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6" r:id="rId2"/>
    <p:sldId id="335" r:id="rId3"/>
    <p:sldId id="309" r:id="rId4"/>
    <p:sldId id="311" r:id="rId5"/>
    <p:sldId id="268" r:id="rId6"/>
    <p:sldId id="310" r:id="rId7"/>
    <p:sldId id="313" r:id="rId8"/>
    <p:sldId id="312" r:id="rId9"/>
    <p:sldId id="314" r:id="rId10"/>
    <p:sldId id="331" r:id="rId11"/>
    <p:sldId id="332" r:id="rId12"/>
    <p:sldId id="319" r:id="rId13"/>
    <p:sldId id="322" r:id="rId14"/>
    <p:sldId id="323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  <a:srgbClr val="0099C8"/>
    <a:srgbClr val="1F497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596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2" descr="ACHTERGRO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91480" y="2204864"/>
            <a:ext cx="7768952" cy="1368152"/>
          </a:xfrm>
        </p:spPr>
        <p:txBody>
          <a:bodyPr/>
          <a:lstStyle>
            <a:lvl1pPr marL="0" indent="0" algn="l">
              <a:buNone/>
              <a:defRPr>
                <a:solidFill>
                  <a:srgbClr val="009AC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08621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53852" y="3670052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9741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53852" y="3670052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677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53852" y="3670052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2740"/>
            <a:ext cx="9180512" cy="205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7599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53852" y="3670052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3592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53852" y="3670052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3895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atste dia met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587" y="0"/>
            <a:ext cx="9171174" cy="6858000"/>
          </a:xfrm>
          <a:prstGeom prst="rect">
            <a:avLst/>
          </a:prstGeom>
        </p:spPr>
      </p:pic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1475656" y="1268760"/>
            <a:ext cx="6048672" cy="2952328"/>
          </a:xfrm>
          <a:solidFill>
            <a:schemeClr val="bg1"/>
          </a:solidFill>
        </p:spPr>
        <p:txBody>
          <a:bodyPr/>
          <a:lstStyle>
            <a:lvl1pPr algn="l">
              <a:defRPr sz="3600" cap="all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06689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9086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85017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45500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0" y="0"/>
            <a:ext cx="9144000" cy="1772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476497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587" y="0"/>
            <a:ext cx="9171174" cy="6858000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1403648" y="1268760"/>
            <a:ext cx="6120680" cy="2880320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400" cap="none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926555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 descr="ACHTERGRO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1470025"/>
          </a:xfrm>
          <a:solidFill>
            <a:schemeClr val="bg1"/>
          </a:solidFill>
        </p:spPr>
        <p:txBody>
          <a:bodyPr/>
          <a:lstStyle>
            <a:lvl1pPr>
              <a:defRPr sz="4800" cap="all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611560" y="2853887"/>
            <a:ext cx="7776864" cy="1150225"/>
          </a:xfrm>
        </p:spPr>
        <p:txBody>
          <a:bodyPr/>
          <a:lstStyle>
            <a:lvl1pPr marL="0" indent="0" algn="l">
              <a:buNone/>
              <a:defRPr sz="2800" cap="all" baseline="0">
                <a:solidFill>
                  <a:srgbClr val="00A3C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nl-NL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3"/>
          </p:nvPr>
        </p:nvSpPr>
        <p:spPr>
          <a:xfrm>
            <a:off x="611188" y="4149725"/>
            <a:ext cx="7777162" cy="287387"/>
          </a:xfrm>
        </p:spPr>
        <p:txBody>
          <a:bodyPr/>
          <a:lstStyle>
            <a:lvl1pPr marL="0" indent="0">
              <a:buNone/>
              <a:defRPr sz="1400" b="1">
                <a:solidFill>
                  <a:srgbClr val="1F497D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/>
          </p:nvPr>
        </p:nvSpPr>
        <p:spPr>
          <a:xfrm>
            <a:off x="611188" y="4437112"/>
            <a:ext cx="7848600" cy="287288"/>
          </a:xfrm>
        </p:spPr>
        <p:txBody>
          <a:bodyPr/>
          <a:lstStyle>
            <a:lvl1pPr marL="0" indent="0">
              <a:buNone/>
              <a:defRPr sz="1400">
                <a:solidFill>
                  <a:srgbClr val="1F497D"/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xmlns="" val="1956997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4" y="0"/>
            <a:ext cx="9150607" cy="2041288"/>
          </a:xfrm>
          <a:prstGeom prst="rect">
            <a:avLst/>
          </a:prstGeom>
        </p:spPr>
      </p:pic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4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23528" y="3573016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xmlns="" val="1915681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foto heading &gt;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3059832" y="18448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122234-1E88-4E44-BCAB-1B8033A93B1F}" type="datetimeFigureOut">
              <a:rPr lang="nl-NL" smtClean="0"/>
              <a:pPr/>
              <a:t>5-11-2015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BD8752-A821-4BD7-A250-E79CA4F3249A}" type="slidenum">
              <a:rPr lang="nl-NL" smtClean="0"/>
              <a:pPr/>
              <a:t>‹N›</a:t>
            </a:fld>
            <a:endParaRPr lang="nl-NL"/>
          </a:p>
        </p:txBody>
      </p:sp>
      <p:pic>
        <p:nvPicPr>
          <p:cNvPr id="12" name="Afbeelding 9" descr="lijn2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996952"/>
            <a:ext cx="9144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23528" y="2132855"/>
            <a:ext cx="8280920" cy="1108793"/>
          </a:xfrm>
        </p:spPr>
        <p:txBody>
          <a:bodyPr/>
          <a:lstStyle>
            <a:lvl1pPr algn="l">
              <a:defRPr sz="35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nl-NL" dirty="0"/>
          </a:p>
        </p:txBody>
      </p:sp>
      <p:sp>
        <p:nvSpPr>
          <p:cNvPr id="17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390364" y="3665824"/>
            <a:ext cx="83632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>
              <a:buFont typeface="Arial" pitchFamily="34" charset="0"/>
              <a:buChar char="•"/>
              <a:defRPr sz="28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3pPr>
            <a:lvl4pPr marL="16573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4pPr>
            <a:lvl5pPr marL="2114550" indent="-285750">
              <a:buFont typeface="Arial" pitchFamily="34" charset="0"/>
              <a:buChar char="•"/>
              <a:defRPr sz="2000" cap="none" baseline="0">
                <a:solidFill>
                  <a:srgbClr val="0099C8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nl-NL" dirty="0" smtClean="0"/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900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700809"/>
            <a:ext cx="822960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969873"/>
            <a:ext cx="1296144" cy="62747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59" y="6430798"/>
            <a:ext cx="1008113" cy="238561"/>
          </a:xfrm>
          <a:prstGeom prst="rect">
            <a:avLst/>
          </a:prstGeom>
        </p:spPr>
      </p:pic>
      <p:pic>
        <p:nvPicPr>
          <p:cNvPr id="9" name="Afbeelding 9" descr="lijn2.pdf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1182325"/>
            <a:ext cx="8999984" cy="662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Afbeelding 2" descr="lijn1.pdf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-171400"/>
            <a:ext cx="8999984" cy="58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9493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63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67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rgbClr val="005C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21"/>
        </a:buBlip>
        <a:defRPr sz="3200" kern="1200">
          <a:solidFill>
            <a:srgbClr val="009AC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21"/>
        </a:buBlip>
        <a:defRPr sz="2800" kern="1200">
          <a:solidFill>
            <a:srgbClr val="009AC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21"/>
        </a:buBlip>
        <a:defRPr sz="2400" kern="1200">
          <a:solidFill>
            <a:srgbClr val="009AC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21"/>
        </a:buBlip>
        <a:defRPr sz="2000" kern="1200">
          <a:solidFill>
            <a:srgbClr val="009AC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21"/>
        </a:buBlip>
        <a:defRPr sz="2000" kern="1200">
          <a:solidFill>
            <a:srgbClr val="009AC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.Spijkerboer@aps.nl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google.nl/url?sa=i&amp;rct=j&amp;q=&amp;esrc=s&amp;source=images&amp;cd=&amp;cad=rja&amp;uact=8&amp;ved=0CAcQjRxqFQoTCMa0kJGCsMgCFQk_GgodjDwKJw&amp;url=http://www.youropi.com/nl/apeldoorn/activiteiten/parachutespringen-3998&amp;psig=AFQjCNHO9eI0dFWcaAy4IFx-og7c-D5w_g&amp;ust=144429527676147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err="1" smtClean="0"/>
              <a:t>differenti</a:t>
            </a:r>
            <a:r>
              <a:rPr lang="en-GB" dirty="0" smtClean="0"/>
              <a:t> </a:t>
            </a:r>
            <a:r>
              <a:rPr lang="en-GB" dirty="0" err="1" smtClean="0"/>
              <a:t>approcci</a:t>
            </a:r>
            <a:r>
              <a:rPr lang="en-GB" dirty="0" smtClean="0"/>
              <a:t> per la </a:t>
            </a:r>
            <a:r>
              <a:rPr lang="en-GB" dirty="0" err="1" smtClean="0"/>
              <a:t>matematica</a:t>
            </a:r>
            <a:r>
              <a:rPr lang="en-GB" dirty="0" smtClean="0"/>
              <a:t> in </a:t>
            </a:r>
            <a:r>
              <a:rPr lang="en-GB" dirty="0" err="1" smtClean="0"/>
              <a:t>classe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3568" y="3284984"/>
            <a:ext cx="7776864" cy="115022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nl-NL" altLang="nl-NL" dirty="0"/>
              <a:t>Lambrecht </a:t>
            </a:r>
            <a:r>
              <a:rPr lang="nl-NL" altLang="nl-NL" dirty="0" smtClean="0"/>
              <a:t>Spijkerboer</a:t>
            </a:r>
          </a:p>
          <a:p>
            <a:pPr algn="ctr"/>
            <a:r>
              <a:rPr lang="nl-NL" altLang="nl-NL" cap="none" dirty="0" smtClean="0">
                <a:hlinkClick r:id="rId2"/>
              </a:rPr>
              <a:t>L.Spijkerboer@aps.nl</a:t>
            </a:r>
            <a:endParaRPr lang="nl-NL" altLang="nl-NL" cap="none" dirty="0" smtClean="0"/>
          </a:p>
          <a:p>
            <a:pPr algn="ctr"/>
            <a:r>
              <a:rPr lang="nl-NL" altLang="nl-NL" dirty="0" smtClean="0"/>
              <a:t>APS</a:t>
            </a:r>
            <a:r>
              <a:rPr lang="nl-NL" altLang="nl-NL" dirty="0"/>
              <a:t>, </a:t>
            </a:r>
            <a:r>
              <a:rPr lang="nl-NL" altLang="nl-NL" dirty="0" smtClean="0"/>
              <a:t>Utrecht, </a:t>
            </a:r>
            <a:r>
              <a:rPr lang="nl-NL" altLang="nl-NL" dirty="0" err="1" smtClean="0"/>
              <a:t>Paesi</a:t>
            </a:r>
            <a:r>
              <a:rPr lang="nl-NL" altLang="nl-NL" dirty="0" smtClean="0"/>
              <a:t> </a:t>
            </a:r>
            <a:r>
              <a:rPr lang="nl-NL" altLang="nl-NL" dirty="0"/>
              <a:t>Bassi</a:t>
            </a:r>
            <a:endParaRPr lang="en-US" altLang="nl-NL" dirty="0"/>
          </a:p>
          <a:p>
            <a:pPr algn="ctr"/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5148064" y="5733256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bg1"/>
                </a:solidFill>
              </a:rPr>
              <a:t>DIFIMA14 </a:t>
            </a:r>
            <a:r>
              <a:rPr lang="nl-NL" sz="2400" dirty="0" err="1" smtClean="0">
                <a:solidFill>
                  <a:schemeClr val="bg1"/>
                </a:solidFill>
              </a:rPr>
              <a:t>Ottobre</a:t>
            </a:r>
            <a:r>
              <a:rPr lang="nl-NL" sz="2400" dirty="0" smtClean="0">
                <a:solidFill>
                  <a:schemeClr val="bg1"/>
                </a:solidFill>
              </a:rPr>
              <a:t> 2015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34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S</a:t>
            </a:r>
            <a:r>
              <a:rPr lang="nl-NL" dirty="0" smtClean="0"/>
              <a:t>econd </a:t>
            </a:r>
            <a:r>
              <a:rPr lang="nl-NL" dirty="0" err="1" smtClean="0"/>
              <a:t>example</a:t>
            </a:r>
            <a:r>
              <a:rPr lang="nl-NL" dirty="0"/>
              <a:t>: 2 </a:t>
            </a:r>
            <a:r>
              <a:rPr lang="nl-NL" dirty="0" err="1"/>
              <a:t>truth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1 </a:t>
            </a:r>
            <a:r>
              <a:rPr lang="nl-NL" dirty="0" err="1" smtClean="0"/>
              <a:t>lie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467544" y="1628800"/>
            <a:ext cx="8363272" cy="432048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+mn-lt"/>
              </a:rPr>
              <a:t>Write 3 statements about how you deal with routine exercises in your classroom. (in Italian )</a:t>
            </a:r>
          </a:p>
          <a:p>
            <a:r>
              <a:rPr lang="en-GB" dirty="0" smtClean="0">
                <a:latin typeface="+mn-lt"/>
              </a:rPr>
              <a:t>2 statements are true, 1 is a lie.</a:t>
            </a:r>
          </a:p>
          <a:p>
            <a:pPr>
              <a:spcBef>
                <a:spcPts val="2400"/>
              </a:spcBef>
            </a:pPr>
            <a:endParaRPr lang="en-GB" dirty="0" smtClean="0">
              <a:latin typeface="+mn-lt"/>
            </a:endParaRPr>
          </a:p>
          <a:p>
            <a:r>
              <a:rPr lang="en-GB" dirty="0" smtClean="0">
                <a:latin typeface="+mn-lt"/>
              </a:rPr>
              <a:t>Exchange the statements with your neighbour</a:t>
            </a:r>
          </a:p>
          <a:p>
            <a:r>
              <a:rPr lang="en-GB" dirty="0" smtClean="0">
                <a:latin typeface="+mn-lt"/>
              </a:rPr>
              <a:t>Guess which is the lie.</a:t>
            </a:r>
          </a:p>
          <a:p>
            <a:r>
              <a:rPr lang="en-GB" dirty="0" smtClean="0">
                <a:latin typeface="+mn-lt"/>
              </a:rPr>
              <a:t>Check with your neighbour.</a:t>
            </a:r>
          </a:p>
        </p:txBody>
      </p:sp>
      <p:sp>
        <p:nvSpPr>
          <p:cNvPr id="6" name="Tekstvak 5"/>
          <p:cNvSpPr txBox="1"/>
          <p:nvPr/>
        </p:nvSpPr>
        <p:spPr>
          <a:xfrm rot="20857311">
            <a:off x="3258187" y="3045729"/>
            <a:ext cx="5893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B050"/>
                </a:solidFill>
              </a:rPr>
              <a:t>(keep secret which one is your lie)</a:t>
            </a:r>
            <a:endParaRPr lang="en-GB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Reflection</a:t>
            </a:r>
            <a:r>
              <a:rPr lang="nl-NL" dirty="0" smtClean="0"/>
              <a:t> on </a:t>
            </a:r>
            <a:r>
              <a:rPr lang="nl-NL" dirty="0" err="1" smtClean="0"/>
              <a:t>this</a:t>
            </a:r>
            <a:r>
              <a:rPr lang="nl-NL" dirty="0" smtClean="0"/>
              <a:t> form: 2 </a:t>
            </a:r>
            <a:r>
              <a:rPr lang="nl-NL" dirty="0" err="1" smtClean="0"/>
              <a:t>truth</a:t>
            </a:r>
            <a:r>
              <a:rPr lang="nl-NL" dirty="0" smtClean="0"/>
              <a:t>, 1 </a:t>
            </a:r>
            <a:r>
              <a:rPr lang="nl-NL" dirty="0" err="1" smtClean="0"/>
              <a:t>lie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0808"/>
            <a:ext cx="8686800" cy="50405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 smtClean="0">
                <a:latin typeface="+mn-lt"/>
              </a:rPr>
              <a:t>Steps:</a:t>
            </a:r>
          </a:p>
          <a:p>
            <a:r>
              <a:rPr lang="en-GB" dirty="0" smtClean="0">
                <a:latin typeface="+mn-lt"/>
              </a:rPr>
              <a:t>Think yourself</a:t>
            </a:r>
          </a:p>
          <a:p>
            <a:r>
              <a:rPr lang="en-GB" dirty="0" smtClean="0">
                <a:latin typeface="+mn-lt"/>
              </a:rPr>
              <a:t>Pair: Exchange with your neighbour</a:t>
            </a:r>
          </a:p>
          <a:p>
            <a:r>
              <a:rPr lang="en-GB" dirty="0" smtClean="0">
                <a:latin typeface="+mn-lt"/>
              </a:rPr>
              <a:t>Share with the other classmates</a:t>
            </a:r>
          </a:p>
          <a:p>
            <a:pPr marL="0" indent="0">
              <a:buNone/>
            </a:pPr>
            <a:r>
              <a:rPr lang="en-GB" dirty="0" smtClean="0">
                <a:latin typeface="+mn-lt"/>
              </a:rPr>
              <a:t>Characteristics:</a:t>
            </a:r>
          </a:p>
          <a:p>
            <a:r>
              <a:rPr lang="en-GB" dirty="0" smtClean="0">
                <a:latin typeface="+mn-lt"/>
              </a:rPr>
              <a:t>As an introduction of the lesson/topic/chapter, ..</a:t>
            </a:r>
          </a:p>
          <a:p>
            <a:r>
              <a:rPr lang="en-GB" dirty="0" smtClean="0">
                <a:latin typeface="+mn-lt"/>
              </a:rPr>
              <a:t>Everyone can participate</a:t>
            </a:r>
          </a:p>
          <a:p>
            <a:r>
              <a:rPr lang="en-GB" dirty="0" smtClean="0">
                <a:latin typeface="+mn-lt"/>
              </a:rPr>
              <a:t>The sharing can be short</a:t>
            </a:r>
            <a:endParaRPr lang="en-GB" dirty="0">
              <a:latin typeface="+mn-lt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5076056" y="162880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err="1" smtClean="0">
                <a:solidFill>
                  <a:srgbClr val="00B050"/>
                </a:solidFill>
              </a:rPr>
              <a:t>Think</a:t>
            </a:r>
            <a:r>
              <a:rPr lang="nl-NL" sz="3200" dirty="0" smtClean="0">
                <a:solidFill>
                  <a:srgbClr val="00B050"/>
                </a:solidFill>
              </a:rPr>
              <a:t>-pair-share</a:t>
            </a:r>
            <a:endParaRPr lang="nl-NL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74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Role</a:t>
            </a:r>
            <a:r>
              <a:rPr lang="nl-NL" dirty="0" smtClean="0"/>
              <a:t> of </a:t>
            </a:r>
            <a:r>
              <a:rPr lang="nl-NL" dirty="0" err="1" smtClean="0"/>
              <a:t>the</a:t>
            </a:r>
            <a:r>
              <a:rPr lang="nl-NL" dirty="0" smtClean="0"/>
              <a:t> teacher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0809"/>
            <a:ext cx="6203032" cy="4320480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latin typeface="+mn-lt"/>
              </a:rPr>
              <a:t>Organise your </a:t>
            </a:r>
            <a:r>
              <a:rPr lang="en-GB" dirty="0" smtClean="0">
                <a:latin typeface="+mn-lt"/>
              </a:rPr>
              <a:t>classroom for </a:t>
            </a:r>
            <a:r>
              <a:rPr lang="en-GB" dirty="0" err="1" smtClean="0">
                <a:latin typeface="+mn-lt"/>
              </a:rPr>
              <a:t>groupwork</a:t>
            </a:r>
            <a:r>
              <a:rPr lang="en-GB" dirty="0" smtClean="0">
                <a:latin typeface="+mn-lt"/>
              </a:rPr>
              <a:t>.</a:t>
            </a:r>
          </a:p>
          <a:p>
            <a:endParaRPr lang="en-GB" dirty="0">
              <a:latin typeface="+mn-lt"/>
            </a:endParaRPr>
          </a:p>
          <a:p>
            <a:endParaRPr lang="en-GB" dirty="0" smtClean="0">
              <a:latin typeface="+mn-lt"/>
            </a:endParaRPr>
          </a:p>
          <a:p>
            <a:endParaRPr lang="en-GB" dirty="0">
              <a:latin typeface="+mn-lt"/>
            </a:endParaRPr>
          </a:p>
          <a:p>
            <a:endParaRPr lang="en-GB" dirty="0" smtClean="0">
              <a:latin typeface="+mn-lt"/>
            </a:endParaRPr>
          </a:p>
          <a:p>
            <a:pPr>
              <a:spcBef>
                <a:spcPts val="1200"/>
              </a:spcBef>
            </a:pPr>
            <a:r>
              <a:rPr lang="en-GB" dirty="0" smtClean="0">
                <a:latin typeface="+mn-lt"/>
              </a:rPr>
              <a:t>Limit your speed of walking around.</a:t>
            </a:r>
          </a:p>
          <a:p>
            <a:r>
              <a:rPr lang="en-GB" dirty="0" smtClean="0">
                <a:latin typeface="+mn-lt"/>
              </a:rPr>
              <a:t>Choose your place at the pupils desks.</a:t>
            </a:r>
          </a:p>
        </p:txBody>
      </p:sp>
      <p:sp>
        <p:nvSpPr>
          <p:cNvPr id="8" name="Tekstvak 7"/>
          <p:cNvSpPr txBox="1"/>
          <p:nvPr/>
        </p:nvSpPr>
        <p:spPr>
          <a:xfrm rot="1143815">
            <a:off x="5676522" y="1673131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b="1" dirty="0" smtClean="0"/>
              <a:t>O                               O</a:t>
            </a:r>
            <a:endParaRPr lang="nl-NL" sz="3200" b="1" dirty="0"/>
          </a:p>
        </p:txBody>
      </p:sp>
      <p:sp>
        <p:nvSpPr>
          <p:cNvPr id="9" name="Tekstvak 8"/>
          <p:cNvSpPr txBox="1"/>
          <p:nvPr/>
        </p:nvSpPr>
        <p:spPr>
          <a:xfrm>
            <a:off x="6466911" y="4057169"/>
            <a:ext cx="684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/>
              <a:t>P</a:t>
            </a:r>
            <a:endParaRPr lang="nl-NL" sz="3200" b="1" dirty="0"/>
          </a:p>
        </p:txBody>
      </p:sp>
      <p:cxnSp>
        <p:nvCxnSpPr>
          <p:cNvPr id="11" name="Gekromde verbindingslijn 10"/>
          <p:cNvCxnSpPr/>
          <p:nvPr/>
        </p:nvCxnSpPr>
        <p:spPr>
          <a:xfrm rot="10800000" flipV="1">
            <a:off x="6999686" y="2833293"/>
            <a:ext cx="1964806" cy="1516265"/>
          </a:xfrm>
          <a:prstGeom prst="curvedConnector3">
            <a:avLst>
              <a:gd name="adj1" fmla="val 3461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hoek 3"/>
          <p:cNvSpPr/>
          <p:nvPr/>
        </p:nvSpPr>
        <p:spPr>
          <a:xfrm rot="1117010">
            <a:off x="6090532" y="1997167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 rot="1117010">
            <a:off x="7348073" y="2420787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 rot="6517010">
            <a:off x="6730659" y="3238585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 rot="17317010">
            <a:off x="6084540" y="3029983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42" name="Groep 41"/>
          <p:cNvGrpSpPr/>
          <p:nvPr/>
        </p:nvGrpSpPr>
        <p:grpSpPr>
          <a:xfrm>
            <a:off x="6804369" y="2496371"/>
            <a:ext cx="786916" cy="758802"/>
            <a:chOff x="6804369" y="2496371"/>
            <a:chExt cx="786916" cy="758802"/>
          </a:xfrm>
        </p:grpSpPr>
        <p:cxnSp>
          <p:nvCxnSpPr>
            <p:cNvPr id="12" name="Rechte verbindingslijn met pijl 11"/>
            <p:cNvCxnSpPr/>
            <p:nvPr/>
          </p:nvCxnSpPr>
          <p:spPr>
            <a:xfrm rot="1117010" flipH="1">
              <a:off x="6909555" y="2513612"/>
              <a:ext cx="678904" cy="74156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met pijl 12"/>
            <p:cNvCxnSpPr/>
            <p:nvPr/>
          </p:nvCxnSpPr>
          <p:spPr>
            <a:xfrm rot="1117010">
              <a:off x="6804369" y="2496371"/>
              <a:ext cx="786916" cy="74156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Rechte verbindingslijn 16"/>
          <p:cNvCxnSpPr/>
          <p:nvPr/>
        </p:nvCxnSpPr>
        <p:spPr>
          <a:xfrm flipH="1">
            <a:off x="6218642" y="3562621"/>
            <a:ext cx="781042" cy="242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829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Summary of this workshop </a:t>
            </a:r>
            <a:br>
              <a:rPr lang="en-GB" dirty="0" smtClean="0"/>
            </a:br>
            <a:r>
              <a:rPr lang="nl-NL" i="1" dirty="0" smtClean="0"/>
              <a:t>Resumé</a:t>
            </a:r>
            <a:endParaRPr lang="en-GB" i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Different tasks, and different ways of working.</a:t>
            </a:r>
          </a:p>
          <a:p>
            <a:endParaRPr lang="en-GB" sz="3200" dirty="0" smtClean="0">
              <a:latin typeface="+mn-lt"/>
            </a:endParaRPr>
          </a:p>
          <a:p>
            <a:r>
              <a:rPr lang="en-GB" sz="3200" dirty="0" smtClean="0">
                <a:latin typeface="+mn-lt"/>
              </a:rPr>
              <a:t>Grouping</a:t>
            </a:r>
          </a:p>
          <a:p>
            <a:r>
              <a:rPr lang="en-GB" sz="3200" dirty="0" smtClean="0">
                <a:latin typeface="+mn-lt"/>
              </a:rPr>
              <a:t>2 </a:t>
            </a:r>
            <a:r>
              <a:rPr lang="en-GB" sz="3200" dirty="0">
                <a:latin typeface="+mn-lt"/>
              </a:rPr>
              <a:t>truth and 1 lie</a:t>
            </a:r>
          </a:p>
          <a:p>
            <a:pPr marL="0" indent="0">
              <a:buNone/>
            </a:pPr>
            <a:endParaRPr lang="en-GB" sz="3200" i="1" dirty="0">
              <a:latin typeface="+mn-lt"/>
            </a:endParaRPr>
          </a:p>
          <a:p>
            <a:endParaRPr lang="en-GB" sz="3200" dirty="0" smtClean="0">
              <a:latin typeface="+mn-lt"/>
            </a:endParaRPr>
          </a:p>
          <a:p>
            <a:endParaRPr lang="en-GB" sz="3200" dirty="0">
              <a:latin typeface="+mn-lt"/>
            </a:endParaRP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Role of the teacher</a:t>
            </a:r>
          </a:p>
          <a:p>
            <a:endParaRPr lang="en-GB" sz="3200" dirty="0" smtClean="0">
              <a:latin typeface="+mn-lt"/>
            </a:endParaRPr>
          </a:p>
          <a:p>
            <a:endParaRPr lang="en-GB" sz="3200" dirty="0" smtClean="0">
              <a:latin typeface="+mn-lt"/>
            </a:endParaRPr>
          </a:p>
          <a:p>
            <a:endParaRPr lang="en-GB" sz="3200" dirty="0" smtClean="0">
              <a:latin typeface="+mn-lt"/>
            </a:endParaRPr>
          </a:p>
          <a:p>
            <a:r>
              <a:rPr lang="en-GB" sz="3200" dirty="0" smtClean="0">
                <a:latin typeface="+mn-lt"/>
              </a:rPr>
              <a:t>Examples for your own classroom</a:t>
            </a:r>
            <a:endParaRPr lang="en-GB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9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Questions</a:t>
            </a:r>
            <a:r>
              <a:rPr lang="nl-NL" dirty="0" smtClean="0"/>
              <a:t>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3200" dirty="0" smtClean="0">
                <a:latin typeface="+mn-lt"/>
              </a:rPr>
              <a:t>L.Spijkerboer@aps.n</a:t>
            </a:r>
            <a:r>
              <a:rPr lang="nl-NL" dirty="0" smtClean="0">
                <a:latin typeface="+mn-lt"/>
              </a:rPr>
              <a:t>l</a:t>
            </a:r>
            <a:endParaRPr lang="nl-N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4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this</a:t>
            </a:r>
            <a:r>
              <a:rPr lang="nl-NL" dirty="0" smtClean="0"/>
              <a:t> workshop</a:t>
            </a:r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Distinguish surface and deep approach (OBIT)</a:t>
            </a:r>
          </a:p>
          <a:p>
            <a:r>
              <a:rPr lang="en-GB" dirty="0" smtClean="0">
                <a:latin typeface="+mn-lt"/>
              </a:rPr>
              <a:t>Questions in class with focus on OB or IT</a:t>
            </a:r>
          </a:p>
          <a:p>
            <a:r>
              <a:rPr lang="en-GB" dirty="0" smtClean="0">
                <a:latin typeface="+mn-lt"/>
              </a:rPr>
              <a:t>2 ways of working with examples of the mathematics classroom</a:t>
            </a:r>
          </a:p>
          <a:p>
            <a:r>
              <a:rPr lang="en-GB" dirty="0" smtClean="0">
                <a:latin typeface="+mn-lt"/>
              </a:rPr>
              <a:t>Role of the teacher</a:t>
            </a:r>
          </a:p>
          <a:p>
            <a:r>
              <a:rPr lang="en-GB" dirty="0">
                <a:latin typeface="+mn-lt"/>
              </a:rPr>
              <a:t>S</a:t>
            </a:r>
            <a:r>
              <a:rPr lang="en-GB" dirty="0" smtClean="0">
                <a:latin typeface="+mn-lt"/>
              </a:rPr>
              <a:t>ummary</a:t>
            </a: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07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Surface </a:t>
            </a:r>
            <a:r>
              <a:rPr lang="en-GB" dirty="0" smtClean="0"/>
              <a:t>approach</a:t>
            </a:r>
            <a:br>
              <a:rPr lang="en-GB" dirty="0" smtClean="0"/>
            </a:br>
            <a:r>
              <a:rPr lang="en-GB" i="1" dirty="0" smtClean="0"/>
              <a:t>in </a:t>
            </a:r>
            <a:r>
              <a:rPr lang="en-GB" i="1" dirty="0" err="1" smtClean="0"/>
              <a:t>superficie</a:t>
            </a:r>
            <a:endParaRPr lang="nl-NL" i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3568" y="1628800"/>
            <a:ext cx="7941568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 smtClean="0">
                <a:latin typeface="+mn-lt"/>
              </a:rPr>
              <a:t>Routine exercises like:</a:t>
            </a:r>
          </a:p>
          <a:p>
            <a:r>
              <a:rPr lang="en-GB" dirty="0" smtClean="0">
                <a:latin typeface="+mn-lt"/>
              </a:rPr>
              <a:t>Solve: x</a:t>
            </a:r>
            <a:r>
              <a:rPr lang="en-GB" baseline="30000" dirty="0" smtClean="0">
                <a:latin typeface="+mn-lt"/>
              </a:rPr>
              <a:t>2 </a:t>
            </a:r>
            <a:r>
              <a:rPr lang="en-GB" dirty="0" smtClean="0">
                <a:latin typeface="+mn-lt"/>
              </a:rPr>
              <a:t>+ 4x = 5</a:t>
            </a:r>
          </a:p>
          <a:p>
            <a:r>
              <a:rPr lang="en-GB" dirty="0" smtClean="0">
                <a:latin typeface="+mn-lt"/>
              </a:rPr>
              <a:t>Compute: 2 + 2(12 : 8 x 3) – 1</a:t>
            </a:r>
          </a:p>
          <a:p>
            <a:r>
              <a:rPr lang="en-GB" dirty="0" smtClean="0">
                <a:latin typeface="+mn-lt"/>
              </a:rPr>
              <a:t>How many different ways to choose 6 people out of a class of 32 children?</a:t>
            </a:r>
          </a:p>
          <a:p>
            <a:r>
              <a:rPr lang="nl-NL" dirty="0" smtClean="0">
                <a:latin typeface="+mn-lt"/>
              </a:rPr>
              <a:t>…</a:t>
            </a:r>
          </a:p>
        </p:txBody>
      </p:sp>
      <p:pic>
        <p:nvPicPr>
          <p:cNvPr id="4" name="Picture 5" descr="ANd9GcSJN6yAAT6nKm-efYXJx8xygEDuwrff2w2mRdnU7-120KBMMDa7L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9998"/>
            <a:ext cx="1907853" cy="168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41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Surface </a:t>
            </a:r>
            <a:r>
              <a:rPr lang="en-GB" dirty="0" smtClean="0"/>
              <a:t>approach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54509" y="1938909"/>
            <a:ext cx="8229600" cy="432048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+mn-lt"/>
              </a:rPr>
              <a:t>During instruction it is shown by the teacher how to deal with this kind of exercises.</a:t>
            </a:r>
          </a:p>
          <a:p>
            <a:r>
              <a:rPr lang="en-GB" dirty="0" smtClean="0">
                <a:latin typeface="+mn-lt"/>
              </a:rPr>
              <a:t>Questions –&gt; answers</a:t>
            </a:r>
          </a:p>
          <a:p>
            <a:r>
              <a:rPr lang="en-GB" dirty="0" smtClean="0">
                <a:latin typeface="+mn-lt"/>
              </a:rPr>
              <a:t>Do, what I want you to do!</a:t>
            </a:r>
          </a:p>
          <a:p>
            <a:pPr marL="0" indent="0">
              <a:buNone/>
            </a:pPr>
            <a:endParaRPr lang="en-GB" dirty="0" smtClean="0">
              <a:latin typeface="+mn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>
                <a:latin typeface="+mn-lt"/>
              </a:rPr>
              <a:t>Rehearsal  a lot to master this way of solving!</a:t>
            </a:r>
          </a:p>
          <a:p>
            <a:endParaRPr lang="en-GB" dirty="0">
              <a:latin typeface="+mn-lt"/>
            </a:endParaRPr>
          </a:p>
        </p:txBody>
      </p:sp>
      <p:pic>
        <p:nvPicPr>
          <p:cNvPr id="4" name="Picture 5" descr="ANd9GcSJN6yAAT6nKm-efYXJx8xygEDuwrff2w2mRdnU7-120KBMMDa7L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9998"/>
            <a:ext cx="1907853" cy="168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2976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 err="1" smtClean="0"/>
              <a:t>Deep</a:t>
            </a:r>
            <a:r>
              <a:rPr lang="nl-NL" sz="4000" dirty="0" smtClean="0"/>
              <a:t> approach</a:t>
            </a:r>
            <a:br>
              <a:rPr lang="nl-NL" sz="4000" dirty="0" smtClean="0"/>
            </a:br>
            <a:r>
              <a:rPr lang="nl-NL" sz="4000" i="1" dirty="0" err="1" smtClean="0"/>
              <a:t>approccio</a:t>
            </a:r>
            <a:r>
              <a:rPr lang="nl-NL" sz="4000" i="1" dirty="0" smtClean="0"/>
              <a:t> piu </a:t>
            </a:r>
            <a:r>
              <a:rPr lang="nl-NL" sz="4000" i="1" dirty="0" err="1" smtClean="0"/>
              <a:t>profondo</a:t>
            </a:r>
            <a:endParaRPr lang="en-US" altLang="nl-NL" sz="4000" i="1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 smtClean="0">
                <a:latin typeface="+mn-lt"/>
              </a:rPr>
              <a:t>Challenging  motivational questions.</a:t>
            </a:r>
          </a:p>
          <a:p>
            <a:pPr marL="0" indent="0">
              <a:buNone/>
            </a:pPr>
            <a:r>
              <a:rPr lang="en-GB" dirty="0" smtClean="0">
                <a:latin typeface="+mn-lt"/>
              </a:rPr>
              <a:t>Students have to:</a:t>
            </a:r>
          </a:p>
          <a:p>
            <a:r>
              <a:rPr lang="en-GB" dirty="0" smtClean="0">
                <a:latin typeface="+mn-lt"/>
              </a:rPr>
              <a:t>Think themselves</a:t>
            </a:r>
          </a:p>
          <a:p>
            <a:r>
              <a:rPr lang="en-GB" dirty="0" smtClean="0">
                <a:latin typeface="+mn-lt"/>
              </a:rPr>
              <a:t>Add something to the exercise/answer</a:t>
            </a:r>
          </a:p>
          <a:p>
            <a:r>
              <a:rPr lang="en-GB" dirty="0" smtClean="0">
                <a:latin typeface="+mn-lt"/>
              </a:rPr>
              <a:t>See the link between mathematics and ….</a:t>
            </a:r>
          </a:p>
          <a:p>
            <a:r>
              <a:rPr lang="en-GB" dirty="0" smtClean="0">
                <a:latin typeface="+mn-lt"/>
              </a:rPr>
              <a:t>Make use of their mathematical knowledge</a:t>
            </a:r>
          </a:p>
          <a:p>
            <a:r>
              <a:rPr lang="en-GB" dirty="0" smtClean="0">
                <a:latin typeface="+mn-lt"/>
              </a:rPr>
              <a:t>…</a:t>
            </a:r>
          </a:p>
          <a:p>
            <a:pPr lvl="2"/>
            <a:r>
              <a:rPr lang="en-GB" sz="3200" dirty="0" smtClean="0">
                <a:latin typeface="+mn-lt"/>
              </a:rPr>
              <a:t>An example:</a:t>
            </a:r>
            <a:endParaRPr lang="en-GB" sz="3200" dirty="0"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866404" cy="157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87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>
            <a:spLocks/>
          </p:cNvSpPr>
          <p:nvPr/>
        </p:nvSpPr>
        <p:spPr bwMode="auto">
          <a:xfrm>
            <a:off x="2120900" y="2846388"/>
            <a:ext cx="6122988" cy="2878137"/>
          </a:xfrm>
          <a:custGeom>
            <a:avLst/>
            <a:gdLst>
              <a:gd name="T0" fmla="*/ 0 w 3857"/>
              <a:gd name="T1" fmla="*/ 1813 h 1813"/>
              <a:gd name="T2" fmla="*/ 905 w 3857"/>
              <a:gd name="T3" fmla="*/ 289 h 1813"/>
              <a:gd name="T4" fmla="*/ 2063 w 3857"/>
              <a:gd name="T5" fmla="*/ 77 h 1813"/>
              <a:gd name="T6" fmla="*/ 2333 w 3857"/>
              <a:gd name="T7" fmla="*/ 361 h 1813"/>
              <a:gd name="T8" fmla="*/ 2621 w 3857"/>
              <a:gd name="T9" fmla="*/ 1529 h 1813"/>
              <a:gd name="T10" fmla="*/ 2965 w 3857"/>
              <a:gd name="T11" fmla="*/ 1713 h 1813"/>
              <a:gd name="T12" fmla="*/ 3485 w 3857"/>
              <a:gd name="T13" fmla="*/ 1713 h 1813"/>
              <a:gd name="T14" fmla="*/ 3857 w 3857"/>
              <a:gd name="T15" fmla="*/ 1721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57" h="1813">
                <a:moveTo>
                  <a:pt x="0" y="1813"/>
                </a:moveTo>
                <a:cubicBezTo>
                  <a:pt x="150" y="1558"/>
                  <a:pt x="561" y="578"/>
                  <a:pt x="905" y="289"/>
                </a:cubicBezTo>
                <a:cubicBezTo>
                  <a:pt x="1249" y="0"/>
                  <a:pt x="1825" y="65"/>
                  <a:pt x="2063" y="77"/>
                </a:cubicBezTo>
                <a:cubicBezTo>
                  <a:pt x="2302" y="89"/>
                  <a:pt x="2240" y="119"/>
                  <a:pt x="2333" y="361"/>
                </a:cubicBezTo>
                <a:cubicBezTo>
                  <a:pt x="2426" y="603"/>
                  <a:pt x="2516" y="1304"/>
                  <a:pt x="2621" y="1529"/>
                </a:cubicBezTo>
                <a:cubicBezTo>
                  <a:pt x="2726" y="1754"/>
                  <a:pt x="2821" y="1682"/>
                  <a:pt x="2965" y="1713"/>
                </a:cubicBezTo>
                <a:cubicBezTo>
                  <a:pt x="3114" y="1713"/>
                  <a:pt x="3337" y="1712"/>
                  <a:pt x="3485" y="1713"/>
                </a:cubicBezTo>
                <a:cubicBezTo>
                  <a:pt x="3633" y="1714"/>
                  <a:pt x="3780" y="1719"/>
                  <a:pt x="3857" y="172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Di che sport si tratta?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2124075" y="2276475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1763713" y="5732463"/>
            <a:ext cx="5761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5580063" y="602138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rot="-5400000">
            <a:off x="1079500" y="360838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235825" y="5734050"/>
            <a:ext cx="1008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altLang="nl-NL" sz="2400"/>
              <a:t>time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900113" y="2133600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altLang="nl-NL" sz="2400" dirty="0" smtClean="0"/>
              <a:t>speed</a:t>
            </a:r>
            <a:endParaRPr lang="nl-NL" altLang="nl-NL" sz="2400" dirty="0"/>
          </a:p>
        </p:txBody>
      </p:sp>
      <p:sp>
        <p:nvSpPr>
          <p:cNvPr id="2" name="AutoShape 2" descr="Afbeeldingsresultaat voor parachutespringen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" name="AutoShape 4" descr="Afbeeldingsresultaat voor parachutespringen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AutoShape 6" descr="data:image/jpeg;base64,/9j/4AAQSkZJRgABAQAAAQABAAD/2wCEAAkGBxQSEhQUERQUFhUUFhQUFRYWFBQUFBUUFRUXFhUWFRcaHCggGBolHBQUITEhJSkrLi4uFx8zODMsNygtLisBCgoKDg0OGxAQGywkHCQsMSwsLCwsLCwsLCwwLCwsLC0sLCwsLiwsLCwsLCwsLCwsLCwsLCwsLCwsLCwsLCwsLP/AABEIALgBEgMBIgACEQEDEQH/xAAbAAABBQEBAAAAAAAAAAAAAAAEAAECAwUGB//EAEAQAAEDAgQEAwYEBAQFBQAAAAEAAhEDIQQSMUEFUWGREyJxBjKBobHRQlLB8BRiouEjcoLxY5Kys8IHFSQzQ//EABoBAAIDAQEAAAAAAAAAAAAAAAABAgMEBQb/xAAuEQACAgEDAwEHAwUAAAAAAAAAAQIRAwQSIRMxQVEFYXGBobHwIjKRFCM0wdH/2gAMAwEAAhEDEQA/AK8Dgw8EkxCIdwtn5j8k/CHABwJGqIyjmDBtJ2jT5rqSbsxpAv8A7Wz8xVb+G0xq6PiEYRrBbcEa6Sq3U7ggtJBcYJiZ680tzJUCnhtP8+ulxdRdwtsEybT8lMUCMw8kOaBM6SXEwOQzdEQIaxwkH3jrzJI+qW5hRkHDN691E4dvXuimuH7CRePrsOsI3MKMzE0sptoVSUVj3iR3QhVkewmJMkmTEJMkmSASSZKUAJanDT/8fFj+Wif+Wp/dZaPwD4pYnqyn/wB1v3UMnb5r7olHuAJJklMQ6SZOgQ6SZOgB06ZJMCScKKcIAkFIKIUgmIkFIKIUgmgHCeEgnATEKElKEkAElQJKm5QKAIEqBJUnKBSAiXdVEuTlRKQDFx5qJceacqJQSGKinKYpAMmTpkAMmTlMkAkySSAHY0kgASTYDmV0vC8DTpBwr+bOG52AgBoDg4SZvtoufw1Y0zni2k8hIzEdY2Rz8Y2MzjM6Zg639/VYNVkle1cI26fHGt0jZ4phcI8E0m5NACAQCehkgrmsbhTTPMHQ8+nqjKWN8u0dDb4IOs6RaY7woafLNTpvgnnxwcb8g6SZOukc8SdMnQA6dMnQA4TpgnCYElIKIUgmIkpBRCkE0ImFIKIUwEwHhJPCSACHBVEK94VTggCpygVaVWUAVlRKmVEpAVlRKmVEpDIFMVIqKQxkydMUAMUydMkAySdM5roJa0uIBgc7aJN0rGlboNwbhHmgwcwG+bQOj0Juq65jQ25LnsFjnk5nkGOQaIE6TEwtb+Ka+x2EkzEyNLbrhZMm6ba9TvdHZFLvwXMrtDXNdTJ5OB09B91Hwg1pyZgT+IHT0ndVNe0+6TEagz8/0VdPEjMKYOZxEmIi3O+v2KtxyW9GfLG4teS9JJOuycgSSSdACTpQnTAQUgmCkEwEFIJgpBAhwphMFIJiJBTaFEBWNTAdJShJABDwqiES8KlwQIoIUCrnBVuCBlRCgQjMPhC/Qges/oCpu4W6CQWGNgTmPoCNeiqlmhF03yWLHNq0jNITEKZ1I3bYjcHkeSiQpkCshMQpkKJCAIQmhThRISGRU6VEuMCJ5StXFcFNCm2rWIyuizTJE6ZuXzWNlYx2dgu4ySbw3Sw5lTxpTVp8CncXTRdkDHQ6J5SDHqNj0Q/Esa9rHFpghro6GLfOEDicWTUBZDy5xpNL2tInNBysjzOJDQPjGsLPew1qjWjyhrgKgDiGGXAAhmgNnaBYs0rk4ovhHi2KlQNJogXy33F9e4lW0jILgBcjy7onE4kkOy2cZMERabz2+aCpuLDNgNr33PZcmUf1M66zfooWOolhzMDg10Ea76jvIVvC25XMdA178/jfXoj6WMbUIadogixG36ImpXpOdyDRraSUk6IyyOUa8hEtd06qVLBlwkEX05Qs2pVqFsiAJuYny+kqfD+IuyNbIBD3NJAuQ1xjXSbLtaTIsnDORng4BBCUI0Y6nUOVwFgBPXofgqnYU/h8w6LU8bXYpUigJ4UqjMok2FryIvZZeP4y2mYALj2HdVSnGH7iaTfY0wFILEoe0AOtMz0IKNwfF6dQwJEfmgfOVFZoeo9kvQ0ApALL4jxUU4ymSd9Qlg+NsNNr6pDS5zm9t+0JrNC6sHCVGsAphB4bilGo7LTqAnYEFrjzhpvsUcArIyUuUQaa7jtCsaEzQrGhSEPCSsypIAJe1UuajHtVLmpCBHBVuCJc1VOamMoV7K+aA8mR7ruXR3MKtzVAhV5MUciqRPHklB2jl/bSk5mIlwnPTabEgSwkAi/L6qXD+IBzWZ5zRE7Tot7GYVtQQ8TynUTuOSyKvByxvkMxPb9lU4NMoupcqizJm3crgm3ijS6Nr32VdTjLAdDG5+yAqUSIBHJC+HpyWrorw2VKfuOmwOIbUbmmBEmduaIbiaTfMDMWvFid47LN9nPZw4nQkQALvDGRzcTc32HJeoVOHU6VMUX4ek/CgROQOvzLtZm8rG9bHHJxatryav6OUoqV1fg4v2xxpGHOb/hgdTII+i4mli3EOPIWHw+69Q9t/Z6niMK84d92Q4NJEENOgOxgmJ6LzHhAyw+o0+G0tdngkQLieYNlRpMri68cv6EtTFN2FtquohxDTLMtFrs7aWWqYdVLXukEyC0R9wqRPiVqxc1rgWPNP/Ncgu2dL7WvDtIg1e0dMTTLKksNKmYJg6TmLTqXTMxqSs/i5M0mzINGifem8EHQxP2VTe5/EFwH4msXBrjaRMd1tey/ARiD4lYkU2meUkLn6gs0DYR67D6LvOG1vDpsbAsAAHCQOZjSSVmUPETXFrvI6/B4fB06WSlTp9TAJ6yVx3tT7O03NNTDWe0glk+RzdwORsj3VybmPgLIepiIM5QOoMH4jQqTgTtPuc8Ma3w3BxyiQCcpdDSRJaAZkDe/oZWPTqVH1BSIEjyt2JtIk7zbrcKT5a4tA0LuthEKeAw9StUZUf5SWtc60TFRzcwGgOVrbW2VulbjIyZ1ZLhtKrVqBlBpfUdIa0W/CZN7WEm/JH4zEVcMX0qjS2oIaQYkWmZBi8ro/YLDmi/EVXASTDDM5WmXEDlt2WBx7h1apXqVHnzPcSA4Fvl0bEjSAulHVyeRx28JfOzNLBFQUr7gFTiZLXAj8Nv825PYLCqMc68LoKHBKhPmII3ie2itrcKJFgOQvspTis8rfFfyQV418TAo52aAJVHudq3sFvDhBV9HhXMqL0kPDDrP0OWfRcBcFafsrTe6vTcG5msfmIgQbQQZtEfVdLTwTBeAbRe9kSxgGggchYKp6S/PBJZ68GxisazI5nhMa0+WAA0/07hAYgtJGVoFts0G/U6oKthpuNeptb9UWG/Wf32UNNgnjyNeC7PlhPGn5GaFc1qZrVc1q6BhGyp1bkToALqMVDmI+pTVD2KIwFzVU5qMexUvYnYgRzVWWopzFWWJgDFqiWogtUC1AwWpRB1AKCxfDQG52Nn1IA9TOq1C1NVptcAHf2PRY9dknDE3D5/A6PsvFjyZ0sny97D/AGWoh2Fzl5FV5tI8uRpIAkabldDSbWp5Q14dM+6+IiJ96ARcfZc5wXJVpNDTBZIIacpEmR8Lo81SyS4uytGpAzAesQVyo9jdqG3lfxKuO1zlOxPlcIyiQeXNch7RBjcK/wDxBncIDADIF7k6bfNa+Jrmo4uJJm4kzAXNe1tF2VpA1BB9dR/5Lo7JYsPHfycuc1PJ7kVcJ4GcaaBaDkZTYzEuaA51FrXFoeWkjMCMsR1CB43werQdT8Vjmg0gWOIAFRuZxzNvp5gPgui/9O3eDTxT6lapTaMlN9BgpipWa7NceK5rRl5iSJ5SifaTFYfGse7Pi2PpMazD06rqL2EB4HhNbSp+WxcZLzcX2VON1K32ROXKOe4fXZnpgN8xggl1pv8AhjpzXcDD03tkPBO8zbsuF4FDMUGv/KQ2R+IxH69+q7IsABdHpyVHZs140pRNvhOBpmjVzkHM2GmdINy34/Rc3iWQ4jcGDJUaxc3MJJkBpIJIFttgdrckzR4jbi7Tr02lLcyx449jI4i8B9xFQm0Rlh1r89z2RnsPwxj6zWYio9rW+O/LJl8Gm0H0tUv0MLG4zRzYprS4MaGslxcGgSTJJNlvY3FvGOo4llJopNFGiHMqUaoqPa0h5d4biGk5iQDEhotMp21yu5VtjOW1+89Mw+Ka1uXDUW02zHiZYuN5iSfSUJ7RYKnWYA6tNVt22kX/AAkjSU5quqwXOIabgA+c8r6NHqqK/gNtDnOF3BpsJ/O5JSad3yG1NVXBweKxWQHL8TyvA+aLaFm8SoefEWgeIcvRsy0ditLCXY09Ar/Z0nvlfc0e2IrpY2uESDVIBTDVJrV1zz5ANUw1SDVYGIAgGq1rVJrFa1iBEWsVrGKTWK5jErAjlSRGRJKxmhUpoZ9Na1ajCFqUlBMdGY+mqHsWk+mqH01KxGe5iqcxHPpqp1NOxAZYqy1FuYoFidgCFqC4rTmmbwtUsWZxcxlGxJn9/FZ9VJLDKzZoYuWojXqYWExb2wZyP6GxHMdFfQxb31AHue8Tmc0PLgQLwQbbKisxvKQrOGECs3YX+Y+q89Z65RVqzpKHCP4uSysaREABrQ55Fr5SQIncFE4/gTqLQ4EVWNs+Ww9sD39TmHNBF0Oz03ZXC8ttJ5yNCocS9pK5LSHFmUWDHFoqcy8jUnsNt5vhqf7ex3Zgy+z5rULJjrb6NfncHxtRjXSQ0jmIlrht8RPZCYri4c5nlEtDQBAAgSBoL667rK4nWBDnNMZtRzl245g7rLfiSbq7Sfsd+pj9qpdWNen+zqsM1lSrXfla0mn4lhIbDpOUHT3QQtSvemY1IcB2MLkeB48MxDHE+Ugtqcg10AdozFdHhcRle/DPs5hmm4m1VjrjL1AgfBSyU3wUYE1BN+TlaFeq3/8AaoANW53EWtuum4Y8iiMxJcdZ1O4+qtq4CgSXFpB3G0+ijUaRZoM/uB6n9FX3LklHk5X2qpRVY4k+dokcgDr/AFLoeB0vDY4NJcyQ4A5Rf3Q+I1A67lcx7UVQ7EOAMimAw8swkuj4mP8AStXheLzSwE7TEgxynbRTz8Y3RHRJS1KT9/2O44dxdjKbjULfJAlwMN6RodeuytpYptUZ6ZD2k7QGyOgGvquVxONGTLAjSNlmYfEZJyOqNJvlY9zQ4i0yCJjqsqzN9zp5dBBfsdGp7V1AKmVlyQC8ci0adoR+Do5abB/KFzTaxzg3mTr/ADazz1PddPg6pLiz8gH6x9Fo0eSs6ryUa/CnpWm+Y1RcGKYYrAxWNYu6eYKgxWNYrAxWNYixFbWK1rFY2mrmU0rArZTV9OmrGU0RTpJNjKvDSRvgpKNjo2q9KbEQVn1qELqOJYUTOk2lZVahzWWEy6UTCqUkO+ktipRQ1Sir1IqaMl9JUvprUfRVDqSnYqM11NVGmtJ1JVOpKViM801kcdZZv+r6D7LonUlie0NOzfj8o+6y61/2X+eTd7N/yY/P7M5Z6Dx5tExpJGyPc1A49vl9YHzXCR6qXYfC4ipEFxJGhnUbeqszucIP7PRVYWmS5oAJOkC50JHzCJ4q7wLEEOsTadpt3UowcmV5Myxx5/jyRo4NxzxdwY9wGpOYZdBexdPwWThsJUFRgqjy5m5muIPlm4IsY10RdOvVePFph7TTMj3hnmQ6DvvZO/iles17cz40c0gb7afRdGEY41SfHr2OBnnPPktx59PcC4Rky6IB0HIDZdBwmtTqMFGschb/APTW3pnZrv5ZuDtPosqhShoHJO1t49QsDyPe5I7UNPHorHL0+prUK2JdVNB8NNO1SoRLjoW5DpcEEHktXG4hmGp59SZDGzdzjq4nWOZXN/xTxHmNoA3iPXZU4p7qhGYkm0TyGgU3l9DPHRPd+p8GFUpw1r3GS8vJ5yDBJPMkytThFQFri3UmJsTAAt/UVAtb7r6YcGuJaS4ss6DBPJaQxFMaUwG7kOc6eoJ2Wmcepj4MGCa0+e5+LREHSb9PurGObUkCSWnWf+kbDVX4rAlkEixAcOoOhQmFp5STzcTblA/uue406fc9CpqUbjyiWWD6d1u+zbszqhNyQ35T9wsmpDrj/dans+P8RoH71P6K7Ty25Iv3mXWR3YZJ+h0QpqbaaIbTVjaS9CeQB201a2miG0layilYFDKavZSRDKKIp0Emx0D06KKp0VdTooqlQ6KtyJJA3gpLUGDdy+SdV9REtrOhe0HVY/EquUwACDt1Wq45ggn4TOTJ2hZYmhmW+m0iW25g/dDVcOeSrx1J1F5yTl9ZI9Z1CtwnFhpUAM/lhWqTRW0mCvoqh9Fb38PTf7jo6OGiFr4MjXuLhWxyIg4MxXUVS6itd9FUuoqxSIUZLqSz+MYA1KZA1Fx16LoXUVW6iiSU4uL8ksc3jmpLujyqvSIOl0Ph+GPxDw1gtMl18ogTc/vVer1MKDqAfUSo+BGgWCOgV8y4OvL2w3HiHPxOe4dwNlK8S/8ANytED591ie2HDw+pTLtA0yBvB0/fNd2aKoxOAbUEPE/UehWvJgTxbIcGDDqms6yZOTy3iWOdTa2mGxHuENOVobYZjO4Jt1KhgXxrEVPMP5XwJafl+yu5x3soHggOsdjIPcLkDwGth6jqTmOqMdEEAe6JgyD5dYA1sbWtjeGWza40bP6lRzKala/OH+f8Gq0tVQ9m/IgrQrcKxNIw4Nc0tzMcTEt5ExrprzQDnVbzR/5XtP1hYZYpRdM68NXjlFSX2YjSv++SngcMXPAAJNyALmPTsmw5e4j/AAntAi7srbekySjq1Szm0h4Ygh4acz3QNH1dddmwJnUKSxvu+ERnqU+Matv+PmTd7LurZRLMoc0uOaQeYaQLkCOl4lbVP2UozfM4DRsgCOVhMLR9lMzsM3NJyktEgDytsNNlsCiuvgxY1BNI87q8uSWV7nyuODIx3DRUZksNIMaQuGrYY06r2OBGU99dF6kKKA4vwQV2yIFQCGuMxrMOG417qGr0/UW6Pf7l+g1vReyf7X9DzfwyDY2Ox29Oi6L2UwpdVnZrST6nyj6uVh9kq86NI/zC3fZdRwHg3gMg3c73o0tMAeklYtNgn1E5LhHR1usx9FqEk2+OC1tFWtoo1tBWsoLruR52gNlBXsoottBX08P0UHMaQJToomnQRjMLz9LXWhh6DGgncDnoqZZSxQM+jgzvI+CI8LKYEDrr3UcdxJjGw2DOpWPiOLS3KN9VW5Nk1FI3P4xv53d0lyRqHkeySW0dnZ4esYhX0jeeaxqFaFp4WpO6ixlGOpiZ7rD4hwcucHU4HMEwDO87LpqrJ+CH8Gd1JOhNHMhlWhdw8ovIuB6o7C8XkRYhbB8okC24/e6wMdh6bnl3uk6xaep5p3fcOxqeLSdrM7xCm/AtPuu7iFyxxDmOIcCQNHATbqBoj8FjwfxB3qnyuzFww9+Bdyn0uh6lCNRHrZatLifl8zR0IIUzimVBoPhYhNZGJwRhmioGitmpQblm89Y/3SGCmIBE6GQQprKR6ZiGgo+AtephwNTl/wAwtKX8JyIPoVJZELYzHNFROHvMX0+C13YQj9hROGPJPqIW1mX4Ki7CA6tB9QCtUYY8k4wx5HsnvQJNHEcb9mi53iUgOrdD8OfogOHezT3uh7Sxn4ibEjkOq9HbhjyKmcE7ksstPictxujr80cez6+THZhQAAAAAIAGgA0Cn4C1H4UjUfRJuF9O4WnqIw7WZgoKQorRFAbuCZobuUuoPYwJtBWtoIthbyPxkK08QaAAyT/SFB5BqAKzDKYpAbhXnHQNQDvue5QtXiLQdj681He2S2oKp0xMQfj+7oh2QaE+mixavEwftshcRxONFB8klwdFVqAC9gNlmYvHhc7iONtbrJKFbin1RmJFOnzPvH0RtCwviuLMGNVH2dwbq7sxJDW2PUnYIXC8LqVXeWRTn3nakdBvuu54RghTaABAHcnmeql2I92QbQIAAbYWFtklpQUlGyVGMH+Ygq+hiMpSrMnXVCsFykwRpPxRJsk2teQb/vuhWBWhAy8Ovynss/i/CRUabkOglpBi/Xoi/QqPinRAHNYHhlRjjmfPcmfVHP4M18GS0zq0gEnkbLVygqqrTKluYqAK/CqrfcfI/K8fqPsp4Z9WmLgX5GUSzFEWJMKx+JBCVjKDxgiA8f3So8Sb1npp81XWEtggLIFMhxFssc7zugDpsHxRs3ExuVYeItd+H+n9ZXP04Gh+BRmFeXGISpBZrASLCe0qqD1+IBUm0XjWPkrmMOn0AQAqTajvciOyhVbUaYyfHMIRtHBg3+qMp4cbgfVLcOjni5/L5/3UmZ/zOHxXQDDtnQdgqK+D/LZG4VGXTZzDXepv2BCHr4YbZvkjRhHHdR/h3jVo+QTsKAmEMuASf5hIVdcuP4dey0S2NW/QqDXSYjvZFhRh4mhVOhbf+ZE4Hh7oGbU6mZ7D7rbpYNoub/NGMw49E3IKAcLwsC8fE3KWNoNLS1wHrG61GNgaygMYRKjY6OZzMZIgWO4WXxHGMF3AAenJa/HqbQC4epK4TiuMFQnURp1VkVZBuiniWMzukCOS0/Z7APrkPfek0wBoM1jpyCy+F4B9Z2Sm0GdSdGjSSvW+HcPYym1jQMrQIsNhqeqlKSXYilZVgaEDRaDKcC6tDQ0SVTMm6qJl+YJKnxkkDM8qqpTvI/3TJKVBRc0KZKZJKgGlJ90ySKGQKi56SSKEC1mSbIV1UgxB7FJJFASdVLtAexQtbC5r+Zu1gkkhAV4TBuafMSQTuDb4rpeHUmt/ukkhoEaecdO4Tte3YjumSSoZbSrt5jurf4kbR3CSSTQyJg6v/qhImR747hJJKgIZR+b5hLw27uB/1BJJAiTWMGjh3Ck1jOY7hJJAyednNvcKp9QTqNbXCZJCQD18QANR8CsXiOLhstElJJNIRyXHsdUeCxrH5tCcroFtjF9Vg8L4Q+pWaw03RMuJaQABr9kklNdiLR6bguG06YhgaJ1gAIqmQNx3TpKI6FWqzuqatcBpO6SSdABeI5JJJAj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1516063"/>
            <a:ext cx="4733925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" name="AutoShape 8" descr="data:image/jpeg;base64,/9j/4AAQSkZJRgABAQAAAQABAAD/2wCEAAkGBxQSEhQUERQUFhUUFhQUFRYWFBQUFBUUFRUXFhUWFRcaHCggGBolHBQUITEhJSkrLi4uFx8zODMsNygtLisBCgoKDg0OGxAQGywkHCQsMSwsLCwsLCwsLCwwLCwsLC0sLCwsLiwsLCwsLCwsLCwsLCwsLCwsLCwsLCwsLCwsLP/AABEIALgBEgMBIgACEQEDEQH/xAAbAAABBQEBAAAAAAAAAAAAAAAEAAECAwUGB//EAEAQAAEDAgQEAwYEBAQFBQAAAAEAAhEDIQQSMUEFUWGREyJxBjKBobHRQlLB8BRiouEjcoLxY5Kys8IHFSQzQ//EABoBAAIDAQEAAAAAAAAAAAAAAAABAgMEBQb/xAAuEQACAgEDAwEHAwUAAAAAAAAAAQIRAwQSIRMxQVEFYXGBobHwIjKRFCM0wdH/2gAMAwEAAhEDEQA/AK8Dgw8EkxCIdwtn5j8k/CHABwJGqIyjmDBtJ2jT5rqSbsxpAv8A7Wz8xVb+G0xq6PiEYRrBbcEa6Sq3U7ggtJBcYJiZ680tzJUCnhtP8+ulxdRdwtsEybT8lMUCMw8kOaBM6SXEwOQzdEQIaxwkH3jrzJI+qW5hRkHDN691E4dvXuimuH7CRePrsOsI3MKMzE0sptoVSUVj3iR3QhVkewmJMkmTEJMkmSASSZKUAJanDT/8fFj+Wif+Wp/dZaPwD4pYnqyn/wB1v3UMnb5r7olHuAJJklMQ6SZOgQ6SZOgB06ZJMCScKKcIAkFIKIUgmIkFIKIUgmgHCeEgnATEKElKEkAElQJKm5QKAIEqBJUnKBSAiXdVEuTlRKQDFx5qJceacqJQSGKinKYpAMmTpkAMmTlMkAkySSAHY0kgASTYDmV0vC8DTpBwr+bOG52AgBoDg4SZvtoufw1Y0zni2k8hIzEdY2Rz8Y2MzjM6Zg639/VYNVkle1cI26fHGt0jZ4phcI8E0m5NACAQCehkgrmsbhTTPMHQ8+nqjKWN8u0dDb4IOs6RaY7woafLNTpvgnnxwcb8g6SZOukc8SdMnQA6dMnQA4TpgnCYElIKIUgmIkpBRCkE0ImFIKIUwEwHhJPCSACHBVEK94VTggCpygVaVWUAVlRKmVEpAVlRKmVEpDIFMVIqKQxkydMUAMUydMkAySdM5roJa0uIBgc7aJN0rGlboNwbhHmgwcwG+bQOj0Juq65jQ25LnsFjnk5nkGOQaIE6TEwtb+Ka+x2EkzEyNLbrhZMm6ba9TvdHZFLvwXMrtDXNdTJ5OB09B91Hwg1pyZgT+IHT0ndVNe0+6TEagz8/0VdPEjMKYOZxEmIi3O+v2KtxyW9GfLG4teS9JJOuycgSSSdACTpQnTAQUgmCkEwEFIJgpBAhwphMFIJiJBTaFEBWNTAdJShJABDwqiES8KlwQIoIUCrnBVuCBlRCgQjMPhC/Qges/oCpu4W6CQWGNgTmPoCNeiqlmhF03yWLHNq0jNITEKZ1I3bYjcHkeSiQpkCshMQpkKJCAIQmhThRISGRU6VEuMCJ5StXFcFNCm2rWIyuizTJE6ZuXzWNlYx2dgu4ySbw3Sw5lTxpTVp8CncXTRdkDHQ6J5SDHqNj0Q/Esa9rHFpghro6GLfOEDicWTUBZDy5xpNL2tInNBysjzOJDQPjGsLPew1qjWjyhrgKgDiGGXAAhmgNnaBYs0rk4ovhHi2KlQNJogXy33F9e4lW0jILgBcjy7onE4kkOy2cZMERabz2+aCpuLDNgNr33PZcmUf1M66zfooWOolhzMDg10Ea76jvIVvC25XMdA178/jfXoj6WMbUIadogixG36ImpXpOdyDRraSUk6IyyOUa8hEtd06qVLBlwkEX05Qs2pVqFsiAJuYny+kqfD+IuyNbIBD3NJAuQ1xjXSbLtaTIsnDORng4BBCUI0Y6nUOVwFgBPXofgqnYU/h8w6LU8bXYpUigJ4UqjMok2FryIvZZeP4y2mYALj2HdVSnGH7iaTfY0wFILEoe0AOtMz0IKNwfF6dQwJEfmgfOVFZoeo9kvQ0ApALL4jxUU4ymSd9Qlg+NsNNr6pDS5zm9t+0JrNC6sHCVGsAphB4bilGo7LTqAnYEFrjzhpvsUcArIyUuUQaa7jtCsaEzQrGhSEPCSsypIAJe1UuajHtVLmpCBHBVuCJc1VOamMoV7K+aA8mR7ruXR3MKtzVAhV5MUciqRPHklB2jl/bSk5mIlwnPTabEgSwkAi/L6qXD+IBzWZ5zRE7Tot7GYVtQQ8TynUTuOSyKvByxvkMxPb9lU4NMoupcqizJm3crgm3ijS6Nr32VdTjLAdDG5+yAqUSIBHJC+HpyWrorw2VKfuOmwOIbUbmmBEmduaIbiaTfMDMWvFid47LN9nPZw4nQkQALvDGRzcTc32HJeoVOHU6VMUX4ek/CgROQOvzLtZm8rG9bHHJxatryav6OUoqV1fg4v2xxpGHOb/hgdTII+i4mli3EOPIWHw+69Q9t/Z6niMK84d92Q4NJEENOgOxgmJ6LzHhAyw+o0+G0tdngkQLieYNlRpMri68cv6EtTFN2FtquohxDTLMtFrs7aWWqYdVLXukEyC0R9wqRPiVqxc1rgWPNP/Ncgu2dL7WvDtIg1e0dMTTLKksNKmYJg6TmLTqXTMxqSs/i5M0mzINGifem8EHQxP2VTe5/EFwH4msXBrjaRMd1tey/ARiD4lYkU2meUkLn6gs0DYR67D6LvOG1vDpsbAsAAHCQOZjSSVmUPETXFrvI6/B4fB06WSlTp9TAJ6yVx3tT7O03NNTDWe0glk+RzdwORsj3VybmPgLIepiIM5QOoMH4jQqTgTtPuc8Ma3w3BxyiQCcpdDSRJaAZkDe/oZWPTqVH1BSIEjyt2JtIk7zbrcKT5a4tA0LuthEKeAw9StUZUf5SWtc60TFRzcwGgOVrbW2VulbjIyZ1ZLhtKrVqBlBpfUdIa0W/CZN7WEm/JH4zEVcMX0qjS2oIaQYkWmZBi8ro/YLDmi/EVXASTDDM5WmXEDlt2WBx7h1apXqVHnzPcSA4Fvl0bEjSAulHVyeRx28JfOzNLBFQUr7gFTiZLXAj8Nv825PYLCqMc68LoKHBKhPmII3ie2itrcKJFgOQvspTis8rfFfyQV418TAo52aAJVHudq3sFvDhBV9HhXMqL0kPDDrP0OWfRcBcFafsrTe6vTcG5msfmIgQbQQZtEfVdLTwTBeAbRe9kSxgGggchYKp6S/PBJZ68GxisazI5nhMa0+WAA0/07hAYgtJGVoFts0G/U6oKthpuNeptb9UWG/Wf32UNNgnjyNeC7PlhPGn5GaFc1qZrVc1q6BhGyp1bkToALqMVDmI+pTVD2KIwFzVU5qMexUvYnYgRzVWWopzFWWJgDFqiWogtUC1AwWpRB1AKCxfDQG52Nn1IA9TOq1C1NVptcAHf2PRY9dknDE3D5/A6PsvFjyZ0sny97D/AGWoh2Fzl5FV5tI8uRpIAkabldDSbWp5Q14dM+6+IiJ96ARcfZc5wXJVpNDTBZIIacpEmR8Lo81SyS4uytGpAzAesQVyo9jdqG3lfxKuO1zlOxPlcIyiQeXNch7RBjcK/wDxBncIDADIF7k6bfNa+Jrmo4uJJm4kzAXNe1tF2VpA1BB9dR/5Lo7JYsPHfycuc1PJ7kVcJ4GcaaBaDkZTYzEuaA51FrXFoeWkjMCMsR1CB43werQdT8Vjmg0gWOIAFRuZxzNvp5gPgui/9O3eDTxT6lapTaMlN9BgpipWa7NceK5rRl5iSJ5SifaTFYfGse7Pi2PpMazD06rqL2EB4HhNbSp+WxcZLzcX2VON1K32ROXKOe4fXZnpgN8xggl1pv8AhjpzXcDD03tkPBO8zbsuF4FDMUGv/KQ2R+IxH69+q7IsABdHpyVHZs140pRNvhOBpmjVzkHM2GmdINy34/Rc3iWQ4jcGDJUaxc3MJJkBpIJIFttgdrckzR4jbi7Tr02lLcyx449jI4i8B9xFQm0Rlh1r89z2RnsPwxj6zWYio9rW+O/LJl8Gm0H0tUv0MLG4zRzYprS4MaGslxcGgSTJJNlvY3FvGOo4llJopNFGiHMqUaoqPa0h5d4biGk5iQDEhotMp21yu5VtjOW1+89Mw+Ka1uXDUW02zHiZYuN5iSfSUJ7RYKnWYA6tNVt22kX/AAkjSU5quqwXOIabgA+c8r6NHqqK/gNtDnOF3BpsJ/O5JSad3yG1NVXBweKxWQHL8TyvA+aLaFm8SoefEWgeIcvRsy0ditLCXY09Ar/Z0nvlfc0e2IrpY2uESDVIBTDVJrV1zz5ANUw1SDVYGIAgGq1rVJrFa1iBEWsVrGKTWK5jErAjlSRGRJKxmhUpoZ9Na1ajCFqUlBMdGY+mqHsWk+mqH01KxGe5iqcxHPpqp1NOxAZYqy1FuYoFidgCFqC4rTmmbwtUsWZxcxlGxJn9/FZ9VJLDKzZoYuWojXqYWExb2wZyP6GxHMdFfQxb31AHue8Tmc0PLgQLwQbbKisxvKQrOGECs3YX+Y+q89Z65RVqzpKHCP4uSysaREABrQ55Fr5SQIncFE4/gTqLQ4EVWNs+Ww9sD39TmHNBF0Oz03ZXC8ttJ5yNCocS9pK5LSHFmUWDHFoqcy8jUnsNt5vhqf7ex3Zgy+z5rULJjrb6NfncHxtRjXSQ0jmIlrht8RPZCYri4c5nlEtDQBAAgSBoL667rK4nWBDnNMZtRzl245g7rLfiSbq7Sfsd+pj9qpdWNen+zqsM1lSrXfla0mn4lhIbDpOUHT3QQtSvemY1IcB2MLkeB48MxDHE+Ugtqcg10AdozFdHhcRle/DPs5hmm4m1VjrjL1AgfBSyU3wUYE1BN+TlaFeq3/8AaoANW53EWtuum4Y8iiMxJcdZ1O4+qtq4CgSXFpB3G0+ijUaRZoM/uB6n9FX3LklHk5X2qpRVY4k+dokcgDr/AFLoeB0vDY4NJcyQ4A5Rf3Q+I1A67lcx7UVQ7EOAMimAw8swkuj4mP8AStXheLzSwE7TEgxynbRTz8Y3RHRJS1KT9/2O44dxdjKbjULfJAlwMN6RodeuytpYptUZ6ZD2k7QGyOgGvquVxONGTLAjSNlmYfEZJyOqNJvlY9zQ4i0yCJjqsqzN9zp5dBBfsdGp7V1AKmVlyQC8ci0adoR+Do5abB/KFzTaxzg3mTr/ADazz1PddPg6pLiz8gH6x9Fo0eSs6ryUa/CnpWm+Y1RcGKYYrAxWNYu6eYKgxWNYrAxWNYixFbWK1rFY2mrmU0rArZTV9OmrGU0RTpJNjKvDSRvgpKNjo2q9KbEQVn1qELqOJYUTOk2lZVahzWWEy6UTCqUkO+ktipRQ1Sir1IqaMl9JUvprUfRVDqSnYqM11NVGmtJ1JVOpKViM801kcdZZv+r6D7LonUlie0NOzfj8o+6y61/2X+eTd7N/yY/P7M5Z6Dx5tExpJGyPc1A49vl9YHzXCR6qXYfC4ipEFxJGhnUbeqszucIP7PRVYWmS5oAJOkC50JHzCJ4q7wLEEOsTadpt3UowcmV5Myxx5/jyRo4NxzxdwY9wGpOYZdBexdPwWThsJUFRgqjy5m5muIPlm4IsY10RdOvVePFph7TTMj3hnmQ6DvvZO/iles17cz40c0gb7afRdGEY41SfHr2OBnnPPktx59PcC4Rky6IB0HIDZdBwmtTqMFGschb/APTW3pnZrv5ZuDtPosqhShoHJO1t49QsDyPe5I7UNPHorHL0+prUK2JdVNB8NNO1SoRLjoW5DpcEEHktXG4hmGp59SZDGzdzjq4nWOZXN/xTxHmNoA3iPXZU4p7qhGYkm0TyGgU3l9DPHRPd+p8GFUpw1r3GS8vJ5yDBJPMkytThFQFri3UmJsTAAt/UVAtb7r6YcGuJaS4ss6DBPJaQxFMaUwG7kOc6eoJ2Wmcepj4MGCa0+e5+LREHSb9PurGObUkCSWnWf+kbDVX4rAlkEixAcOoOhQmFp5STzcTblA/uue406fc9CpqUbjyiWWD6d1u+zbszqhNyQ35T9wsmpDrj/dans+P8RoH71P6K7Ty25Iv3mXWR3YZJ+h0QpqbaaIbTVjaS9CeQB201a2miG0layilYFDKavZSRDKKIp0Emx0D06KKp0VdTooqlQ6KtyJJA3gpLUGDdy+SdV9REtrOhe0HVY/EquUwACDt1Wq45ggn4TOTJ2hZYmhmW+m0iW25g/dDVcOeSrx1J1F5yTl9ZI9Z1CtwnFhpUAM/lhWqTRW0mCvoqh9Fb38PTf7jo6OGiFr4MjXuLhWxyIg4MxXUVS6itd9FUuoqxSIUZLqSz+MYA1KZA1Fx16LoXUVW6iiSU4uL8ksc3jmpLujyqvSIOl0Ph+GPxDw1gtMl18ogTc/vVer1MKDqAfUSo+BGgWCOgV8y4OvL2w3HiHPxOe4dwNlK8S/8ANytED591ie2HDw+pTLtA0yBvB0/fNd2aKoxOAbUEPE/UehWvJgTxbIcGDDqms6yZOTy3iWOdTa2mGxHuENOVobYZjO4Jt1KhgXxrEVPMP5XwJafl+yu5x3soHggOsdjIPcLkDwGth6jqTmOqMdEEAe6JgyD5dYA1sbWtjeGWza40bP6lRzKala/OH+f8Gq0tVQ9m/IgrQrcKxNIw4Nc0tzMcTEt5ExrprzQDnVbzR/5XtP1hYZYpRdM68NXjlFSX2YjSv++SngcMXPAAJNyALmPTsmw5e4j/AAntAi7srbekySjq1Szm0h4Ygh4acz3QNH1dddmwJnUKSxvu+ERnqU+Matv+PmTd7LurZRLMoc0uOaQeYaQLkCOl4lbVP2UozfM4DRsgCOVhMLR9lMzsM3NJyktEgDytsNNlsCiuvgxY1BNI87q8uSWV7nyuODIx3DRUZksNIMaQuGrYY06r2OBGU99dF6kKKA4vwQV2yIFQCGuMxrMOG417qGr0/UW6Pf7l+g1vReyf7X9DzfwyDY2Ox29Oi6L2UwpdVnZrST6nyj6uVh9kq86NI/zC3fZdRwHg3gMg3c73o0tMAeklYtNgn1E5LhHR1usx9FqEk2+OC1tFWtoo1tBWsoLruR52gNlBXsoottBX08P0UHMaQJToomnQRjMLz9LXWhh6DGgncDnoqZZSxQM+jgzvI+CI8LKYEDrr3UcdxJjGw2DOpWPiOLS3KN9VW5Nk1FI3P4xv53d0lyRqHkeySW0dnZ4esYhX0jeeaxqFaFp4WpO6ixlGOpiZ7rD4hwcucHU4HMEwDO87LpqrJ+CH8Gd1JOhNHMhlWhdw8ovIuB6o7C8XkRYhbB8okC24/e6wMdh6bnl3uk6xaep5p3fcOxqeLSdrM7xCm/AtPuu7iFyxxDmOIcCQNHATbqBoj8FjwfxB3qnyuzFww9+Bdyn0uh6lCNRHrZatLifl8zR0IIUzimVBoPhYhNZGJwRhmioGitmpQblm89Y/3SGCmIBE6GQQprKR6ZiGgo+AtephwNTl/wAwtKX8JyIPoVJZELYzHNFROHvMX0+C13YQj9hROGPJPqIW1mX4Ki7CA6tB9QCtUYY8k4wx5HsnvQJNHEcb9mi53iUgOrdD8OfogOHezT3uh7Sxn4ibEjkOq9HbhjyKmcE7ksstPictxujr80cez6+THZhQAAAAAIAGgA0Cn4C1H4UjUfRJuF9O4WnqIw7WZgoKQorRFAbuCZobuUuoPYwJtBWtoIthbyPxkK08QaAAyT/SFB5BqAKzDKYpAbhXnHQNQDvue5QtXiLQdj681He2S2oKp0xMQfj+7oh2QaE+mixavEwftshcRxONFB8klwdFVqAC9gNlmYvHhc7iONtbrJKFbin1RmJFOnzPvH0RtCwviuLMGNVH2dwbq7sxJDW2PUnYIXC8LqVXeWRTn3nakdBvuu54RghTaABAHcnmeql2I92QbQIAAbYWFtklpQUlGyVGMH+Ygq+hiMpSrMnXVCsFykwRpPxRJsk2teQb/vuhWBWhAy8Ovynss/i/CRUabkOglpBi/Xoi/QqPinRAHNYHhlRjjmfPcmfVHP4M18GS0zq0gEnkbLVygqqrTKluYqAK/CqrfcfI/K8fqPsp4Z9WmLgX5GUSzFEWJMKx+JBCVjKDxgiA8f3So8Sb1npp81XWEtggLIFMhxFssc7zugDpsHxRs3ExuVYeItd+H+n9ZXP04Gh+BRmFeXGISpBZrASLCe0qqD1+IBUm0XjWPkrmMOn0AQAqTajvciOyhVbUaYyfHMIRtHBg3+qMp4cbgfVLcOjni5/L5/3UmZ/zOHxXQDDtnQdgqK+D/LZG4VGXTZzDXepv2BCHr4YbZvkjRhHHdR/h3jVo+QTsKAmEMuASf5hIVdcuP4dey0S2NW/QqDXSYjvZFhRh4mhVOhbf+ZE4Hh7oGbU6mZ7D7rbpYNoub/NGMw49E3IKAcLwsC8fE3KWNoNLS1wHrG61GNgaygMYRKjY6OZzMZIgWO4WXxHGMF3AAenJa/HqbQC4epK4TiuMFQnURp1VkVZBuiniWMzukCOS0/Z7APrkPfek0wBoM1jpyCy+F4B9Z2Sm0GdSdGjSSvW+HcPYym1jQMrQIsNhqeqlKSXYilZVgaEDRaDKcC6tDQ0SVTMm6qJl+YJKnxkkDM8qqpTvI/3TJKVBRc0KZKZJKgGlJ90ySKGQKi56SSKEC1mSbIV1UgxB7FJJFASdVLtAexQtbC5r+Zu1gkkhAV4TBuafMSQTuDb4rpeHUmt/ukkhoEaecdO4Tte3YjumSSoZbSrt5jurf4kbR3CSSTQyJg6v/qhImR747hJJKgIZR+b5hLw27uB/1BJJAiTWMGjh3Ck1jOY7hJJAyednNvcKp9QTqNbXCZJCQD18QANR8CsXiOLhstElJJNIRyXHsdUeCxrH5tCcroFtjF9Vg8L4Q+pWaw03RMuJaQABr9kklNdiLR6bguG06YhgaJ1gAIqmQNx3TpKI6FWqzuqatcBpO6SSdABeI5JJJAj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6375" y="-1363663"/>
            <a:ext cx="4733925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6" name="Groep 5"/>
          <p:cNvGrpSpPr/>
          <p:nvPr/>
        </p:nvGrpSpPr>
        <p:grpSpPr>
          <a:xfrm>
            <a:off x="56515" y="2751138"/>
            <a:ext cx="8611235" cy="1847850"/>
            <a:chOff x="56515" y="2751138"/>
            <a:chExt cx="8611235" cy="1847850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5" y="2846388"/>
              <a:ext cx="260985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1750" y="2751138"/>
              <a:ext cx="228600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952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Questions</a:t>
            </a:r>
            <a:r>
              <a:rPr lang="nl-NL" dirty="0" smtClean="0"/>
              <a:t> in class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Is the focus to surface approach or deep approach? (by student or teacher)</a:t>
            </a:r>
          </a:p>
          <a:p>
            <a:r>
              <a:rPr lang="en-GB" dirty="0" smtClean="0">
                <a:latin typeface="+mn-lt"/>
              </a:rPr>
              <a:t>Categorize the questions in three groups:</a:t>
            </a:r>
          </a:p>
          <a:p>
            <a:pPr marL="0" indent="0">
              <a:buNone/>
            </a:pPr>
            <a:r>
              <a:rPr lang="en-GB" dirty="0">
                <a:latin typeface="+mn-lt"/>
              </a:rPr>
              <a:t> </a:t>
            </a:r>
            <a:r>
              <a:rPr lang="en-GB" dirty="0" smtClean="0">
                <a:latin typeface="+mn-lt"/>
              </a:rPr>
              <a:t> 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surface		  surface/deep		deep</a:t>
            </a:r>
          </a:p>
          <a:p>
            <a:r>
              <a:rPr lang="en-GB" dirty="0" smtClean="0">
                <a:latin typeface="+mn-lt"/>
              </a:rPr>
              <a:t>What can you do (react, answer, …)to push the questions of the central group to the right group?</a:t>
            </a:r>
            <a:endParaRPr lang="en-GB" dirty="0">
              <a:latin typeface="+mn-lt"/>
            </a:endParaRPr>
          </a:p>
        </p:txBody>
      </p:sp>
      <p:sp>
        <p:nvSpPr>
          <p:cNvPr id="4" name="Tekstvak 3"/>
          <p:cNvSpPr txBox="1"/>
          <p:nvPr/>
        </p:nvSpPr>
        <p:spPr>
          <a:xfrm rot="20292936">
            <a:off x="1300106" y="5515101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3200" dirty="0" err="1" smtClean="0">
                <a:solidFill>
                  <a:srgbClr val="00B050"/>
                </a:solidFill>
              </a:rPr>
              <a:t>This</a:t>
            </a:r>
            <a:r>
              <a:rPr lang="nl-NL" sz="3200" dirty="0" smtClean="0">
                <a:solidFill>
                  <a:srgbClr val="00B050"/>
                </a:solidFill>
              </a:rPr>
              <a:t> way of </a:t>
            </a:r>
            <a:r>
              <a:rPr lang="nl-NL" sz="3200" dirty="0" err="1" smtClean="0">
                <a:solidFill>
                  <a:srgbClr val="00B050"/>
                </a:solidFill>
              </a:rPr>
              <a:t>working</a:t>
            </a:r>
            <a:r>
              <a:rPr lang="nl-NL" sz="3200" dirty="0" smtClean="0">
                <a:solidFill>
                  <a:srgbClr val="00B050"/>
                </a:solidFill>
              </a:rPr>
              <a:t> is </a:t>
            </a:r>
            <a:r>
              <a:rPr lang="nl-NL" sz="3200" dirty="0" err="1" smtClean="0">
                <a:solidFill>
                  <a:srgbClr val="00B050"/>
                </a:solidFill>
              </a:rPr>
              <a:t>called</a:t>
            </a:r>
            <a:r>
              <a:rPr lang="nl-NL" sz="3200" dirty="0" smtClean="0">
                <a:solidFill>
                  <a:srgbClr val="00B050"/>
                </a:solidFill>
              </a:rPr>
              <a:t> </a:t>
            </a:r>
            <a:r>
              <a:rPr lang="nl-NL" sz="3200" dirty="0" err="1" smtClean="0">
                <a:solidFill>
                  <a:srgbClr val="FF0000"/>
                </a:solidFill>
              </a:rPr>
              <a:t>grouping</a:t>
            </a:r>
            <a:endParaRPr lang="nl-NL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Ways</a:t>
            </a:r>
            <a:r>
              <a:rPr lang="nl-NL" dirty="0" smtClean="0"/>
              <a:t> of </a:t>
            </a:r>
            <a:r>
              <a:rPr lang="nl-NL" dirty="0" err="1" smtClean="0"/>
              <a:t>working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n-lt"/>
              </a:rPr>
              <a:t>Different invitations for learning are guided by different ways of </a:t>
            </a:r>
            <a:r>
              <a:rPr lang="en-GB" dirty="0" smtClean="0">
                <a:latin typeface="+mn-lt"/>
              </a:rPr>
              <a:t>working.</a:t>
            </a:r>
          </a:p>
          <a:p>
            <a:endParaRPr lang="en-GB" dirty="0" smtClean="0">
              <a:latin typeface="+mn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>
                <a:latin typeface="+mn-lt"/>
              </a:rPr>
              <a:t>Ways </a:t>
            </a:r>
            <a:r>
              <a:rPr lang="en-GB" dirty="0">
                <a:latin typeface="+mn-lt"/>
              </a:rPr>
              <a:t>of working to invite students behaviour for deep </a:t>
            </a:r>
            <a:r>
              <a:rPr lang="en-GB" dirty="0" smtClean="0">
                <a:latin typeface="+mn-lt"/>
              </a:rPr>
              <a:t>approach</a:t>
            </a:r>
          </a:p>
          <a:p>
            <a:r>
              <a:rPr lang="en-GB" dirty="0">
                <a:latin typeface="+mn-lt"/>
              </a:rPr>
              <a:t>First example: </a:t>
            </a:r>
            <a:r>
              <a:rPr lang="en-GB" dirty="0" smtClean="0">
                <a:latin typeface="+mn-lt"/>
              </a:rPr>
              <a:t>grouping.</a:t>
            </a:r>
          </a:p>
          <a:p>
            <a:pPr marL="0" indent="0">
              <a:buNone/>
            </a:pPr>
            <a:endParaRPr lang="en-GB" dirty="0" smtClean="0">
              <a:latin typeface="+mn-lt"/>
            </a:endParaRPr>
          </a:p>
          <a:p>
            <a:pPr marL="0" indent="0">
              <a:buNone/>
            </a:pPr>
            <a:endParaRPr lang="en-GB" dirty="0" smtClean="0">
              <a:latin typeface="+mn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nl-NL" dirty="0">
              <a:latin typeface="+mn-lt"/>
            </a:endParaRPr>
          </a:p>
          <a:p>
            <a:endParaRPr lang="nl-N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7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Grouping</a:t>
            </a:r>
            <a:r>
              <a:rPr lang="nl-NL" dirty="0" smtClean="0"/>
              <a:t> in </a:t>
            </a:r>
            <a:r>
              <a:rPr lang="nl-NL" dirty="0" err="1" smtClean="0"/>
              <a:t>math</a:t>
            </a:r>
            <a:r>
              <a:rPr lang="nl-NL" dirty="0" smtClean="0"/>
              <a:t> </a:t>
            </a:r>
            <a:r>
              <a:rPr lang="nl-NL" dirty="0" err="1" smtClean="0"/>
              <a:t>lessons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30824" cy="4525963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4 x + 2 = 6 (x – 1)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7 x - 3 = 4 x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5(3 x + 4) = 15  x + 4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45- x = x - 21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3 x + 7 = 20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(3 + x)∙(x – 2) = 0</a:t>
            </a: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>
                <a:latin typeface="+mn-lt"/>
              </a:rPr>
              <a:t>(3 + x)∙(x – 2) = </a:t>
            </a:r>
            <a:r>
              <a:rPr lang="nl-NL" altLang="nl-NL" sz="3000" dirty="0" smtClean="0">
                <a:latin typeface="+mn-lt"/>
              </a:rPr>
              <a:t>4</a:t>
            </a:r>
          </a:p>
          <a:p>
            <a:pPr marL="609600" indent="-609600">
              <a:lnSpc>
                <a:spcPct val="90000"/>
              </a:lnSpc>
            </a:pPr>
            <a:endParaRPr lang="nl-NL" altLang="nl-NL" sz="3000" dirty="0">
              <a:latin typeface="+mn-lt"/>
            </a:endParaRPr>
          </a:p>
          <a:p>
            <a:pPr marL="609600" indent="-609600">
              <a:lnSpc>
                <a:spcPct val="90000"/>
              </a:lnSpc>
            </a:pPr>
            <a:r>
              <a:rPr lang="nl-NL" altLang="nl-NL" sz="3000" dirty="0" err="1" smtClean="0">
                <a:latin typeface="+mn-lt"/>
              </a:rPr>
              <a:t>Other</a:t>
            </a:r>
            <a:r>
              <a:rPr lang="nl-NL" altLang="nl-NL" sz="3000" dirty="0" smtClean="0">
                <a:latin typeface="+mn-lt"/>
              </a:rPr>
              <a:t> </a:t>
            </a:r>
            <a:r>
              <a:rPr lang="nl-NL" altLang="nl-NL" sz="3000" dirty="0" err="1" smtClean="0">
                <a:latin typeface="+mn-lt"/>
              </a:rPr>
              <a:t>ideas</a:t>
            </a:r>
            <a:r>
              <a:rPr lang="nl-NL" altLang="nl-NL" sz="3000" dirty="0" smtClean="0">
                <a:latin typeface="+mn-lt"/>
              </a:rPr>
              <a:t>?</a:t>
            </a:r>
            <a:endParaRPr lang="en-US" altLang="nl-NL" sz="3000" dirty="0">
              <a:latin typeface="+mn-lt"/>
            </a:endParaRPr>
          </a:p>
          <a:p>
            <a:endParaRPr lang="nl-NL" sz="3000" dirty="0">
              <a:latin typeface="+mn-lt"/>
            </a:endParaRPr>
          </a:p>
          <a:p>
            <a:endParaRPr lang="nl-NL" sz="3000" dirty="0">
              <a:latin typeface="+mn-lt"/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Make groups of these equations. Which ones belongs to each other and explain why?</a:t>
            </a:r>
          </a:p>
          <a:p>
            <a:endParaRPr lang="en-GB" sz="3200" dirty="0">
              <a:latin typeface="+mn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3200" dirty="0" smtClean="0">
                <a:latin typeface="+mn-lt"/>
              </a:rPr>
              <a:t>Different answers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3200" dirty="0" smtClean="0">
                <a:latin typeface="+mn-lt"/>
              </a:rPr>
              <a:t>Different levels</a:t>
            </a:r>
            <a:endParaRPr lang="en-GB" sz="3200" dirty="0">
              <a:latin typeface="+mn-lt"/>
            </a:endParaRPr>
          </a:p>
        </p:txBody>
      </p:sp>
      <p:sp>
        <p:nvSpPr>
          <p:cNvPr id="3" name="Tekstvak 2"/>
          <p:cNvSpPr txBox="1"/>
          <p:nvPr/>
        </p:nvSpPr>
        <p:spPr>
          <a:xfrm rot="1223917">
            <a:off x="5868144" y="668139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rgbClr val="00B050"/>
                </a:solidFill>
              </a:rPr>
              <a:t>As a </a:t>
            </a:r>
            <a:r>
              <a:rPr lang="nl-NL" sz="3200" dirty="0" err="1" smtClean="0">
                <a:solidFill>
                  <a:srgbClr val="00B050"/>
                </a:solidFill>
              </a:rPr>
              <a:t>suggestion</a:t>
            </a:r>
            <a:endParaRPr lang="nl-NL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88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s sjabloon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aps sjabloon</Template>
  <TotalTime>527</TotalTime>
  <Words>506</Words>
  <Application>Microsoft Office PowerPoint</Application>
  <PresentationFormat>Presentazione su schermo (4:3)</PresentationFormat>
  <Paragraphs>104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aps sjabloon</vt:lpstr>
      <vt:lpstr>differenti approcci per la matematica in classe </vt:lpstr>
      <vt:lpstr>Program for this workshop</vt:lpstr>
      <vt:lpstr>Surface approach in superficie</vt:lpstr>
      <vt:lpstr>Surface approach</vt:lpstr>
      <vt:lpstr>Deep approach approccio piu profondo</vt:lpstr>
      <vt:lpstr>Di che sport si tratta?</vt:lpstr>
      <vt:lpstr>Questions in class</vt:lpstr>
      <vt:lpstr>Ways of working</vt:lpstr>
      <vt:lpstr>Grouping in math lessons</vt:lpstr>
      <vt:lpstr>Second example: 2 truth and 1 lie</vt:lpstr>
      <vt:lpstr>Reflection on this form: 2 truth, 1 lie</vt:lpstr>
      <vt:lpstr>Role of the teacher</vt:lpstr>
      <vt:lpstr>Summary of this workshop  Resumé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the concept of relations</dc:title>
  <dc:creator>Ely&amp;Roby</dc:creator>
  <cp:lastModifiedBy>Ada Sargenti</cp:lastModifiedBy>
  <cp:revision>47</cp:revision>
  <dcterms:created xsi:type="dcterms:W3CDTF">2013-10-01T20:20:37Z</dcterms:created>
  <dcterms:modified xsi:type="dcterms:W3CDTF">2015-11-05T21:10:13Z</dcterms:modified>
</cp:coreProperties>
</file>