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</p:sldMasterIdLst>
  <p:notesMasterIdLst>
    <p:notesMasterId r:id="rId38"/>
  </p:notesMasterIdLst>
  <p:sldIdLst>
    <p:sldId id="305" r:id="rId7"/>
    <p:sldId id="332" r:id="rId8"/>
    <p:sldId id="328" r:id="rId9"/>
    <p:sldId id="333" r:id="rId10"/>
    <p:sldId id="334" r:id="rId11"/>
    <p:sldId id="329" r:id="rId12"/>
    <p:sldId id="335" r:id="rId13"/>
    <p:sldId id="336" r:id="rId14"/>
    <p:sldId id="337" r:id="rId15"/>
    <p:sldId id="330" r:id="rId16"/>
    <p:sldId id="313" r:id="rId17"/>
    <p:sldId id="273" r:id="rId18"/>
    <p:sldId id="274" r:id="rId19"/>
    <p:sldId id="287" r:id="rId20"/>
    <p:sldId id="315" r:id="rId21"/>
    <p:sldId id="300" r:id="rId22"/>
    <p:sldId id="297" r:id="rId23"/>
    <p:sldId id="278" r:id="rId24"/>
    <p:sldId id="295" r:id="rId25"/>
    <p:sldId id="289" r:id="rId26"/>
    <p:sldId id="279" r:id="rId27"/>
    <p:sldId id="282" r:id="rId28"/>
    <p:sldId id="316" r:id="rId29"/>
    <p:sldId id="285" r:id="rId30"/>
    <p:sldId id="286" r:id="rId31"/>
    <p:sldId id="338" r:id="rId32"/>
    <p:sldId id="324" r:id="rId33"/>
    <p:sldId id="326" r:id="rId34"/>
    <p:sldId id="323" r:id="rId35"/>
    <p:sldId id="314" r:id="rId36"/>
    <p:sldId id="308" r:id="rId3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5E9"/>
    <a:srgbClr val="C2E9C6"/>
    <a:srgbClr val="FFFFC5"/>
    <a:srgbClr val="FFFFDF"/>
    <a:srgbClr val="A6E99C"/>
    <a:srgbClr val="CC00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9" autoAdjust="0"/>
    <p:restoredTop sz="94660"/>
  </p:normalViewPr>
  <p:slideViewPr>
    <p:cSldViewPr>
      <p:cViewPr varScale="1">
        <p:scale>
          <a:sx n="75" d="100"/>
          <a:sy n="75" d="100"/>
        </p:scale>
        <p:origin x="98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10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11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12.xlsx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13.xlsx"/><Relationship Id="rId1" Type="http://schemas.openxmlformats.org/officeDocument/2006/relationships/themeOverride" Target="../theme/themeOverride13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8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9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Foglio2!$D$57:$D$58</c:f>
              <c:strCache>
                <c:ptCount val="2"/>
                <c:pt idx="0">
                  <c:v>sì</c:v>
                </c:pt>
                <c:pt idx="1">
                  <c:v>no</c:v>
                </c:pt>
              </c:strCache>
            </c:strRef>
          </c:cat>
          <c:val>
            <c:numRef>
              <c:f>Foglio2!$E$57:$E$58</c:f>
              <c:numCache>
                <c:formatCode>0%</c:formatCode>
                <c:ptCount val="2"/>
                <c:pt idx="0">
                  <c:v>0.56999999999999995</c:v>
                </c:pt>
                <c:pt idx="1">
                  <c:v>0.43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9686558277437503"/>
          <c:y val="0.28673566266449801"/>
          <c:w val="9.2023306114513398E-2"/>
          <c:h val="0.20765790617377999"/>
        </c:manualLayout>
      </c:layout>
      <c:overlay val="0"/>
      <c:txPr>
        <a:bodyPr/>
        <a:lstStyle/>
        <a:p>
          <a:pPr>
            <a:defRPr sz="2400"/>
          </a:pPr>
          <a:endParaRPr lang="it-IT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it-IT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Foglio2!$F$176:$F$177</c:f>
              <c:strCache>
                <c:ptCount val="2"/>
                <c:pt idx="0">
                  <c:v>sì</c:v>
                </c:pt>
                <c:pt idx="1">
                  <c:v>no</c:v>
                </c:pt>
              </c:strCache>
            </c:strRef>
          </c:cat>
          <c:val>
            <c:numRef>
              <c:f>Foglio2!$G$176:$G$177</c:f>
              <c:numCache>
                <c:formatCode>0%</c:formatCode>
                <c:ptCount val="2"/>
                <c:pt idx="0">
                  <c:v>0.25</c:v>
                </c:pt>
                <c:pt idx="1">
                  <c:v>0.76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7037037037037E-2"/>
          <c:y val="0.14688662984291101"/>
          <c:w val="0.92592592592592604"/>
          <c:h val="0.6873951110588789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Foglio2!$D$196:$D$198</c:f>
              <c:strCache>
                <c:ptCount val="3"/>
                <c:pt idx="0">
                  <c:v>progettazione</c:v>
                </c:pt>
                <c:pt idx="1">
                  <c:v>azione</c:v>
                </c:pt>
                <c:pt idx="2">
                  <c:v>valutazione alunni</c:v>
                </c:pt>
              </c:strCache>
            </c:strRef>
          </c:cat>
          <c:val>
            <c:numRef>
              <c:f>Foglio2!$E$196:$E$198</c:f>
              <c:numCache>
                <c:formatCode>0%</c:formatCode>
                <c:ptCount val="3"/>
                <c:pt idx="0">
                  <c:v>0.46</c:v>
                </c:pt>
                <c:pt idx="1">
                  <c:v>0.34</c:v>
                </c:pt>
                <c:pt idx="2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5146072"/>
        <c:axId val="205146464"/>
      </c:barChart>
      <c:catAx>
        <c:axId val="205146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2000" b="1"/>
            </a:pPr>
            <a:endParaRPr lang="it-IT"/>
          </a:p>
        </c:txPr>
        <c:crossAx val="205146464"/>
        <c:crosses val="autoZero"/>
        <c:auto val="1"/>
        <c:lblAlgn val="ctr"/>
        <c:lblOffset val="100"/>
        <c:noMultiLvlLbl val="0"/>
      </c:catAx>
      <c:valAx>
        <c:axId val="20514646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0514607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0617283950617E-2"/>
          <c:y val="3.6478424591628297E-2"/>
          <c:w val="0.95216049382715995"/>
          <c:h val="0.721230155880637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Foglio3!$O$42:$O$50</c:f>
              <c:strCache>
                <c:ptCount val="9"/>
                <c:pt idx="0">
                  <c:v>ambito antropologico</c:v>
                </c:pt>
                <c:pt idx="1">
                  <c:v>immagine e motoria</c:v>
                </c:pt>
                <c:pt idx="2">
                  <c:v>inglese</c:v>
                </c:pt>
                <c:pt idx="3">
                  <c:v>italiano</c:v>
                </c:pt>
                <c:pt idx="4">
                  <c:v>matematica</c:v>
                </c:pt>
                <c:pt idx="5">
                  <c:v>musica</c:v>
                </c:pt>
                <c:pt idx="6">
                  <c:v>nessuna</c:v>
                </c:pt>
                <c:pt idx="7">
                  <c:v>scienze</c:v>
                </c:pt>
                <c:pt idx="8">
                  <c:v>tutto</c:v>
                </c:pt>
              </c:strCache>
            </c:strRef>
          </c:cat>
          <c:val>
            <c:numRef>
              <c:f>Foglio3!$P$42:$P$50</c:f>
              <c:numCache>
                <c:formatCode>0%</c:formatCode>
                <c:ptCount val="9"/>
                <c:pt idx="0">
                  <c:v>0.13</c:v>
                </c:pt>
                <c:pt idx="1">
                  <c:v>0.06</c:v>
                </c:pt>
                <c:pt idx="2">
                  <c:v>0.05</c:v>
                </c:pt>
                <c:pt idx="3">
                  <c:v>0.45</c:v>
                </c:pt>
                <c:pt idx="4">
                  <c:v>0.12</c:v>
                </c:pt>
                <c:pt idx="5">
                  <c:v>0.02</c:v>
                </c:pt>
                <c:pt idx="6">
                  <c:v>0.03</c:v>
                </c:pt>
                <c:pt idx="7">
                  <c:v>0.12</c:v>
                </c:pt>
                <c:pt idx="8">
                  <c:v>0.01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5147248"/>
        <c:axId val="205147640"/>
      </c:barChart>
      <c:catAx>
        <c:axId val="2051472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0"/>
            </a:pPr>
            <a:endParaRPr lang="it-IT"/>
          </a:p>
        </c:txPr>
        <c:crossAx val="205147640"/>
        <c:crosses val="autoZero"/>
        <c:auto val="1"/>
        <c:lblAlgn val="ctr"/>
        <c:lblOffset val="100"/>
        <c:noMultiLvlLbl val="0"/>
      </c:catAx>
      <c:valAx>
        <c:axId val="20514764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0514724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0617283950617E-2"/>
          <c:y val="3.6478424591628297E-2"/>
          <c:w val="0.97067901234567899"/>
          <c:h val="0.721230155880637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Foglio3!$N$74:$N$83</c:f>
              <c:strCache>
                <c:ptCount val="10"/>
                <c:pt idx="0">
                  <c:v>ambito scientifico</c:v>
                </c:pt>
                <c:pt idx="1">
                  <c:v>antropologica</c:v>
                </c:pt>
                <c:pt idx="2">
                  <c:v>immagine e movimento</c:v>
                </c:pt>
                <c:pt idx="3">
                  <c:v>inglese</c:v>
                </c:pt>
                <c:pt idx="4">
                  <c:v>lingua italiana</c:v>
                </c:pt>
                <c:pt idx="5">
                  <c:v>matematica</c:v>
                </c:pt>
                <c:pt idx="6">
                  <c:v>musica</c:v>
                </c:pt>
                <c:pt idx="7">
                  <c:v>nessuna</c:v>
                </c:pt>
                <c:pt idx="8">
                  <c:v>religione</c:v>
                </c:pt>
                <c:pt idx="9">
                  <c:v>tutte</c:v>
                </c:pt>
              </c:strCache>
            </c:strRef>
          </c:cat>
          <c:val>
            <c:numRef>
              <c:f>Foglio3!$O$74:$O$83</c:f>
              <c:numCache>
                <c:formatCode>0%</c:formatCode>
                <c:ptCount val="10"/>
                <c:pt idx="0">
                  <c:v>0.06</c:v>
                </c:pt>
                <c:pt idx="1">
                  <c:v>0.13</c:v>
                </c:pt>
                <c:pt idx="2">
                  <c:v>0.03</c:v>
                </c:pt>
                <c:pt idx="3">
                  <c:v>0.14000000000000001</c:v>
                </c:pt>
                <c:pt idx="4">
                  <c:v>0.16</c:v>
                </c:pt>
                <c:pt idx="5">
                  <c:v>0.36</c:v>
                </c:pt>
                <c:pt idx="6">
                  <c:v>7.0000000000000007E-2</c:v>
                </c:pt>
                <c:pt idx="7">
                  <c:v>0.03</c:v>
                </c:pt>
                <c:pt idx="8">
                  <c:v>0.01</c:v>
                </c:pt>
                <c:pt idx="9">
                  <c:v>0.01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3883856"/>
        <c:axId val="203884248"/>
      </c:barChart>
      <c:catAx>
        <c:axId val="2038838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it-IT"/>
          </a:p>
        </c:txPr>
        <c:crossAx val="203884248"/>
        <c:crosses val="autoZero"/>
        <c:auto val="1"/>
        <c:lblAlgn val="ctr"/>
        <c:lblOffset val="100"/>
        <c:noMultiLvlLbl val="0"/>
      </c:catAx>
      <c:valAx>
        <c:axId val="20388424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038838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70C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Foglio2!$L$93:$L$94</c:f>
              <c:strCache>
                <c:ptCount val="2"/>
                <c:pt idx="0">
                  <c:v>sì</c:v>
                </c:pt>
                <c:pt idx="1">
                  <c:v>no</c:v>
                </c:pt>
              </c:strCache>
            </c:strRef>
          </c:cat>
          <c:val>
            <c:numRef>
              <c:f>Foglio2!$M$93:$M$94</c:f>
              <c:numCache>
                <c:formatCode>0%</c:formatCode>
                <c:ptCount val="2"/>
                <c:pt idx="0">
                  <c:v>0.88</c:v>
                </c:pt>
                <c:pt idx="1">
                  <c:v>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21432390395645"/>
          <c:y val="0.30334494559500402"/>
          <c:w val="0.249246621950034"/>
          <c:h val="0.25300825481781403"/>
        </c:manualLayout>
      </c:layout>
      <c:overlay val="0"/>
      <c:txPr>
        <a:bodyPr/>
        <a:lstStyle/>
        <a:p>
          <a:pPr>
            <a:defRPr sz="2400"/>
          </a:pPr>
          <a:endParaRPr lang="it-IT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3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4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5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7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8"/>
            <c:invertIfNegative val="0"/>
            <c:bubble3D val="0"/>
            <c:spPr>
              <a:solidFill>
                <a:srgbClr val="CC00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Foglio2!$J$9:$J$17</c:f>
              <c:strCache>
                <c:ptCount val="9"/>
                <c:pt idx="0">
                  <c:v>atteggiamento più positivo</c:v>
                </c:pt>
                <c:pt idx="1">
                  <c:v>aumento della consapevolezza</c:v>
                </c:pt>
                <c:pt idx="2">
                  <c:v>difficoltà verso la materia e giudizio negativo sui corsi universitari</c:v>
                </c:pt>
                <c:pt idx="3">
                  <c:v>ho imparato, ho scoperto</c:v>
                </c:pt>
                <c:pt idx="4">
                  <c:v>la disciplina si è avvicinata. Ho esplicitato i miei dubbi</c:v>
                </c:pt>
                <c:pt idx="5">
                  <c:v>maggiori conoscenze e capacità di riflettere</c:v>
                </c:pt>
                <c:pt idx="6">
                  <c:v>non esprimono giudizi</c:v>
                </c:pt>
                <c:pt idx="7">
                  <c:v>nuovi approcci più coinvolgenti per gli alunni</c:v>
                </c:pt>
                <c:pt idx="8">
                  <c:v>percorso di tirocinio</c:v>
                </c:pt>
              </c:strCache>
            </c:strRef>
          </c:cat>
          <c:val>
            <c:numRef>
              <c:f>Foglio2!$K$9:$K$17</c:f>
              <c:numCache>
                <c:formatCode>0%</c:formatCode>
                <c:ptCount val="9"/>
                <c:pt idx="0">
                  <c:v>0.05</c:v>
                </c:pt>
                <c:pt idx="1">
                  <c:v>0.12</c:v>
                </c:pt>
                <c:pt idx="2">
                  <c:v>0.1</c:v>
                </c:pt>
                <c:pt idx="3">
                  <c:v>0.16</c:v>
                </c:pt>
                <c:pt idx="4">
                  <c:v>0.04</c:v>
                </c:pt>
                <c:pt idx="5">
                  <c:v>7.0000000000000007E-2</c:v>
                </c:pt>
                <c:pt idx="6">
                  <c:v>0.37</c:v>
                </c:pt>
                <c:pt idx="7">
                  <c:v>0.08</c:v>
                </c:pt>
                <c:pt idx="8">
                  <c:v>0.05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2769240"/>
        <c:axId val="152769632"/>
      </c:barChart>
      <c:catAx>
        <c:axId val="1527692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it-IT"/>
          </a:p>
        </c:txPr>
        <c:crossAx val="152769632"/>
        <c:crosses val="autoZero"/>
        <c:auto val="1"/>
        <c:lblAlgn val="ctr"/>
        <c:lblOffset val="100"/>
        <c:noMultiLvlLbl val="0"/>
      </c:catAx>
      <c:valAx>
        <c:axId val="15276963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276924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rgbClr val="7030A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Foglio3!$P$19:$P$26</c:f>
              <c:strCache>
                <c:ptCount val="8"/>
                <c:pt idx="0">
                  <c:v>corsi universitari</c:v>
                </c:pt>
                <c:pt idx="1">
                  <c:v>laboratori</c:v>
                </c:pt>
                <c:pt idx="2">
                  <c:v>libri</c:v>
                </c:pt>
                <c:pt idx="3">
                  <c:v>tutor</c:v>
                </c:pt>
                <c:pt idx="4">
                  <c:v>insegnante</c:v>
                </c:pt>
                <c:pt idx="5">
                  <c:v>compagni</c:v>
                </c:pt>
                <c:pt idx="6">
                  <c:v>siti web</c:v>
                </c:pt>
                <c:pt idx="7">
                  <c:v>altro</c:v>
                </c:pt>
              </c:strCache>
            </c:strRef>
          </c:cat>
          <c:val>
            <c:numRef>
              <c:f>Foglio3!$Q$19:$Q$26</c:f>
              <c:numCache>
                <c:formatCode>0%</c:formatCode>
                <c:ptCount val="8"/>
                <c:pt idx="0">
                  <c:v>0.3</c:v>
                </c:pt>
                <c:pt idx="1">
                  <c:v>0.18</c:v>
                </c:pt>
                <c:pt idx="2">
                  <c:v>0.37</c:v>
                </c:pt>
                <c:pt idx="3">
                  <c:v>0.26</c:v>
                </c:pt>
                <c:pt idx="4">
                  <c:v>0.57999999999999996</c:v>
                </c:pt>
                <c:pt idx="5">
                  <c:v>0.1</c:v>
                </c:pt>
                <c:pt idx="6">
                  <c:v>0.35</c:v>
                </c:pt>
                <c:pt idx="7">
                  <c:v>0.12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4162776"/>
        <c:axId val="204163168"/>
      </c:barChart>
      <c:catAx>
        <c:axId val="2041627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04163168"/>
        <c:crosses val="autoZero"/>
        <c:auto val="1"/>
        <c:lblAlgn val="ctr"/>
        <c:lblOffset val="100"/>
        <c:noMultiLvlLbl val="0"/>
      </c:catAx>
      <c:valAx>
        <c:axId val="2041631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04162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 b="1"/>
      </a:pPr>
      <a:endParaRPr lang="it-IT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it-IT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Foglio3!$J$200:$J$202</c:f>
              <c:strCache>
                <c:ptCount val="3"/>
                <c:pt idx="0">
                  <c:v>idea personale</c:v>
                </c:pt>
                <c:pt idx="1">
                  <c:v>richieste dell'insegnante</c:v>
                </c:pt>
                <c:pt idx="2">
                  <c:v>non dichiarato</c:v>
                </c:pt>
              </c:strCache>
            </c:strRef>
          </c:cat>
          <c:val>
            <c:numRef>
              <c:f>Foglio3!$K$200:$K$202</c:f>
              <c:numCache>
                <c:formatCode>0%</c:formatCode>
                <c:ptCount val="3"/>
                <c:pt idx="0">
                  <c:v>0.43</c:v>
                </c:pt>
                <c:pt idx="1">
                  <c:v>0.43</c:v>
                </c:pt>
                <c:pt idx="2">
                  <c:v>0.14000000000000001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Foglio2!$B$9:$B$10</c:f>
              <c:strCache>
                <c:ptCount val="2"/>
                <c:pt idx="0">
                  <c:v>Sì</c:v>
                </c:pt>
                <c:pt idx="1">
                  <c:v>No</c:v>
                </c:pt>
              </c:strCache>
            </c:strRef>
          </c:cat>
          <c:val>
            <c:numRef>
              <c:f>Foglio2!$C$9:$C$10</c:f>
              <c:numCache>
                <c:formatCode>0%</c:formatCode>
                <c:ptCount val="2"/>
                <c:pt idx="0">
                  <c:v>0.41</c:v>
                </c:pt>
                <c:pt idx="1">
                  <c:v>0.59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400"/>
      </a:pPr>
      <a:endParaRPr lang="it-IT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8302469135802495"/>
          <c:h val="0.6371437093090640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Foglio3!$N$174:$N$182</c:f>
              <c:strCache>
                <c:ptCount val="9"/>
                <c:pt idx="0">
                  <c:v>frazioni</c:v>
                </c:pt>
                <c:pt idx="1">
                  <c:v>geometria</c:v>
                </c:pt>
                <c:pt idx="2">
                  <c:v>giochi e individuazione posizioni spaziali</c:v>
                </c:pt>
                <c:pt idx="3">
                  <c:v>insiemi</c:v>
                </c:pt>
                <c:pt idx="4">
                  <c:v>misura</c:v>
                </c:pt>
                <c:pt idx="5">
                  <c:v>numeri</c:v>
                </c:pt>
                <c:pt idx="6">
                  <c:v>operazioni e proprietà</c:v>
                </c:pt>
                <c:pt idx="7">
                  <c:v>probabilità e statistica. grafici e diagrammi</c:v>
                </c:pt>
                <c:pt idx="8">
                  <c:v>problemi</c:v>
                </c:pt>
              </c:strCache>
            </c:strRef>
          </c:cat>
          <c:val>
            <c:numRef>
              <c:f>Foglio3!$O$174:$O$182</c:f>
              <c:numCache>
                <c:formatCode>0%</c:formatCode>
                <c:ptCount val="9"/>
                <c:pt idx="0">
                  <c:v>0.05</c:v>
                </c:pt>
                <c:pt idx="1">
                  <c:v>0.18</c:v>
                </c:pt>
                <c:pt idx="2">
                  <c:v>0.08</c:v>
                </c:pt>
                <c:pt idx="3">
                  <c:v>0.05</c:v>
                </c:pt>
                <c:pt idx="4">
                  <c:v>0.1</c:v>
                </c:pt>
                <c:pt idx="5">
                  <c:v>0.11</c:v>
                </c:pt>
                <c:pt idx="6">
                  <c:v>0.23</c:v>
                </c:pt>
                <c:pt idx="7">
                  <c:v>0.08</c:v>
                </c:pt>
                <c:pt idx="8">
                  <c:v>0.11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4164736"/>
        <c:axId val="204165128"/>
      </c:barChart>
      <c:catAx>
        <c:axId val="2041647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it-IT"/>
          </a:p>
        </c:txPr>
        <c:crossAx val="204165128"/>
        <c:crosses val="autoZero"/>
        <c:auto val="1"/>
        <c:lblAlgn val="ctr"/>
        <c:lblOffset val="100"/>
        <c:noMultiLvlLbl val="0"/>
      </c:catAx>
      <c:valAx>
        <c:axId val="20416512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04164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 b="1"/>
      </a:pPr>
      <a:endParaRPr lang="it-IT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CC00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Foglio3!$K$9:$K$16</c:f>
              <c:strCache>
                <c:ptCount val="8"/>
                <c:pt idx="0">
                  <c:v>attività laboratoriale, ludica,manipolativa, concreta</c:v>
                </c:pt>
                <c:pt idx="1">
                  <c:v>cooperative learning</c:v>
                </c:pt>
                <c:pt idx="2">
                  <c:v>discussione e collegamento con la vita reale</c:v>
                </c:pt>
                <c:pt idx="3">
                  <c:v>lavoro a gruppi</c:v>
                </c:pt>
                <c:pt idx="4">
                  <c:v>lo spazio esterno (giardino) vissuto come esperienza multisensoriale</c:v>
                </c:pt>
                <c:pt idx="5">
                  <c:v>uscita didattica</c:v>
                </c:pt>
                <c:pt idx="6">
                  <c:v>specifico argomento (uso del ragionamento per trovare l'area, media e mediana, problemi, costruzione grafici, ..)</c:v>
                </c:pt>
                <c:pt idx="7">
                  <c:v>uso di software e LIM</c:v>
                </c:pt>
              </c:strCache>
            </c:strRef>
          </c:cat>
          <c:val>
            <c:numRef>
              <c:f>Foglio3!$L$9:$L$16</c:f>
              <c:numCache>
                <c:formatCode>0%</c:formatCode>
                <c:ptCount val="8"/>
                <c:pt idx="0">
                  <c:v>0.33</c:v>
                </c:pt>
                <c:pt idx="1">
                  <c:v>7.0000000000000007E-2</c:v>
                </c:pt>
                <c:pt idx="2">
                  <c:v>0.3</c:v>
                </c:pt>
                <c:pt idx="3">
                  <c:v>7.0000000000000007E-2</c:v>
                </c:pt>
                <c:pt idx="4">
                  <c:v>0.02</c:v>
                </c:pt>
                <c:pt idx="5">
                  <c:v>0.02</c:v>
                </c:pt>
                <c:pt idx="6">
                  <c:v>0.13</c:v>
                </c:pt>
                <c:pt idx="7">
                  <c:v>0.08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4165912"/>
        <c:axId val="204166304"/>
      </c:barChart>
      <c:catAx>
        <c:axId val="2041659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04166304"/>
        <c:crosses val="autoZero"/>
        <c:auto val="1"/>
        <c:lblAlgn val="ctr"/>
        <c:lblOffset val="100"/>
        <c:noMultiLvlLbl val="0"/>
      </c:catAx>
      <c:valAx>
        <c:axId val="20416630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04165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b="1"/>
      </a:pPr>
      <a:endParaRPr lang="it-IT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0617283950617E-2"/>
          <c:y val="3.3333333333333298E-2"/>
          <c:w val="0.95987654320987703"/>
          <c:h val="0.7040597617605489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Foglio2!$C$134:$C$137</c:f>
              <c:strCache>
                <c:ptCount val="4"/>
                <c:pt idx="0">
                  <c:v>ho svolto solo attività di rinforzo e recupero</c:v>
                </c:pt>
                <c:pt idx="1">
                  <c:v>sì, rinforzo dell'attività progettata</c:v>
                </c:pt>
                <c:pt idx="2">
                  <c:v>sì, dell'attività progettata e di altre dell'insegnante</c:v>
                </c:pt>
                <c:pt idx="3">
                  <c:v>no, ho svolto altre attività</c:v>
                </c:pt>
              </c:strCache>
            </c:strRef>
          </c:cat>
          <c:val>
            <c:numRef>
              <c:f>Foglio2!$D$134:$D$137</c:f>
              <c:numCache>
                <c:formatCode>0%</c:formatCode>
                <c:ptCount val="4"/>
                <c:pt idx="0">
                  <c:v>0.23</c:v>
                </c:pt>
                <c:pt idx="1">
                  <c:v>0.23</c:v>
                </c:pt>
                <c:pt idx="2">
                  <c:v>0.26</c:v>
                </c:pt>
                <c:pt idx="3">
                  <c:v>0.28000000000000003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5144504"/>
        <c:axId val="205144896"/>
      </c:barChart>
      <c:catAx>
        <c:axId val="2051445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it-IT"/>
          </a:p>
        </c:txPr>
        <c:crossAx val="205144896"/>
        <c:crosses val="autoZero"/>
        <c:auto val="1"/>
        <c:lblAlgn val="ctr"/>
        <c:lblOffset val="100"/>
        <c:noMultiLvlLbl val="0"/>
      </c:catAx>
      <c:valAx>
        <c:axId val="20514489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0514450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817EEA-8565-2B4F-96EA-BDC60D97ADE8}" type="doc">
      <dgm:prSet loTypeId="urn:microsoft.com/office/officeart/2005/8/layout/hChevron3" loCatId="" qsTypeId="urn:microsoft.com/office/officeart/2005/8/quickstyle/simple2" qsCatId="simple" csTypeId="urn:microsoft.com/office/officeart/2005/8/colors/accent1_2" csCatId="accent1" phldr="1"/>
      <dgm:spPr/>
    </dgm:pt>
    <dgm:pt modelId="{92F690E6-550B-1449-832A-2E873C175BB0}">
      <dgm:prSet phldrT="[Testo]"/>
      <dgm:spPr/>
      <dgm:t>
        <a:bodyPr/>
        <a:lstStyle/>
        <a:p>
          <a:r>
            <a:rPr lang="it-IT" dirty="0" smtClean="0"/>
            <a:t>Passato (studenti)</a:t>
          </a:r>
          <a:endParaRPr lang="it-IT" dirty="0"/>
        </a:p>
      </dgm:t>
    </dgm:pt>
    <dgm:pt modelId="{CC3405E9-489D-904D-94C8-76AFC3AEF0DC}" type="parTrans" cxnId="{4BBCA26D-ECAC-DF45-A7BB-DDA7638C2D40}">
      <dgm:prSet/>
      <dgm:spPr/>
      <dgm:t>
        <a:bodyPr/>
        <a:lstStyle/>
        <a:p>
          <a:endParaRPr lang="it-IT"/>
        </a:p>
      </dgm:t>
    </dgm:pt>
    <dgm:pt modelId="{D74F7AA8-EBB4-8441-ABBB-65CFCA9C8924}" type="sibTrans" cxnId="{4BBCA26D-ECAC-DF45-A7BB-DDA7638C2D40}">
      <dgm:prSet/>
      <dgm:spPr/>
      <dgm:t>
        <a:bodyPr/>
        <a:lstStyle/>
        <a:p>
          <a:endParaRPr lang="it-IT"/>
        </a:p>
      </dgm:t>
    </dgm:pt>
    <dgm:pt modelId="{9EE4DE1F-B16D-0E49-BE5A-86CE9DBE5605}">
      <dgm:prSet phldrT="[Testo]"/>
      <dgm:spPr/>
      <dgm:t>
        <a:bodyPr/>
        <a:lstStyle/>
        <a:p>
          <a:r>
            <a:rPr lang="it-IT" dirty="0" smtClean="0"/>
            <a:t>Presente (studenti-futuri insegnanti)</a:t>
          </a:r>
          <a:endParaRPr lang="it-IT" dirty="0"/>
        </a:p>
      </dgm:t>
    </dgm:pt>
    <dgm:pt modelId="{B679EACF-45A8-3549-A35F-09F985C53223}" type="parTrans" cxnId="{C244A0BD-9C29-FD4B-A373-E390162F49DE}">
      <dgm:prSet/>
      <dgm:spPr/>
      <dgm:t>
        <a:bodyPr/>
        <a:lstStyle/>
        <a:p>
          <a:endParaRPr lang="it-IT"/>
        </a:p>
      </dgm:t>
    </dgm:pt>
    <dgm:pt modelId="{30277180-9843-334F-8790-75C41B8C0CFF}" type="sibTrans" cxnId="{C244A0BD-9C29-FD4B-A373-E390162F49DE}">
      <dgm:prSet/>
      <dgm:spPr/>
      <dgm:t>
        <a:bodyPr/>
        <a:lstStyle/>
        <a:p>
          <a:endParaRPr lang="it-IT"/>
        </a:p>
      </dgm:t>
    </dgm:pt>
    <dgm:pt modelId="{56EB71CC-8D55-2F4E-AF8F-630451059925}">
      <dgm:prSet phldrT="[Testo]"/>
      <dgm:spPr/>
      <dgm:t>
        <a:bodyPr/>
        <a:lstStyle/>
        <a:p>
          <a:r>
            <a:rPr lang="it-IT" dirty="0" smtClean="0"/>
            <a:t>Futuro</a:t>
          </a:r>
          <a:r>
            <a:rPr lang="it-IT" baseline="0" dirty="0" smtClean="0"/>
            <a:t> (insegnanti)</a:t>
          </a:r>
          <a:endParaRPr lang="it-IT" dirty="0"/>
        </a:p>
      </dgm:t>
    </dgm:pt>
    <dgm:pt modelId="{56907B91-7DDE-704D-A2F3-F6F0C16FB248}" type="parTrans" cxnId="{51B94302-EC44-2A44-A540-621BB2664022}">
      <dgm:prSet/>
      <dgm:spPr/>
      <dgm:t>
        <a:bodyPr/>
        <a:lstStyle/>
        <a:p>
          <a:endParaRPr lang="it-IT"/>
        </a:p>
      </dgm:t>
    </dgm:pt>
    <dgm:pt modelId="{AA68E2C0-7875-1C49-8042-F1FF6814B9ED}" type="sibTrans" cxnId="{51B94302-EC44-2A44-A540-621BB2664022}">
      <dgm:prSet/>
      <dgm:spPr/>
      <dgm:t>
        <a:bodyPr/>
        <a:lstStyle/>
        <a:p>
          <a:endParaRPr lang="it-IT"/>
        </a:p>
      </dgm:t>
    </dgm:pt>
    <dgm:pt modelId="{DA3BB66D-8468-2E4A-ABBC-577BC1ECF6B4}" type="pres">
      <dgm:prSet presAssocID="{E0817EEA-8565-2B4F-96EA-BDC60D97ADE8}" presName="Name0" presStyleCnt="0">
        <dgm:presLayoutVars>
          <dgm:dir/>
          <dgm:resizeHandles val="exact"/>
        </dgm:presLayoutVars>
      </dgm:prSet>
      <dgm:spPr/>
    </dgm:pt>
    <dgm:pt modelId="{4C112BCF-753B-1346-ADDF-27A64C15CDBA}" type="pres">
      <dgm:prSet presAssocID="{92F690E6-550B-1449-832A-2E873C175BB0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0D85C80-5ABA-C646-B01E-D276E09E9F28}" type="pres">
      <dgm:prSet presAssocID="{D74F7AA8-EBB4-8441-ABBB-65CFCA9C8924}" presName="parSpace" presStyleCnt="0"/>
      <dgm:spPr/>
    </dgm:pt>
    <dgm:pt modelId="{93AEDCAA-9444-A244-AB67-CEC9CBE1A893}" type="pres">
      <dgm:prSet presAssocID="{9EE4DE1F-B16D-0E49-BE5A-86CE9DBE5605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9239169-C98A-B145-85CD-083FEB656877}" type="pres">
      <dgm:prSet presAssocID="{30277180-9843-334F-8790-75C41B8C0CFF}" presName="parSpace" presStyleCnt="0"/>
      <dgm:spPr/>
    </dgm:pt>
    <dgm:pt modelId="{A3522076-94E1-F54F-89B7-301C89DD9E17}" type="pres">
      <dgm:prSet presAssocID="{56EB71CC-8D55-2F4E-AF8F-630451059925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6A4B5FB-DB96-4418-9C17-5B978283A7B6}" type="presOf" srcId="{9EE4DE1F-B16D-0E49-BE5A-86CE9DBE5605}" destId="{93AEDCAA-9444-A244-AB67-CEC9CBE1A893}" srcOrd="0" destOrd="0" presId="urn:microsoft.com/office/officeart/2005/8/layout/hChevron3"/>
    <dgm:cxn modelId="{C244A0BD-9C29-FD4B-A373-E390162F49DE}" srcId="{E0817EEA-8565-2B4F-96EA-BDC60D97ADE8}" destId="{9EE4DE1F-B16D-0E49-BE5A-86CE9DBE5605}" srcOrd="1" destOrd="0" parTransId="{B679EACF-45A8-3549-A35F-09F985C53223}" sibTransId="{30277180-9843-334F-8790-75C41B8C0CFF}"/>
    <dgm:cxn modelId="{F6505011-8DC4-4DEF-B5A3-353A7914A3ED}" type="presOf" srcId="{E0817EEA-8565-2B4F-96EA-BDC60D97ADE8}" destId="{DA3BB66D-8468-2E4A-ABBC-577BC1ECF6B4}" srcOrd="0" destOrd="0" presId="urn:microsoft.com/office/officeart/2005/8/layout/hChevron3"/>
    <dgm:cxn modelId="{4BBCA26D-ECAC-DF45-A7BB-DDA7638C2D40}" srcId="{E0817EEA-8565-2B4F-96EA-BDC60D97ADE8}" destId="{92F690E6-550B-1449-832A-2E873C175BB0}" srcOrd="0" destOrd="0" parTransId="{CC3405E9-489D-904D-94C8-76AFC3AEF0DC}" sibTransId="{D74F7AA8-EBB4-8441-ABBB-65CFCA9C8924}"/>
    <dgm:cxn modelId="{39B6F1AD-CD5D-4A25-BBF1-D8F74C1A7DE6}" type="presOf" srcId="{56EB71CC-8D55-2F4E-AF8F-630451059925}" destId="{A3522076-94E1-F54F-89B7-301C89DD9E17}" srcOrd="0" destOrd="0" presId="urn:microsoft.com/office/officeart/2005/8/layout/hChevron3"/>
    <dgm:cxn modelId="{4E3C2DE9-985D-4D65-A2A8-4CAEA6FE479C}" type="presOf" srcId="{92F690E6-550B-1449-832A-2E873C175BB0}" destId="{4C112BCF-753B-1346-ADDF-27A64C15CDBA}" srcOrd="0" destOrd="0" presId="urn:microsoft.com/office/officeart/2005/8/layout/hChevron3"/>
    <dgm:cxn modelId="{51B94302-EC44-2A44-A540-621BB2664022}" srcId="{E0817EEA-8565-2B4F-96EA-BDC60D97ADE8}" destId="{56EB71CC-8D55-2F4E-AF8F-630451059925}" srcOrd="2" destOrd="0" parTransId="{56907B91-7DDE-704D-A2F3-F6F0C16FB248}" sibTransId="{AA68E2C0-7875-1C49-8042-F1FF6814B9ED}"/>
    <dgm:cxn modelId="{FB6D0841-2323-40D6-BFEC-773266628884}" type="presParOf" srcId="{DA3BB66D-8468-2E4A-ABBC-577BC1ECF6B4}" destId="{4C112BCF-753B-1346-ADDF-27A64C15CDBA}" srcOrd="0" destOrd="0" presId="urn:microsoft.com/office/officeart/2005/8/layout/hChevron3"/>
    <dgm:cxn modelId="{96A74A6D-1B5A-4734-94C3-F68F4719BE5A}" type="presParOf" srcId="{DA3BB66D-8468-2E4A-ABBC-577BC1ECF6B4}" destId="{00D85C80-5ABA-C646-B01E-D276E09E9F28}" srcOrd="1" destOrd="0" presId="urn:microsoft.com/office/officeart/2005/8/layout/hChevron3"/>
    <dgm:cxn modelId="{450F3C2D-DEC5-442F-BEB9-D2C16BF2BF54}" type="presParOf" srcId="{DA3BB66D-8468-2E4A-ABBC-577BC1ECF6B4}" destId="{93AEDCAA-9444-A244-AB67-CEC9CBE1A893}" srcOrd="2" destOrd="0" presId="urn:microsoft.com/office/officeart/2005/8/layout/hChevron3"/>
    <dgm:cxn modelId="{C515B83E-9708-47C8-B0E8-211AA865E00A}" type="presParOf" srcId="{DA3BB66D-8468-2E4A-ABBC-577BC1ECF6B4}" destId="{59239169-C98A-B145-85CD-083FEB656877}" srcOrd="3" destOrd="0" presId="urn:microsoft.com/office/officeart/2005/8/layout/hChevron3"/>
    <dgm:cxn modelId="{10636658-5A7C-4EFD-9768-0A39D989D60C}" type="presParOf" srcId="{DA3BB66D-8468-2E4A-ABBC-577BC1ECF6B4}" destId="{A3522076-94E1-F54F-89B7-301C89DD9E17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817EEA-8565-2B4F-96EA-BDC60D97ADE8}" type="doc">
      <dgm:prSet loTypeId="urn:microsoft.com/office/officeart/2005/8/layout/hChevron3" loCatId="" qsTypeId="urn:microsoft.com/office/officeart/2005/8/quickstyle/simple2" qsCatId="simple" csTypeId="urn:microsoft.com/office/officeart/2005/8/colors/accent1_2" csCatId="accent1" phldr="1"/>
      <dgm:spPr/>
    </dgm:pt>
    <dgm:pt modelId="{92F690E6-550B-1449-832A-2E873C175BB0}">
      <dgm:prSet phldrT="[Testo]"/>
      <dgm:spPr/>
      <dgm:t>
        <a:bodyPr/>
        <a:lstStyle/>
        <a:p>
          <a:r>
            <a:rPr lang="it-IT" dirty="0" smtClean="0"/>
            <a:t>Passato (studenti)</a:t>
          </a:r>
          <a:endParaRPr lang="it-IT" dirty="0"/>
        </a:p>
      </dgm:t>
    </dgm:pt>
    <dgm:pt modelId="{CC3405E9-489D-904D-94C8-76AFC3AEF0DC}" type="parTrans" cxnId="{4BBCA26D-ECAC-DF45-A7BB-DDA7638C2D40}">
      <dgm:prSet/>
      <dgm:spPr/>
      <dgm:t>
        <a:bodyPr/>
        <a:lstStyle/>
        <a:p>
          <a:endParaRPr lang="it-IT"/>
        </a:p>
      </dgm:t>
    </dgm:pt>
    <dgm:pt modelId="{D74F7AA8-EBB4-8441-ABBB-65CFCA9C8924}" type="sibTrans" cxnId="{4BBCA26D-ECAC-DF45-A7BB-DDA7638C2D40}">
      <dgm:prSet/>
      <dgm:spPr/>
      <dgm:t>
        <a:bodyPr/>
        <a:lstStyle/>
        <a:p>
          <a:endParaRPr lang="it-IT"/>
        </a:p>
      </dgm:t>
    </dgm:pt>
    <dgm:pt modelId="{9EE4DE1F-B16D-0E49-BE5A-86CE9DBE5605}">
      <dgm:prSet phldrT="[Testo]"/>
      <dgm:spPr/>
      <dgm:t>
        <a:bodyPr/>
        <a:lstStyle/>
        <a:p>
          <a:r>
            <a:rPr lang="it-IT" dirty="0" smtClean="0"/>
            <a:t>Presente (studenti-futuri insegnanti)</a:t>
          </a:r>
          <a:endParaRPr lang="it-IT" dirty="0"/>
        </a:p>
      </dgm:t>
    </dgm:pt>
    <dgm:pt modelId="{B679EACF-45A8-3549-A35F-09F985C53223}" type="parTrans" cxnId="{C244A0BD-9C29-FD4B-A373-E390162F49DE}">
      <dgm:prSet/>
      <dgm:spPr/>
      <dgm:t>
        <a:bodyPr/>
        <a:lstStyle/>
        <a:p>
          <a:endParaRPr lang="it-IT"/>
        </a:p>
      </dgm:t>
    </dgm:pt>
    <dgm:pt modelId="{30277180-9843-334F-8790-75C41B8C0CFF}" type="sibTrans" cxnId="{C244A0BD-9C29-FD4B-A373-E390162F49DE}">
      <dgm:prSet/>
      <dgm:spPr/>
      <dgm:t>
        <a:bodyPr/>
        <a:lstStyle/>
        <a:p>
          <a:endParaRPr lang="it-IT"/>
        </a:p>
      </dgm:t>
    </dgm:pt>
    <dgm:pt modelId="{56EB71CC-8D55-2F4E-AF8F-630451059925}">
      <dgm:prSet phldrT="[Testo]"/>
      <dgm:spPr/>
      <dgm:t>
        <a:bodyPr/>
        <a:lstStyle/>
        <a:p>
          <a:r>
            <a:rPr lang="it-IT" dirty="0" smtClean="0"/>
            <a:t>Futuro</a:t>
          </a:r>
          <a:r>
            <a:rPr lang="it-IT" baseline="0" dirty="0" smtClean="0"/>
            <a:t> (insegnanti)</a:t>
          </a:r>
          <a:endParaRPr lang="it-IT" dirty="0"/>
        </a:p>
      </dgm:t>
    </dgm:pt>
    <dgm:pt modelId="{56907B91-7DDE-704D-A2F3-F6F0C16FB248}" type="parTrans" cxnId="{51B94302-EC44-2A44-A540-621BB2664022}">
      <dgm:prSet/>
      <dgm:spPr/>
      <dgm:t>
        <a:bodyPr/>
        <a:lstStyle/>
        <a:p>
          <a:endParaRPr lang="it-IT"/>
        </a:p>
      </dgm:t>
    </dgm:pt>
    <dgm:pt modelId="{AA68E2C0-7875-1C49-8042-F1FF6814B9ED}" type="sibTrans" cxnId="{51B94302-EC44-2A44-A540-621BB2664022}">
      <dgm:prSet/>
      <dgm:spPr/>
      <dgm:t>
        <a:bodyPr/>
        <a:lstStyle/>
        <a:p>
          <a:endParaRPr lang="it-IT"/>
        </a:p>
      </dgm:t>
    </dgm:pt>
    <dgm:pt modelId="{DA3BB66D-8468-2E4A-ABBC-577BC1ECF6B4}" type="pres">
      <dgm:prSet presAssocID="{E0817EEA-8565-2B4F-96EA-BDC60D97ADE8}" presName="Name0" presStyleCnt="0">
        <dgm:presLayoutVars>
          <dgm:dir/>
          <dgm:resizeHandles val="exact"/>
        </dgm:presLayoutVars>
      </dgm:prSet>
      <dgm:spPr/>
    </dgm:pt>
    <dgm:pt modelId="{4C112BCF-753B-1346-ADDF-27A64C15CDBA}" type="pres">
      <dgm:prSet presAssocID="{92F690E6-550B-1449-832A-2E873C175BB0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0D85C80-5ABA-C646-B01E-D276E09E9F28}" type="pres">
      <dgm:prSet presAssocID="{D74F7AA8-EBB4-8441-ABBB-65CFCA9C8924}" presName="parSpace" presStyleCnt="0"/>
      <dgm:spPr/>
    </dgm:pt>
    <dgm:pt modelId="{93AEDCAA-9444-A244-AB67-CEC9CBE1A893}" type="pres">
      <dgm:prSet presAssocID="{9EE4DE1F-B16D-0E49-BE5A-86CE9DBE5605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9239169-C98A-B145-85CD-083FEB656877}" type="pres">
      <dgm:prSet presAssocID="{30277180-9843-334F-8790-75C41B8C0CFF}" presName="parSpace" presStyleCnt="0"/>
      <dgm:spPr/>
    </dgm:pt>
    <dgm:pt modelId="{A3522076-94E1-F54F-89B7-301C89DD9E17}" type="pres">
      <dgm:prSet presAssocID="{56EB71CC-8D55-2F4E-AF8F-630451059925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1B94302-EC44-2A44-A540-621BB2664022}" srcId="{E0817EEA-8565-2B4F-96EA-BDC60D97ADE8}" destId="{56EB71CC-8D55-2F4E-AF8F-630451059925}" srcOrd="2" destOrd="0" parTransId="{56907B91-7DDE-704D-A2F3-F6F0C16FB248}" sibTransId="{AA68E2C0-7875-1C49-8042-F1FF6814B9ED}"/>
    <dgm:cxn modelId="{0FD84E4B-380F-534A-8D5F-F3C2DD48D48C}" type="presOf" srcId="{E0817EEA-8565-2B4F-96EA-BDC60D97ADE8}" destId="{DA3BB66D-8468-2E4A-ABBC-577BC1ECF6B4}" srcOrd="0" destOrd="0" presId="urn:microsoft.com/office/officeart/2005/8/layout/hChevron3"/>
    <dgm:cxn modelId="{B150EB15-033E-EB4F-A9F1-510220B2D230}" type="presOf" srcId="{92F690E6-550B-1449-832A-2E873C175BB0}" destId="{4C112BCF-753B-1346-ADDF-27A64C15CDBA}" srcOrd="0" destOrd="0" presId="urn:microsoft.com/office/officeart/2005/8/layout/hChevron3"/>
    <dgm:cxn modelId="{0D222C9F-68EB-5E43-8DA1-80602FF1F62F}" type="presOf" srcId="{56EB71CC-8D55-2F4E-AF8F-630451059925}" destId="{A3522076-94E1-F54F-89B7-301C89DD9E17}" srcOrd="0" destOrd="0" presId="urn:microsoft.com/office/officeart/2005/8/layout/hChevron3"/>
    <dgm:cxn modelId="{C244A0BD-9C29-FD4B-A373-E390162F49DE}" srcId="{E0817EEA-8565-2B4F-96EA-BDC60D97ADE8}" destId="{9EE4DE1F-B16D-0E49-BE5A-86CE9DBE5605}" srcOrd="1" destOrd="0" parTransId="{B679EACF-45A8-3549-A35F-09F985C53223}" sibTransId="{30277180-9843-334F-8790-75C41B8C0CFF}"/>
    <dgm:cxn modelId="{4BBCA26D-ECAC-DF45-A7BB-DDA7638C2D40}" srcId="{E0817EEA-8565-2B4F-96EA-BDC60D97ADE8}" destId="{92F690E6-550B-1449-832A-2E873C175BB0}" srcOrd="0" destOrd="0" parTransId="{CC3405E9-489D-904D-94C8-76AFC3AEF0DC}" sibTransId="{D74F7AA8-EBB4-8441-ABBB-65CFCA9C8924}"/>
    <dgm:cxn modelId="{0E865D2B-EAEB-A94E-8E0A-592C8790DC63}" type="presOf" srcId="{9EE4DE1F-B16D-0E49-BE5A-86CE9DBE5605}" destId="{93AEDCAA-9444-A244-AB67-CEC9CBE1A893}" srcOrd="0" destOrd="0" presId="urn:microsoft.com/office/officeart/2005/8/layout/hChevron3"/>
    <dgm:cxn modelId="{7BACD56C-AEAA-0B4D-96A0-DC445662B7C9}" type="presParOf" srcId="{DA3BB66D-8468-2E4A-ABBC-577BC1ECF6B4}" destId="{4C112BCF-753B-1346-ADDF-27A64C15CDBA}" srcOrd="0" destOrd="0" presId="urn:microsoft.com/office/officeart/2005/8/layout/hChevron3"/>
    <dgm:cxn modelId="{0FD3D695-8979-7B49-AD6E-2EA9BA21F920}" type="presParOf" srcId="{DA3BB66D-8468-2E4A-ABBC-577BC1ECF6B4}" destId="{00D85C80-5ABA-C646-B01E-D276E09E9F28}" srcOrd="1" destOrd="0" presId="urn:microsoft.com/office/officeart/2005/8/layout/hChevron3"/>
    <dgm:cxn modelId="{B0A227FC-4876-9F4D-B67C-E25C660F5CFB}" type="presParOf" srcId="{DA3BB66D-8468-2E4A-ABBC-577BC1ECF6B4}" destId="{93AEDCAA-9444-A244-AB67-CEC9CBE1A893}" srcOrd="2" destOrd="0" presId="urn:microsoft.com/office/officeart/2005/8/layout/hChevron3"/>
    <dgm:cxn modelId="{927695BB-225B-0F4C-B594-826697BC618A}" type="presParOf" srcId="{DA3BB66D-8468-2E4A-ABBC-577BC1ECF6B4}" destId="{59239169-C98A-B145-85CD-083FEB656877}" srcOrd="3" destOrd="0" presId="urn:microsoft.com/office/officeart/2005/8/layout/hChevron3"/>
    <dgm:cxn modelId="{DB4FB52A-AFC0-4948-AC2B-3FB8A07F0B96}" type="presParOf" srcId="{DA3BB66D-8468-2E4A-ABBC-577BC1ECF6B4}" destId="{A3522076-94E1-F54F-89B7-301C89DD9E17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112BCF-753B-1346-ADDF-27A64C15CDBA}">
      <dsp:nvSpPr>
        <dsp:cNvPr id="0" name=""/>
        <dsp:cNvSpPr/>
      </dsp:nvSpPr>
      <dsp:spPr>
        <a:xfrm>
          <a:off x="3750" y="388259"/>
          <a:ext cx="3279576" cy="131183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7348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Passato (studenti)</a:t>
          </a:r>
          <a:endParaRPr lang="it-IT" sz="2200" kern="1200" dirty="0"/>
        </a:p>
      </dsp:txBody>
      <dsp:txXfrm>
        <a:off x="3750" y="388259"/>
        <a:ext cx="2951619" cy="1311830"/>
      </dsp:txXfrm>
    </dsp:sp>
    <dsp:sp modelId="{93AEDCAA-9444-A244-AB67-CEC9CBE1A893}">
      <dsp:nvSpPr>
        <dsp:cNvPr id="0" name=""/>
        <dsp:cNvSpPr/>
      </dsp:nvSpPr>
      <dsp:spPr>
        <a:xfrm>
          <a:off x="2627411" y="388259"/>
          <a:ext cx="3279576" cy="13118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Presente (studenti-futuri insegnanti)</a:t>
          </a:r>
          <a:endParaRPr lang="it-IT" sz="2200" kern="1200" dirty="0"/>
        </a:p>
      </dsp:txBody>
      <dsp:txXfrm>
        <a:off x="3283326" y="388259"/>
        <a:ext cx="1967746" cy="1311830"/>
      </dsp:txXfrm>
    </dsp:sp>
    <dsp:sp modelId="{A3522076-94E1-F54F-89B7-301C89DD9E17}">
      <dsp:nvSpPr>
        <dsp:cNvPr id="0" name=""/>
        <dsp:cNvSpPr/>
      </dsp:nvSpPr>
      <dsp:spPr>
        <a:xfrm>
          <a:off x="5251072" y="388259"/>
          <a:ext cx="3279576" cy="13118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Futuro</a:t>
          </a:r>
          <a:r>
            <a:rPr lang="it-IT" sz="2200" kern="1200" baseline="0" dirty="0" smtClean="0"/>
            <a:t> (insegnanti)</a:t>
          </a:r>
          <a:endParaRPr lang="it-IT" sz="2200" kern="1200" dirty="0"/>
        </a:p>
      </dsp:txBody>
      <dsp:txXfrm>
        <a:off x="5906987" y="388259"/>
        <a:ext cx="1967746" cy="13118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112BCF-753B-1346-ADDF-27A64C15CDBA}">
      <dsp:nvSpPr>
        <dsp:cNvPr id="0" name=""/>
        <dsp:cNvSpPr/>
      </dsp:nvSpPr>
      <dsp:spPr>
        <a:xfrm>
          <a:off x="3750" y="388259"/>
          <a:ext cx="3279576" cy="131183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7348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Passato (studenti)</a:t>
          </a:r>
          <a:endParaRPr lang="it-IT" sz="2200" kern="1200" dirty="0"/>
        </a:p>
      </dsp:txBody>
      <dsp:txXfrm>
        <a:off x="3750" y="388259"/>
        <a:ext cx="2951619" cy="1311830"/>
      </dsp:txXfrm>
    </dsp:sp>
    <dsp:sp modelId="{93AEDCAA-9444-A244-AB67-CEC9CBE1A893}">
      <dsp:nvSpPr>
        <dsp:cNvPr id="0" name=""/>
        <dsp:cNvSpPr/>
      </dsp:nvSpPr>
      <dsp:spPr>
        <a:xfrm>
          <a:off x="2627411" y="388259"/>
          <a:ext cx="3279576" cy="13118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Presente (studenti-futuri insegnanti)</a:t>
          </a:r>
          <a:endParaRPr lang="it-IT" sz="2200" kern="1200" dirty="0"/>
        </a:p>
      </dsp:txBody>
      <dsp:txXfrm>
        <a:off x="3283326" y="388259"/>
        <a:ext cx="1967746" cy="1311830"/>
      </dsp:txXfrm>
    </dsp:sp>
    <dsp:sp modelId="{A3522076-94E1-F54F-89B7-301C89DD9E17}">
      <dsp:nvSpPr>
        <dsp:cNvPr id="0" name=""/>
        <dsp:cNvSpPr/>
      </dsp:nvSpPr>
      <dsp:spPr>
        <a:xfrm>
          <a:off x="5251072" y="388259"/>
          <a:ext cx="3279576" cy="13118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011" tIns="58674" rIns="29337" bIns="5867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Futuro</a:t>
          </a:r>
          <a:r>
            <a:rPr lang="it-IT" sz="2200" kern="1200" baseline="0" dirty="0" smtClean="0"/>
            <a:t> (insegnanti)</a:t>
          </a:r>
          <a:endParaRPr lang="it-IT" sz="2200" kern="1200" dirty="0"/>
        </a:p>
      </dsp:txBody>
      <dsp:txXfrm>
        <a:off x="5906987" y="388259"/>
        <a:ext cx="1967746" cy="1311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Fare clic per modificare gli stili del testo dello schema</a:t>
            </a:r>
          </a:p>
          <a:p>
            <a:pPr lvl="1"/>
            <a:r>
              <a:rPr lang="fr-FR" smtClean="0"/>
              <a:t>Secondo livello</a:t>
            </a:r>
          </a:p>
          <a:p>
            <a:pPr lvl="2"/>
            <a:r>
              <a:rPr lang="fr-FR" smtClean="0"/>
              <a:t>Terzo livello</a:t>
            </a:r>
          </a:p>
          <a:p>
            <a:pPr lvl="3"/>
            <a:r>
              <a:rPr lang="fr-FR" smtClean="0"/>
              <a:t>Quarto livello</a:t>
            </a:r>
          </a:p>
          <a:p>
            <a:pPr lvl="4"/>
            <a:r>
              <a:rPr lang="fr-FR" smtClean="0"/>
              <a:t>Quinto livello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0F875B-D04C-4D3C-B349-CA11EFC067D7}" type="slidenum">
              <a:rPr lang="fr-FR"/>
              <a:pPr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433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NON</a:t>
            </a:r>
            <a:r>
              <a:rPr lang="it-IT" baseline="0" dirty="0" smtClean="0"/>
              <a:t> SONO DATI DIRETTAMENTE CONFRONTABILI, ma possiamo comunque trarne riflessioni utili per guidare la nostra pratica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0F875B-D04C-4D3C-B349-CA11EFC067D7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1147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NON</a:t>
            </a:r>
            <a:r>
              <a:rPr lang="it-IT" baseline="0" dirty="0" smtClean="0"/>
              <a:t> SONO DATI DIRETTAMENTE CONFRONTABILI, ma possiamo comunque trarne riflessioni utili per guidare la nostra pratica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0F875B-D04C-4D3C-B349-CA11EFC067D7}" type="slidenum">
              <a:rPr lang="fr-FR" smtClean="0"/>
              <a:pPr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1147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it-IT">
                <a:ea typeface="MS PGothic" charset="0"/>
              </a:rPr>
              <a:t>Corso di base</a:t>
            </a:r>
          </a:p>
          <a:p>
            <a:r>
              <a:rPr lang="it-IT">
                <a:ea typeface="MS PGothic" charset="0"/>
              </a:rPr>
              <a:t>Di tipo disciplinare: si studia e approfondisce una disciplina</a:t>
            </a:r>
          </a:p>
        </p:txBody>
      </p:sp>
      <p:sp>
        <p:nvSpPr>
          <p:cNvPr id="11059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1C23527E-5974-0E42-B3B6-A040A1BF57ED}" type="slidenum">
              <a:rPr lang="it-IT"/>
              <a:pPr eaLnBrk="1" hangingPunct="1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126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F0B62-9868-487C-A04C-36815B1516F7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7A1AB-A22F-4522-9A7C-DE0690FA1B45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2B075-864A-4D95-8C87-E57F90251121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12AFADE-2D94-4791-A837-7247D1718524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F0B62-9868-487C-A04C-36815B1516F7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993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F8858-CEF4-4168-93DA-FCB6AC2C3E1F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787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DA630-4E98-4B6C-811B-48929876BF9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559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3240E-87CA-47CB-8420-4BCA88E75C7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326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7EA71-5C3F-47AB-A8EE-95837194E7C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481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5C4AA-6336-414E-A839-AA2B7E546902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17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5CD7F-B18B-479D-864A-1E2E24042EA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57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F8858-CEF4-4168-93DA-FCB6AC2C3E1F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39491-AADD-4A91-A7C6-309D66660303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873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A877A-E312-4A91-B15C-6CC63A0FAC5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2634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7A1AB-A22F-4522-9A7C-DE0690FA1B45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5754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2B075-864A-4D95-8C87-E57F9025112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7541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12AFADE-2D94-4791-A837-7247D1718524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3724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F0B62-9868-487C-A04C-36815B1516F7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9389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F8858-CEF4-4168-93DA-FCB6AC2C3E1F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754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DA630-4E98-4B6C-811B-48929876BF9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0086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3240E-87CA-47CB-8420-4BCA88E75C7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470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7EA71-5C3F-47AB-A8EE-95837194E7C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617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DA630-4E98-4B6C-811B-48929876BF9E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5C4AA-6336-414E-A839-AA2B7E546902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235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5CD7F-B18B-479D-864A-1E2E24042EA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4471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39491-AADD-4A91-A7C6-309D66660303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8233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A877A-E312-4A91-B15C-6CC63A0FAC5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89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7A1AB-A22F-4522-9A7C-DE0690FA1B45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8695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2B075-864A-4D95-8C87-E57F9025112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226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12AFADE-2D94-4791-A837-7247D1718524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6690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F0B62-9868-487C-A04C-36815B1516F7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448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F8858-CEF4-4168-93DA-FCB6AC2C3E1F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433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DA630-4E98-4B6C-811B-48929876BF9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020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3240E-87CA-47CB-8420-4BCA88E75C7E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3240E-87CA-47CB-8420-4BCA88E75C7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175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7EA71-5C3F-47AB-A8EE-95837194E7C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8625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5C4AA-6336-414E-A839-AA2B7E546902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8661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5CD7F-B18B-479D-864A-1E2E24042EA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1119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39491-AADD-4A91-A7C6-309D66660303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6653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A877A-E312-4A91-B15C-6CC63A0FAC5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1303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7A1AB-A22F-4522-9A7C-DE0690FA1B45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1335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2B075-864A-4D95-8C87-E57F9025112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4490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12AFADE-2D94-4791-A837-7247D1718524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9520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F0B62-9868-487C-A04C-36815B1516F7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032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7EA71-5C3F-47AB-A8EE-95837194E7CA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F8858-CEF4-4168-93DA-FCB6AC2C3E1F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848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DA630-4E98-4B6C-811B-48929876BF9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88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3240E-87CA-47CB-8420-4BCA88E75C7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84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7EA71-5C3F-47AB-A8EE-95837194E7C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5148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5C4AA-6336-414E-A839-AA2B7E546902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509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5CD7F-B18B-479D-864A-1E2E24042EA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5881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39491-AADD-4A91-A7C6-309D66660303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5529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A877A-E312-4A91-B15C-6CC63A0FAC5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30717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7A1AB-A22F-4522-9A7C-DE0690FA1B45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084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2B075-864A-4D95-8C87-E57F9025112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563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5C4AA-6336-414E-A839-AA2B7E546902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12AFADE-2D94-4791-A837-7247D1718524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7178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F0B62-9868-487C-A04C-36815B1516F7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9311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F8858-CEF4-4168-93DA-FCB6AC2C3E1F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05403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DA630-4E98-4B6C-811B-48929876BF9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3453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3240E-87CA-47CB-8420-4BCA88E75C7E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2661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7EA71-5C3F-47AB-A8EE-95837194E7C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4471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5C4AA-6336-414E-A839-AA2B7E546902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0983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5CD7F-B18B-479D-864A-1E2E24042EAA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98709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39491-AADD-4A91-A7C6-309D66660303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282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A877A-E312-4A91-B15C-6CC63A0FAC5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058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5CD7F-B18B-479D-864A-1E2E24042EAA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7A1AB-A22F-4522-9A7C-DE0690FA1B45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5986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2B075-864A-4D95-8C87-E57F90251121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82959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12AFADE-2D94-4791-A837-7247D1718524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604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39491-AADD-4A91-A7C6-309D66660303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A877A-E312-4A91-B15C-6CC63A0FAC51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it-IT" dirty="0"/>
              <a:t>E.Scalenghe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A9C167-F483-4E7A-A9C3-50497D32A2AC}" type="slidenum">
              <a:rPr lang="it-IT"/>
              <a:pPr/>
              <a:t>‹N›</a:t>
            </a:fld>
            <a:endParaRPr lang="it-IT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A9C167-F483-4E7A-A9C3-50497D32A2AC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54925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A9C167-F483-4E7A-A9C3-50497D32A2AC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15888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A9C167-F483-4E7A-A9C3-50497D32A2AC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1976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A9C167-F483-4E7A-A9C3-50497D32A2AC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31912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BA9C167-F483-4E7A-A9C3-50497D32A2AC}" type="slidenum">
              <a:rPr lang="it-IT">
                <a:solidFill>
                  <a:srgbClr val="FFFFFF"/>
                </a:solidFill>
              </a:rPr>
              <a:pPr/>
              <a:t>‹N›</a:t>
            </a:fld>
            <a:endParaRPr 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1070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oglio_di_lavoro_di_Microsoft_Excel_97-20031.xls"/><Relationship Id="rId2" Type="http://schemas.openxmlformats.org/officeDocument/2006/relationships/slideLayout" Target="../slideLayouts/slideLayout5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Foglio_di_lavoro_di_Microsoft_Excel_97-20032.xls"/><Relationship Id="rId2" Type="http://schemas.openxmlformats.org/officeDocument/2006/relationships/slideLayout" Target="../slideLayouts/slideLayout6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rgbClr val="FFFFC5"/>
            </a:gs>
            <a:gs pos="84000">
              <a:schemeClr val="accent1">
                <a:lumMod val="45000"/>
                <a:lumOff val="55000"/>
              </a:schemeClr>
            </a:gs>
            <a:gs pos="92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62000" y="685800"/>
            <a:ext cx="7772400" cy="2762250"/>
          </a:xfrm>
          <a:ln>
            <a:solidFill>
              <a:srgbClr val="60597B"/>
            </a:solidFill>
          </a:ln>
        </p:spPr>
        <p:txBody>
          <a:bodyPr/>
          <a:lstStyle/>
          <a:p>
            <a:r>
              <a:rPr lang="it-IT" sz="3800" dirty="0" smtClean="0">
                <a:solidFill>
                  <a:schemeClr val="bg2"/>
                </a:solidFill>
              </a:rPr>
              <a:t>Insegnare </a:t>
            </a:r>
            <a:r>
              <a:rPr lang="it-IT" sz="3800" dirty="0">
                <a:solidFill>
                  <a:schemeClr val="bg2"/>
                </a:solidFill>
              </a:rPr>
              <a:t>ad insegnare la matematica</a:t>
            </a:r>
            <a:r>
              <a:rPr lang="it-IT" sz="3800" dirty="0" smtClean="0">
                <a:solidFill>
                  <a:schemeClr val="bg2"/>
                </a:solidFill>
              </a:rPr>
              <a:t>.</a:t>
            </a:r>
            <a:br>
              <a:rPr lang="it-IT" sz="3800" dirty="0" smtClean="0">
                <a:solidFill>
                  <a:schemeClr val="bg2"/>
                </a:solidFill>
              </a:rPr>
            </a:br>
            <a:r>
              <a:rPr lang="it-IT" sz="3800" dirty="0" smtClean="0">
                <a:solidFill>
                  <a:schemeClr val="bg2"/>
                </a:solidFill>
              </a:rPr>
              <a:t> </a:t>
            </a:r>
            <a:r>
              <a:rPr lang="it-IT" sz="3800" dirty="0">
                <a:solidFill>
                  <a:schemeClr val="bg2"/>
                </a:solidFill>
              </a:rPr>
              <a:t>Lo sviluppo delle competenze matematiche nei futuri insegnanti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7848600" cy="1752600"/>
          </a:xfrm>
        </p:spPr>
        <p:txBody>
          <a:bodyPr/>
          <a:lstStyle/>
          <a:p>
            <a:r>
              <a:rPr lang="it-IT" sz="2800" i="1" dirty="0" smtClean="0">
                <a:solidFill>
                  <a:schemeClr val="bg2"/>
                </a:solidFill>
              </a:rPr>
              <a:t>Elena Scalenghe</a:t>
            </a:r>
            <a:endParaRPr lang="it-IT" sz="24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it-IT" sz="2400" dirty="0" smtClean="0">
                <a:solidFill>
                  <a:schemeClr val="accent3">
                    <a:lumMod val="50000"/>
                  </a:schemeClr>
                </a:solidFill>
              </a:rPr>
              <a:t>Corso di Laurea in Scienze della Formazione Primaria, Università di </a:t>
            </a:r>
            <a:r>
              <a:rPr lang="it-IT" sz="2400" dirty="0" smtClean="0">
                <a:solidFill>
                  <a:schemeClr val="accent3">
                    <a:lumMod val="50000"/>
                  </a:schemeClr>
                </a:solidFill>
              </a:rPr>
              <a:t>Torino</a:t>
            </a:r>
          </a:p>
          <a:p>
            <a:endParaRPr lang="it-IT" sz="24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it-IT" sz="1800" i="1" dirty="0" smtClean="0">
                <a:solidFill>
                  <a:schemeClr val="accent3">
                    <a:lumMod val="50000"/>
                  </a:schemeClr>
                </a:solidFill>
              </a:rPr>
              <a:t>DIFIMA</a:t>
            </a:r>
          </a:p>
          <a:p>
            <a:r>
              <a:rPr lang="it-IT" sz="1800" i="1" dirty="0" smtClean="0">
                <a:solidFill>
                  <a:schemeClr val="accent3">
                    <a:lumMod val="50000"/>
                  </a:schemeClr>
                </a:solidFill>
              </a:rPr>
              <a:t>Torino, 7- 8 - 9 ottobre 2015</a:t>
            </a:r>
            <a:endParaRPr lang="it-IT" sz="1800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4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rgbClr val="FFFFC5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2060"/>
                </a:solidFill>
              </a:rPr>
              <a:t>Seconda indagine</a:t>
            </a:r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it-IT" sz="28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Indagine conoscitiva sull’efficacia del percorso formativo proposto in ambito matematico </a:t>
            </a:r>
            <a:endParaRPr lang="it-IT" sz="2800" dirty="0" smtClean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marL="0" indent="0" algn="ctr">
              <a:buNone/>
            </a:pPr>
            <a:r>
              <a:rPr lang="it-IT" sz="2400" dirty="0" smtClean="0">
                <a:solidFill>
                  <a:schemeClr val="bg2"/>
                </a:solidFill>
                <a:latin typeface="Calibri" pitchFamily="34" charset="0"/>
              </a:rPr>
              <a:t>A.A</a:t>
            </a:r>
            <a:r>
              <a:rPr lang="it-IT" sz="2400" dirty="0">
                <a:solidFill>
                  <a:schemeClr val="bg2"/>
                </a:solidFill>
                <a:latin typeface="Calibri" pitchFamily="34" charset="0"/>
              </a:rPr>
              <a:t>. </a:t>
            </a:r>
            <a:r>
              <a:rPr lang="it-IT" sz="2400" dirty="0" smtClean="0">
                <a:solidFill>
                  <a:schemeClr val="bg2"/>
                </a:solidFill>
                <a:latin typeface="Calibri" pitchFamily="34" charset="0"/>
              </a:rPr>
              <a:t>2013-2014</a:t>
            </a:r>
            <a:r>
              <a:rPr lang="it-IT" sz="2400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it-IT" sz="2400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endParaRPr lang="it-IT" sz="2400" i="1" dirty="0" smtClean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marL="0" indent="0" algn="ctr">
              <a:buNone/>
            </a:pPr>
            <a:r>
              <a:rPr lang="it-IT" sz="2000" dirty="0">
                <a:solidFill>
                  <a:schemeClr val="bg2"/>
                </a:solidFill>
                <a:latin typeface="Calibri" pitchFamily="34" charset="0"/>
              </a:rPr>
              <a:t>Obiettivi </a:t>
            </a:r>
            <a:r>
              <a:rPr lang="it-IT" sz="2000" dirty="0" smtClean="0">
                <a:solidFill>
                  <a:schemeClr val="bg2"/>
                </a:solidFill>
                <a:latin typeface="Calibri" pitchFamily="34" charset="0"/>
              </a:rPr>
              <a:t>dell’indagine</a:t>
            </a:r>
            <a:r>
              <a:rPr lang="it-IT" sz="2000" dirty="0">
                <a:solidFill>
                  <a:schemeClr val="bg2"/>
                </a:solidFill>
                <a:latin typeface="Calibri" pitchFamily="34" charset="0"/>
              </a:rPr>
              <a:t/>
            </a:r>
            <a:br>
              <a:rPr lang="it-IT" sz="2000" dirty="0">
                <a:solidFill>
                  <a:schemeClr val="bg2"/>
                </a:solidFill>
                <a:latin typeface="Calibri" pitchFamily="34" charset="0"/>
              </a:rPr>
            </a:br>
            <a:r>
              <a:rPr lang="it-IT" sz="2000" dirty="0">
                <a:solidFill>
                  <a:schemeClr val="bg2"/>
                </a:solidFill>
                <a:latin typeface="Calibri" pitchFamily="34" charset="0"/>
              </a:rPr>
              <a:t>Esplorare nello studente qual è:</a:t>
            </a:r>
            <a:br>
              <a:rPr lang="it-IT" sz="2000" dirty="0">
                <a:solidFill>
                  <a:schemeClr val="bg2"/>
                </a:solidFill>
                <a:latin typeface="Calibri" pitchFamily="34" charset="0"/>
              </a:rPr>
            </a:br>
            <a:r>
              <a:rPr lang="it-IT" sz="2000" dirty="0">
                <a:solidFill>
                  <a:schemeClr val="bg2"/>
                </a:solidFill>
                <a:latin typeface="Calibri" pitchFamily="34" charset="0"/>
              </a:rPr>
              <a:t/>
            </a:r>
            <a:br>
              <a:rPr lang="it-IT" sz="2000" dirty="0">
                <a:solidFill>
                  <a:schemeClr val="bg2"/>
                </a:solidFill>
                <a:latin typeface="Calibri" pitchFamily="34" charset="0"/>
              </a:rPr>
            </a:br>
            <a:r>
              <a:rPr lang="it-IT" sz="2000" dirty="0">
                <a:solidFill>
                  <a:schemeClr val="bg2"/>
                </a:solidFill>
                <a:latin typeface="Calibri" pitchFamily="34" charset="0"/>
              </a:rPr>
              <a:t>Il rapporto con la disciplina (corsi, laboratori, tirocinio</a:t>
            </a:r>
            <a:r>
              <a:rPr lang="it-IT" sz="2000" dirty="0" smtClean="0">
                <a:solidFill>
                  <a:schemeClr val="bg2"/>
                </a:solidFill>
                <a:latin typeface="Calibri" pitchFamily="34" charset="0"/>
              </a:rPr>
              <a:t>)</a:t>
            </a:r>
          </a:p>
          <a:p>
            <a:pPr marL="0" indent="0" algn="ctr">
              <a:buNone/>
            </a:pPr>
            <a:r>
              <a:rPr lang="it-IT" sz="2000" dirty="0">
                <a:solidFill>
                  <a:schemeClr val="bg2"/>
                </a:solidFill>
                <a:latin typeface="Calibri" pitchFamily="34" charset="0"/>
              </a:rPr>
              <a:t/>
            </a:r>
            <a:br>
              <a:rPr lang="it-IT" sz="2000" dirty="0">
                <a:solidFill>
                  <a:schemeClr val="bg2"/>
                </a:solidFill>
                <a:latin typeface="Calibri" pitchFamily="34" charset="0"/>
              </a:rPr>
            </a:br>
            <a:r>
              <a:rPr lang="it-IT" sz="2000" dirty="0">
                <a:solidFill>
                  <a:schemeClr val="bg2"/>
                </a:solidFill>
                <a:latin typeface="Calibri" pitchFamily="34" charset="0"/>
              </a:rPr>
              <a:t>L’osservazione di attività matematiche durante il </a:t>
            </a:r>
            <a:r>
              <a:rPr lang="it-IT" sz="2000" dirty="0" smtClean="0">
                <a:solidFill>
                  <a:schemeClr val="bg2"/>
                </a:solidFill>
                <a:latin typeface="Calibri" pitchFamily="34" charset="0"/>
              </a:rPr>
              <a:t>tirocinio</a:t>
            </a:r>
          </a:p>
          <a:p>
            <a:pPr marL="0" indent="0" algn="ctr">
              <a:buNone/>
            </a:pPr>
            <a:r>
              <a:rPr lang="it-IT" sz="2000" dirty="0">
                <a:solidFill>
                  <a:schemeClr val="bg2"/>
                </a:solidFill>
                <a:latin typeface="Calibri" pitchFamily="34" charset="0"/>
              </a:rPr>
              <a:t/>
            </a:r>
            <a:br>
              <a:rPr lang="it-IT" sz="2000" dirty="0">
                <a:solidFill>
                  <a:schemeClr val="bg2"/>
                </a:solidFill>
                <a:latin typeface="Calibri" pitchFamily="34" charset="0"/>
              </a:rPr>
            </a:br>
            <a:r>
              <a:rPr lang="it-IT" sz="2000" dirty="0">
                <a:solidFill>
                  <a:schemeClr val="bg2"/>
                </a:solidFill>
                <a:latin typeface="Calibri" pitchFamily="34" charset="0"/>
              </a:rPr>
              <a:t>La progettazione di attività matematiche durante il </a:t>
            </a:r>
            <a:r>
              <a:rPr lang="it-IT" sz="2000" dirty="0" smtClean="0">
                <a:solidFill>
                  <a:schemeClr val="bg2"/>
                </a:solidFill>
                <a:latin typeface="Calibri" pitchFamily="34" charset="0"/>
              </a:rPr>
              <a:t>tirocinio</a:t>
            </a:r>
            <a:endParaRPr lang="it-IT" sz="2000" b="1" dirty="0">
              <a:solidFill>
                <a:schemeClr val="bg2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04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rgbClr val="FFFFC5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 rot="20963957">
            <a:off x="6272917" y="4742380"/>
            <a:ext cx="2835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 smtClean="0">
                <a:solidFill>
                  <a:schemeClr val="bg2"/>
                </a:solidFill>
              </a:rPr>
              <a:t>All’interno del TIROCINIO</a:t>
            </a:r>
          </a:p>
          <a:p>
            <a:pPr algn="ctr"/>
            <a:r>
              <a:rPr lang="it-IT" dirty="0" smtClean="0">
                <a:solidFill>
                  <a:schemeClr val="bg2"/>
                </a:solidFill>
              </a:rPr>
              <a:t>(vecchio </a:t>
            </a:r>
            <a:r>
              <a:rPr lang="it-IT" dirty="0" err="1" smtClean="0">
                <a:solidFill>
                  <a:schemeClr val="bg2"/>
                </a:solidFill>
              </a:rPr>
              <a:t>ord</a:t>
            </a:r>
            <a:r>
              <a:rPr lang="it-IT" dirty="0" smtClean="0">
                <a:solidFill>
                  <a:schemeClr val="bg2"/>
                </a:solidFill>
              </a:rPr>
              <a:t>.)</a:t>
            </a:r>
            <a:endParaRPr lang="it-IT" dirty="0">
              <a:solidFill>
                <a:schemeClr val="bg2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5400" y="5644041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bg1"/>
                </a:solidFill>
              </a:rPr>
              <a:t>A cura del gruppo di matematica (Sabena, Morselli, Scalenghe, </a:t>
            </a:r>
            <a:r>
              <a:rPr lang="it-IT" sz="2000" dirty="0" err="1" smtClean="0">
                <a:solidFill>
                  <a:schemeClr val="bg1"/>
                </a:solidFill>
              </a:rPr>
              <a:t>Bonasso</a:t>
            </a:r>
            <a:r>
              <a:rPr lang="it-IT" sz="2000" dirty="0" smtClean="0">
                <a:solidFill>
                  <a:schemeClr val="bg1"/>
                </a:solidFill>
              </a:rPr>
              <a:t>, Oberto, </a:t>
            </a:r>
            <a:r>
              <a:rPr lang="it-IT" sz="2000" dirty="0" err="1" smtClean="0">
                <a:solidFill>
                  <a:schemeClr val="bg1"/>
                </a:solidFill>
              </a:rPr>
              <a:t>Simeoli</a:t>
            </a:r>
            <a:r>
              <a:rPr lang="it-IT" sz="2000" dirty="0" smtClean="0">
                <a:solidFill>
                  <a:schemeClr val="bg1"/>
                </a:solidFill>
              </a:rPr>
              <a:t>, </a:t>
            </a:r>
            <a:r>
              <a:rPr lang="it-IT" sz="2000" dirty="0">
                <a:solidFill>
                  <a:schemeClr val="bg1"/>
                </a:solidFill>
              </a:rPr>
              <a:t>Coniglio</a:t>
            </a:r>
            <a:r>
              <a:rPr lang="it-IT" sz="2000" dirty="0" smtClean="0">
                <a:solidFill>
                  <a:schemeClr val="bg1"/>
                </a:solidFill>
              </a:rPr>
              <a:t>, </a:t>
            </a:r>
            <a:r>
              <a:rPr lang="it-IT" sz="2000" dirty="0" err="1" smtClean="0">
                <a:solidFill>
                  <a:schemeClr val="bg1"/>
                </a:solidFill>
              </a:rPr>
              <a:t>Barotto</a:t>
            </a:r>
            <a:r>
              <a:rPr lang="it-IT" sz="2000" dirty="0" smtClean="0">
                <a:solidFill>
                  <a:schemeClr val="bg1"/>
                </a:solidFill>
              </a:rPr>
              <a:t>).</a:t>
            </a:r>
            <a:endParaRPr lang="it-IT" sz="2000" dirty="0">
              <a:solidFill>
                <a:schemeClr val="bg1"/>
              </a:solidFill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914400" y="418119"/>
            <a:ext cx="71628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Il </a:t>
            </a:r>
            <a:r>
              <a:rPr lang="it-IT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questionario</a:t>
            </a:r>
          </a:p>
          <a:p>
            <a:pPr algn="ctr"/>
            <a:r>
              <a:rPr lang="it-IT" sz="32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it-IT" sz="32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r>
              <a:rPr lang="it-IT" sz="3200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Riflessioni sull’insegnamento in ambito matematico</a:t>
            </a:r>
            <a:br>
              <a:rPr lang="it-IT" sz="3200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r>
              <a:rPr lang="it-IT" sz="32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it-IT" sz="32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r>
              <a:rPr lang="it-IT" sz="32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it-IT" sz="320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r>
              <a:rPr lang="it-IT" sz="2400" dirty="0">
                <a:solidFill>
                  <a:schemeClr val="bg2"/>
                </a:solidFill>
                <a:latin typeface="Calibri" pitchFamily="34" charset="0"/>
              </a:rPr>
              <a:t>Campione: 163 studenti tra i 22 e i 28 anni</a:t>
            </a:r>
            <a:br>
              <a:rPr lang="it-IT" sz="2400" dirty="0">
                <a:solidFill>
                  <a:schemeClr val="bg2"/>
                </a:solidFill>
                <a:latin typeface="Calibri" pitchFamily="34" charset="0"/>
              </a:rPr>
            </a:br>
            <a:r>
              <a:rPr lang="it-IT" sz="2400" dirty="0">
                <a:solidFill>
                  <a:schemeClr val="bg2"/>
                </a:solidFill>
                <a:latin typeface="Calibri" pitchFamily="34" charset="0"/>
              </a:rPr>
              <a:t>4° anno di corso V.O. e laureandi</a:t>
            </a:r>
            <a:br>
              <a:rPr lang="it-IT" sz="2400" dirty="0">
                <a:solidFill>
                  <a:schemeClr val="bg2"/>
                </a:solidFill>
                <a:latin typeface="Calibri" pitchFamily="34" charset="0"/>
              </a:rPr>
            </a:br>
            <a:r>
              <a:rPr lang="it-IT" sz="2400" dirty="0">
                <a:solidFill>
                  <a:schemeClr val="bg2"/>
                </a:solidFill>
                <a:latin typeface="Calibri" pitchFamily="34" charset="0"/>
              </a:rPr>
              <a:t/>
            </a:r>
            <a:br>
              <a:rPr lang="it-IT" sz="2400" dirty="0">
                <a:solidFill>
                  <a:schemeClr val="bg2"/>
                </a:solidFill>
                <a:latin typeface="Calibri" pitchFamily="34" charset="0"/>
              </a:rPr>
            </a:b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171751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rgbClr val="FFFFC5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1_Al termine del percorso di studio l’atteggiamento verso la matematica è cambiato?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3353109"/>
              </p:ext>
            </p:extLst>
          </p:nvPr>
        </p:nvGraphicFramePr>
        <p:xfrm>
          <a:off x="3810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966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Se sì, è migliorato o peggiorato?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033114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umetto 2 3"/>
          <p:cNvSpPr/>
          <p:nvPr/>
        </p:nvSpPr>
        <p:spPr>
          <a:xfrm>
            <a:off x="76200" y="914400"/>
            <a:ext cx="3505200" cy="1447800"/>
          </a:xfrm>
          <a:prstGeom prst="wedgeRoundRectCallout">
            <a:avLst>
              <a:gd name="adj1" fmla="val -48630"/>
              <a:gd name="adj2" fmla="val 94456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ho scoperto nuove potenzialità didattiche che valorizzano la motivazione e l'attenzione dei </a:t>
            </a:r>
            <a:r>
              <a:rPr lang="it-IT" dirty="0" smtClean="0"/>
              <a:t>bambini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304800" y="3962400"/>
            <a:ext cx="3505200" cy="1676400"/>
          </a:xfrm>
          <a:prstGeom prst="wedgeRoundRectCallout">
            <a:avLst>
              <a:gd name="adj1" fmla="val 1342"/>
              <a:gd name="adj2" fmla="val 105559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ho individuato nuove strategie e ho visto aspetti divertenti che non conoscevo </a:t>
            </a:r>
          </a:p>
        </p:txBody>
      </p:sp>
      <p:sp>
        <p:nvSpPr>
          <p:cNvPr id="7" name="Fumetto 2 6"/>
          <p:cNvSpPr/>
          <p:nvPr/>
        </p:nvSpPr>
        <p:spPr>
          <a:xfrm>
            <a:off x="5181600" y="1143000"/>
            <a:ext cx="3124200" cy="1676400"/>
          </a:xfrm>
          <a:prstGeom prst="wedgeRoundRectCallout">
            <a:avLst>
              <a:gd name="adj1" fmla="val 66617"/>
              <a:gd name="adj2" fmla="val -94293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/>
              <a:t>comprensione del senso della matematica nella quotidianità</a:t>
            </a:r>
          </a:p>
        </p:txBody>
      </p:sp>
      <p:sp>
        <p:nvSpPr>
          <p:cNvPr id="8" name="Fumetto 2 7"/>
          <p:cNvSpPr/>
          <p:nvPr/>
        </p:nvSpPr>
        <p:spPr>
          <a:xfrm>
            <a:off x="5486400" y="4038600"/>
            <a:ext cx="2971800" cy="1676400"/>
          </a:xfrm>
          <a:prstGeom prst="wedgeRoundRectCallout">
            <a:avLst>
              <a:gd name="adj1" fmla="val 56807"/>
              <a:gd name="adj2" fmla="val 79433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/>
              <a:t>ho scoperto che la </a:t>
            </a:r>
            <a:r>
              <a:rPr lang="it-IT" dirty="0" smtClean="0"/>
              <a:t>matematica </a:t>
            </a:r>
            <a:r>
              <a:rPr lang="it-IT" dirty="0"/>
              <a:t>può essere </a:t>
            </a:r>
            <a:r>
              <a:rPr lang="it-IT" dirty="0" smtClean="0"/>
              <a:t>insegnata </a:t>
            </a:r>
            <a:r>
              <a:rPr lang="it-IT" dirty="0"/>
              <a:t>in modi differenti</a:t>
            </a:r>
          </a:p>
        </p:txBody>
      </p:sp>
    </p:spTree>
    <p:extLst>
      <p:ext uri="{BB962C8B-B14F-4D97-AF65-F5344CB8AC3E}">
        <p14:creationId xmlns:p14="http://schemas.microsoft.com/office/powerpoint/2010/main" val="30252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000">
              <a:srgbClr val="FFFFC5"/>
            </a:gs>
            <a:gs pos="10000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>
                <a:solidFill>
                  <a:srgbClr val="3E3E5C"/>
                </a:solidFill>
              </a:rPr>
              <a:t>Al termine del percorso di studio l’atteggiamento verso la matematica è </a:t>
            </a:r>
            <a:r>
              <a:rPr lang="it-IT" sz="2400" dirty="0" smtClean="0">
                <a:solidFill>
                  <a:srgbClr val="3E3E5C"/>
                </a:solidFill>
              </a:rPr>
              <a:t>cambiato. </a:t>
            </a:r>
            <a:br>
              <a:rPr lang="it-IT" sz="2400" dirty="0" smtClean="0">
                <a:solidFill>
                  <a:srgbClr val="3E3E5C"/>
                </a:solidFill>
              </a:rPr>
            </a:br>
            <a:r>
              <a:rPr lang="it-IT" sz="2800" b="1" dirty="0" smtClean="0">
                <a:solidFill>
                  <a:srgbClr val="3E3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Perché?</a:t>
            </a:r>
            <a:endParaRPr lang="it-IT" sz="2400" b="1" dirty="0">
              <a:solidFill>
                <a:srgbClr val="3E3E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6912856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827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5000">
              <a:srgbClr val="FFFFC5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dirty="0" smtClean="0">
                <a:solidFill>
                  <a:srgbClr val="3E3E5C"/>
                </a:solidFill>
              </a:rPr>
              <a:t>Il tirocinio (dalla ricerca </a:t>
            </a:r>
            <a:r>
              <a:rPr lang="it-IT" sz="3600" dirty="0" err="1" smtClean="0">
                <a:solidFill>
                  <a:srgbClr val="3E3E5C"/>
                </a:solidFill>
              </a:rPr>
              <a:t>Apred</a:t>
            </a:r>
            <a:r>
              <a:rPr lang="it-IT" sz="3600" dirty="0" smtClean="0">
                <a:solidFill>
                  <a:srgbClr val="3E3E5C"/>
                </a:solidFill>
              </a:rPr>
              <a:t>)</a:t>
            </a:r>
            <a:endParaRPr lang="it-IT" sz="3600" dirty="0">
              <a:solidFill>
                <a:srgbClr val="3E3E5C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52400" y="1600200"/>
            <a:ext cx="8229600" cy="4525963"/>
          </a:xfrm>
        </p:spPr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La figura del Mentore con funzione di accompagnamento</a:t>
            </a:r>
          </a:p>
          <a:p>
            <a:r>
              <a:rPr lang="it-IT" sz="2400" dirty="0">
                <a:solidFill>
                  <a:srgbClr val="3E3E5C"/>
                </a:solidFill>
              </a:rPr>
              <a:t>La pedagogia del </a:t>
            </a:r>
            <a:r>
              <a:rPr lang="it-IT" sz="2400" dirty="0" smtClean="0">
                <a:solidFill>
                  <a:srgbClr val="3E3E5C"/>
                </a:solidFill>
              </a:rPr>
              <a:t>cammino</a:t>
            </a:r>
            <a:r>
              <a:rPr lang="it-IT" sz="2400" dirty="0" smtClean="0">
                <a:solidFill>
                  <a:srgbClr val="3E3E5C"/>
                </a:solidFill>
              </a:rPr>
              <a:t>:</a:t>
            </a:r>
          </a:p>
          <a:p>
            <a:pPr marL="0" indent="0">
              <a:buNone/>
            </a:pPr>
            <a:r>
              <a:rPr lang="it-IT" sz="2400" dirty="0" smtClean="0">
                <a:solidFill>
                  <a:srgbClr val="3E3E5C"/>
                </a:solidFill>
              </a:rPr>
              <a:t> </a:t>
            </a:r>
            <a:r>
              <a:rPr lang="it-IT" sz="2400" dirty="0" smtClean="0">
                <a:solidFill>
                  <a:srgbClr val="3E3E5C"/>
                </a:solidFill>
              </a:rPr>
              <a:t>dal </a:t>
            </a:r>
            <a:r>
              <a:rPr lang="it-IT" sz="2400" dirty="0" smtClean="0">
                <a:solidFill>
                  <a:srgbClr val="3E3E5C"/>
                </a:solidFill>
              </a:rPr>
              <a:t>modellamento (apprendistato cognitivo)</a:t>
            </a:r>
            <a:endParaRPr lang="it-IT" sz="2400" dirty="0" smtClean="0">
              <a:solidFill>
                <a:srgbClr val="3E3E5C"/>
              </a:solidFill>
            </a:endParaRPr>
          </a:p>
          <a:p>
            <a:pPr marL="0" indent="0">
              <a:buNone/>
            </a:pPr>
            <a:r>
              <a:rPr lang="it-IT" sz="2400" dirty="0" smtClean="0">
                <a:solidFill>
                  <a:srgbClr val="3E3E5C"/>
                </a:solidFill>
              </a:rPr>
              <a:t>   	</a:t>
            </a:r>
            <a:r>
              <a:rPr lang="it-IT" sz="2400" dirty="0" smtClean="0">
                <a:solidFill>
                  <a:srgbClr val="3E3E5C"/>
                </a:solidFill>
              </a:rPr>
              <a:t>all’accompagnamento </a:t>
            </a:r>
            <a:endParaRPr lang="it-IT" sz="2400" dirty="0" smtClean="0">
              <a:solidFill>
                <a:srgbClr val="3E3E5C"/>
              </a:solidFill>
            </a:endParaRPr>
          </a:p>
          <a:p>
            <a:pPr marL="0" indent="0">
              <a:buNone/>
            </a:pPr>
            <a:endParaRPr lang="it-IT" dirty="0">
              <a:solidFill>
                <a:srgbClr val="3E3E5C"/>
              </a:solidFill>
            </a:endParaRPr>
          </a:p>
          <a:p>
            <a:pPr marL="0" indent="0">
              <a:buNone/>
            </a:pPr>
            <a:r>
              <a:rPr lang="it-IT" sz="2000" dirty="0" smtClean="0">
                <a:solidFill>
                  <a:srgbClr val="3E3E5C"/>
                </a:solidFill>
              </a:rPr>
              <a:t>Tre azioni dell’accompagnamento :</a:t>
            </a:r>
            <a:endParaRPr lang="it-IT" sz="2000" dirty="0">
              <a:solidFill>
                <a:srgbClr val="3E3E5C"/>
              </a:solidFill>
            </a:endParaRPr>
          </a:p>
          <a:p>
            <a:pPr marL="0" indent="0">
              <a:buNone/>
            </a:pPr>
            <a:r>
              <a:rPr lang="it-IT" sz="2000" dirty="0" smtClean="0">
                <a:solidFill>
                  <a:srgbClr val="3E3E5C"/>
                </a:solidFill>
              </a:rPr>
              <a:t>-    scortare </a:t>
            </a:r>
            <a:r>
              <a:rPr lang="it-IT" sz="2000" dirty="0">
                <a:solidFill>
                  <a:srgbClr val="3E3E5C"/>
                </a:solidFill>
              </a:rPr>
              <a:t>(protezione, aiuto, ascolto, assistenza)</a:t>
            </a:r>
          </a:p>
          <a:p>
            <a:pPr marL="0" indent="0">
              <a:buNone/>
            </a:pPr>
            <a:r>
              <a:rPr lang="it-IT" sz="2000" dirty="0" smtClean="0">
                <a:solidFill>
                  <a:srgbClr val="3E3E5C"/>
                </a:solidFill>
              </a:rPr>
              <a:t>-    guidare </a:t>
            </a:r>
            <a:r>
              <a:rPr lang="it-IT" sz="2000" dirty="0">
                <a:solidFill>
                  <a:srgbClr val="3E3E5C"/>
                </a:solidFill>
              </a:rPr>
              <a:t>(consiglio, orientamento, direzione)</a:t>
            </a:r>
          </a:p>
          <a:p>
            <a:pPr>
              <a:buFontTx/>
              <a:buChar char="-"/>
            </a:pPr>
            <a:r>
              <a:rPr lang="it-IT" sz="2000" dirty="0" smtClean="0">
                <a:solidFill>
                  <a:srgbClr val="3E3E5C"/>
                </a:solidFill>
              </a:rPr>
              <a:t>condurre </a:t>
            </a:r>
            <a:r>
              <a:rPr lang="it-IT" sz="2000" dirty="0">
                <a:solidFill>
                  <a:srgbClr val="3E3E5C"/>
                </a:solidFill>
              </a:rPr>
              <a:t>(mettere in movimento, </a:t>
            </a:r>
            <a:r>
              <a:rPr lang="it-IT" sz="2000" dirty="0" smtClean="0">
                <a:solidFill>
                  <a:srgbClr val="3E3E5C"/>
                </a:solidFill>
              </a:rPr>
              <a:t>influenzare</a:t>
            </a:r>
          </a:p>
          <a:p>
            <a:pPr marL="0" indent="0">
              <a:buNone/>
            </a:pPr>
            <a:r>
              <a:rPr lang="it-IT" sz="1800" i="1" dirty="0" err="1" smtClean="0">
                <a:solidFill>
                  <a:srgbClr val="3E3E5C"/>
                </a:solidFill>
              </a:rPr>
              <a:t>Maela</a:t>
            </a:r>
            <a:r>
              <a:rPr lang="it-IT" sz="1800" i="1" dirty="0" smtClean="0">
                <a:solidFill>
                  <a:srgbClr val="3E3E5C"/>
                </a:solidFill>
              </a:rPr>
              <a:t> Paul  «</a:t>
            </a:r>
            <a:r>
              <a:rPr lang="it-IT" sz="1800" i="1" dirty="0" err="1" smtClean="0">
                <a:solidFill>
                  <a:srgbClr val="3E3E5C"/>
                </a:solidFill>
              </a:rPr>
              <a:t>l’accompagnement</a:t>
            </a:r>
            <a:r>
              <a:rPr lang="it-IT" sz="1800" i="1" dirty="0">
                <a:solidFill>
                  <a:srgbClr val="3E3E5C"/>
                </a:solidFill>
              </a:rPr>
              <a:t>: une posture </a:t>
            </a:r>
            <a:r>
              <a:rPr lang="it-IT" sz="1800" i="1" dirty="0" err="1">
                <a:solidFill>
                  <a:srgbClr val="3E3E5C"/>
                </a:solidFill>
              </a:rPr>
              <a:t>professionnelle</a:t>
            </a:r>
            <a:r>
              <a:rPr lang="it-IT" sz="1800" i="1" dirty="0">
                <a:solidFill>
                  <a:srgbClr val="3E3E5C"/>
                </a:solidFill>
              </a:rPr>
              <a:t> </a:t>
            </a:r>
            <a:r>
              <a:rPr lang="it-IT" sz="1800" i="1" dirty="0" err="1" smtClean="0">
                <a:solidFill>
                  <a:srgbClr val="3E3E5C"/>
                </a:solidFill>
              </a:rPr>
              <a:t>spécifique</a:t>
            </a:r>
            <a:r>
              <a:rPr lang="it-IT" sz="1800" i="1" dirty="0" smtClean="0">
                <a:solidFill>
                  <a:srgbClr val="3E3E5C"/>
                </a:solidFill>
              </a:rPr>
              <a:t>». </a:t>
            </a:r>
            <a:endParaRPr lang="it-IT" sz="1800" i="1" dirty="0">
              <a:solidFill>
                <a:srgbClr val="3E3E5C"/>
              </a:solidFill>
            </a:endParaRPr>
          </a:p>
          <a:p>
            <a:pPr marL="0" indent="0">
              <a:buNone/>
            </a:pPr>
            <a:endParaRPr lang="it-IT" dirty="0" smtClean="0">
              <a:solidFill>
                <a:srgbClr val="3E3E5C"/>
              </a:solidFill>
            </a:endParaRPr>
          </a:p>
          <a:p>
            <a:endParaRPr lang="it-IT" dirty="0">
              <a:solidFill>
                <a:srgbClr val="3E3E5C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82868"/>
            <a:ext cx="2663825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Da dove hai tratto </a:t>
            </a:r>
            <a:r>
              <a:rPr lang="it-IT" sz="2400" dirty="0" smtClean="0">
                <a:solidFill>
                  <a:srgbClr val="3E3E5C"/>
                </a:solidFill>
              </a:rPr>
              <a:t>l’ispirazione per progettare il tuo intervento didattico?</a:t>
            </a:r>
            <a:r>
              <a:rPr lang="it-IT" sz="2400" dirty="0" smtClean="0">
                <a:solidFill>
                  <a:srgbClr val="3E3E5C"/>
                </a:solidFill>
              </a:rPr>
              <a:t/>
            </a:r>
            <a:br>
              <a:rPr lang="it-IT" sz="2400" dirty="0" smtClean="0">
                <a:solidFill>
                  <a:srgbClr val="3E3E5C"/>
                </a:solidFill>
              </a:rPr>
            </a:br>
            <a:r>
              <a:rPr lang="it-IT" sz="2400" dirty="0" smtClean="0">
                <a:solidFill>
                  <a:srgbClr val="3E3E5C"/>
                </a:solidFill>
              </a:rPr>
              <a:t>(Risposte multiple)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759342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184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6_Nel progettare un’attività sei </a:t>
            </a:r>
            <a:r>
              <a:rPr lang="it-IT" sz="2400" dirty="0" smtClean="0">
                <a:solidFill>
                  <a:srgbClr val="3E3E5C"/>
                </a:solidFill>
              </a:rPr>
              <a:t>partito </a:t>
            </a:r>
            <a:r>
              <a:rPr lang="it-IT" sz="2400" dirty="0" smtClean="0">
                <a:solidFill>
                  <a:srgbClr val="3E3E5C"/>
                </a:solidFill>
              </a:rPr>
              <a:t>dalle richieste dell’insegnante o da una tua idea?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40037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438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5_Nella progettazione hai introdotto elementi nuovi?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936165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341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Quali contenuti hai affrontato?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2790808"/>
              </p:ext>
            </p:extLst>
          </p:nvPr>
        </p:nvGraphicFramePr>
        <p:xfrm>
          <a:off x="381000" y="838200"/>
          <a:ext cx="84582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8612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it-IT" sz="3600" dirty="0">
                <a:latin typeface="Calibri" pitchFamily="34" charset="0"/>
              </a:rPr>
              <a:t>Quali rappresentazioni dell’insegnante</a:t>
            </a:r>
          </a:p>
          <a:p>
            <a:pPr>
              <a:buFontTx/>
              <a:buNone/>
            </a:pPr>
            <a:r>
              <a:rPr lang="it-IT" sz="3600" dirty="0">
                <a:latin typeface="Calibri" pitchFamily="34" charset="0"/>
              </a:rPr>
              <a:t> ha il nostro studente?</a:t>
            </a:r>
          </a:p>
          <a:p>
            <a:pPr>
              <a:buNone/>
            </a:pPr>
            <a:endParaRPr lang="it-IT" sz="3600" dirty="0" smtClean="0">
              <a:latin typeface="Calibri" pitchFamily="34" charset="0"/>
            </a:endParaRPr>
          </a:p>
          <a:p>
            <a:pPr>
              <a:buNone/>
            </a:pPr>
            <a:r>
              <a:rPr lang="it-IT" sz="3600" dirty="0" smtClean="0">
                <a:latin typeface="Calibri" pitchFamily="34" charset="0"/>
              </a:rPr>
              <a:t>Perché sceglie </a:t>
            </a:r>
          </a:p>
          <a:p>
            <a:pPr>
              <a:buNone/>
            </a:pPr>
            <a:r>
              <a:rPr lang="it-IT" sz="3600" dirty="0">
                <a:latin typeface="Calibri" pitchFamily="34" charset="0"/>
              </a:rPr>
              <a:t>d</a:t>
            </a:r>
            <a:r>
              <a:rPr lang="it-IT" sz="3600" dirty="0" smtClean="0">
                <a:latin typeface="Calibri" pitchFamily="34" charset="0"/>
              </a:rPr>
              <a:t>i diventare maestro/a?</a:t>
            </a:r>
            <a:endParaRPr lang="it-IT" sz="3600" dirty="0">
              <a:latin typeface="Calibri" pitchFamily="34" charset="0"/>
            </a:endParaRPr>
          </a:p>
          <a:p>
            <a:endParaRPr lang="it-IT" dirty="0"/>
          </a:p>
        </p:txBody>
      </p:sp>
      <p:pic>
        <p:nvPicPr>
          <p:cNvPr id="40966" name="Picture 6" descr="2009093005_15AGGEA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2819400"/>
            <a:ext cx="3276600" cy="3276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950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Quali sono gli elementi di novità del tuo intervento?</a:t>
            </a:r>
            <a:br>
              <a:rPr lang="it-IT" sz="2400" dirty="0" smtClean="0">
                <a:solidFill>
                  <a:srgbClr val="3E3E5C"/>
                </a:solidFill>
              </a:rPr>
            </a:br>
            <a:r>
              <a:rPr lang="it-IT" sz="2400" dirty="0" smtClean="0">
                <a:solidFill>
                  <a:srgbClr val="3E3E5C"/>
                </a:solidFill>
              </a:rPr>
              <a:t>(61 risposte)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0011586"/>
              </p:ext>
            </p:extLst>
          </p:nvPr>
        </p:nvGraphicFramePr>
        <p:xfrm>
          <a:off x="228600" y="1524000"/>
          <a:ext cx="86868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624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10600" cy="1143000"/>
          </a:xfrm>
        </p:spPr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7_Hai svolto esercizi di rinforzo, recupero e potenziamento? 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6556466"/>
              </p:ext>
            </p:extLst>
          </p:nvPr>
        </p:nvGraphicFramePr>
        <p:xfrm>
          <a:off x="457200" y="16002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7532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Nel proporre l’attività hai incontrato difficoltà in relazione ai contenuti matematici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687622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Elaborazione 2"/>
          <p:cNvSpPr/>
          <p:nvPr/>
        </p:nvSpPr>
        <p:spPr>
          <a:xfrm rot="253388">
            <a:off x="6612424" y="1218573"/>
            <a:ext cx="2362200" cy="2899466"/>
          </a:xfrm>
          <a:prstGeom prst="flowChartProcess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/>
              <a:t>Contrasto rispetto agli studenti del  primo anno N.O.:</a:t>
            </a:r>
          </a:p>
          <a:p>
            <a:pPr algn="ctr"/>
            <a:endParaRPr lang="it-IT" dirty="0" smtClean="0"/>
          </a:p>
          <a:p>
            <a:pPr algn="ctr"/>
            <a:r>
              <a:rPr lang="it-IT" sz="2400" i="1" dirty="0" smtClean="0"/>
              <a:t>Basso senso di auto-efficacia</a:t>
            </a:r>
            <a:endParaRPr lang="it-IT" sz="2400" i="1" dirty="0"/>
          </a:p>
        </p:txBody>
      </p:sp>
    </p:spTree>
    <p:extLst>
      <p:ext uri="{BB962C8B-B14F-4D97-AF65-F5344CB8AC3E}">
        <p14:creationId xmlns:p14="http://schemas.microsoft.com/office/powerpoint/2010/main" val="275905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</p:spPr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Se sì, in quale fase hai trovato maggiori difficoltà?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199715"/>
              </p:ext>
            </p:extLst>
          </p:nvPr>
        </p:nvGraphicFramePr>
        <p:xfrm>
          <a:off x="1371600" y="2105292"/>
          <a:ext cx="7315200" cy="460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umetto 2 2"/>
          <p:cNvSpPr/>
          <p:nvPr/>
        </p:nvSpPr>
        <p:spPr>
          <a:xfrm>
            <a:off x="2514600" y="914400"/>
            <a:ext cx="1752600" cy="609600"/>
          </a:xfrm>
          <a:prstGeom prst="wedgeRoundRectCallout">
            <a:avLst>
              <a:gd name="adj1" fmla="val -61572"/>
              <a:gd name="adj2" fmla="val 33733"/>
              <a:gd name="adj3" fmla="val 16667"/>
            </a:avLst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Valutazione tutor</a:t>
            </a:r>
            <a:endParaRPr lang="it-IT" dirty="0"/>
          </a:p>
        </p:txBody>
      </p:sp>
      <p:sp>
        <p:nvSpPr>
          <p:cNvPr id="6" name="Fumetto 2 5"/>
          <p:cNvSpPr/>
          <p:nvPr/>
        </p:nvSpPr>
        <p:spPr>
          <a:xfrm>
            <a:off x="3124200" y="1800493"/>
            <a:ext cx="1752600" cy="609600"/>
          </a:xfrm>
          <a:prstGeom prst="wedgeRoundRectCallout">
            <a:avLst>
              <a:gd name="adj1" fmla="val -76580"/>
              <a:gd name="adj2" fmla="val -48459"/>
              <a:gd name="adj3" fmla="val 16667"/>
            </a:avLst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Scheda osservativa</a:t>
            </a:r>
            <a:endParaRPr lang="it-IT" dirty="0"/>
          </a:p>
        </p:txBody>
      </p:sp>
      <p:sp>
        <p:nvSpPr>
          <p:cNvPr id="7" name="Fumetto 2 6"/>
          <p:cNvSpPr/>
          <p:nvPr/>
        </p:nvSpPr>
        <p:spPr>
          <a:xfrm>
            <a:off x="4953000" y="990600"/>
            <a:ext cx="1752600" cy="609600"/>
          </a:xfrm>
          <a:prstGeom prst="wedgeRoundRectCallout">
            <a:avLst>
              <a:gd name="adj1" fmla="val -109387"/>
              <a:gd name="adj2" fmla="val 58362"/>
              <a:gd name="adj3" fmla="val 16667"/>
            </a:avLst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Auto-valutazione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228600" y="1143000"/>
            <a:ext cx="2667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C00000"/>
                </a:solidFill>
              </a:rPr>
              <a:t>Gli strumenti di valutazione possono aiutare il monitoraggio dell’esperienza</a:t>
            </a:r>
            <a:endParaRPr lang="it-IT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36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Qual è la disciplina che pensi di poter insegnare con maggiore </a:t>
            </a:r>
            <a:r>
              <a:rPr lang="it-IT" sz="2400" b="1" dirty="0" smtClean="0">
                <a:solidFill>
                  <a:srgbClr val="3E3E5C"/>
                </a:solidFill>
              </a:rPr>
              <a:t>facilità</a:t>
            </a:r>
            <a:r>
              <a:rPr lang="it-IT" sz="2400" dirty="0" smtClean="0">
                <a:solidFill>
                  <a:srgbClr val="3E3E5C"/>
                </a:solidFill>
              </a:rPr>
              <a:t>?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1309011"/>
              </p:ext>
            </p:extLst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uppo 4"/>
          <p:cNvGrpSpPr/>
          <p:nvPr/>
        </p:nvGrpSpPr>
        <p:grpSpPr>
          <a:xfrm>
            <a:off x="6096000" y="1524000"/>
            <a:ext cx="2938752" cy="1219200"/>
            <a:chOff x="5251072" y="388259"/>
            <a:chExt cx="3279576" cy="1311830"/>
          </a:xfrm>
        </p:grpSpPr>
        <p:sp>
          <p:nvSpPr>
            <p:cNvPr id="7" name="Mostrina 6"/>
            <p:cNvSpPr/>
            <p:nvPr/>
          </p:nvSpPr>
          <p:spPr>
            <a:xfrm>
              <a:off x="5251072" y="388259"/>
              <a:ext cx="3279576" cy="1311830"/>
            </a:xfrm>
            <a:prstGeom prst="chevron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Mostrina 4"/>
            <p:cNvSpPr/>
            <p:nvPr/>
          </p:nvSpPr>
          <p:spPr>
            <a:xfrm>
              <a:off x="5906987" y="388259"/>
              <a:ext cx="1967746" cy="13118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011" tIns="58674" rIns="29337" bIns="58674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kern="1200" dirty="0" smtClean="0"/>
                <a:t>Futuro</a:t>
              </a:r>
              <a:r>
                <a:rPr lang="it-IT" sz="2000" kern="1200" baseline="0" dirty="0" smtClean="0"/>
                <a:t> (insegnanti)</a:t>
              </a:r>
              <a:endParaRPr lang="it-IT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164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5000">
              <a:srgbClr val="FFFFC5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400" dirty="0" smtClean="0">
                <a:solidFill>
                  <a:srgbClr val="3E3E5C"/>
                </a:solidFill>
              </a:rPr>
              <a:t>Qual è la disciplina dove pensi di incontrare maggiori </a:t>
            </a:r>
            <a:r>
              <a:rPr lang="it-IT" sz="2400" b="1" dirty="0" smtClean="0">
                <a:solidFill>
                  <a:srgbClr val="3E3E5C"/>
                </a:solidFill>
              </a:rPr>
              <a:t>difficoltà</a:t>
            </a:r>
            <a:r>
              <a:rPr lang="it-IT" sz="2400" dirty="0" smtClean="0">
                <a:solidFill>
                  <a:srgbClr val="3E3E5C"/>
                </a:solidFill>
              </a:rPr>
              <a:t> nell’insegnamento?</a:t>
            </a:r>
            <a:endParaRPr lang="it-IT" sz="2400" dirty="0">
              <a:solidFill>
                <a:srgbClr val="3E3E5C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0085063"/>
              </p:ext>
            </p:extLst>
          </p:nvPr>
        </p:nvGraphicFramePr>
        <p:xfrm>
          <a:off x="5334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Gruppo 6"/>
          <p:cNvGrpSpPr/>
          <p:nvPr/>
        </p:nvGrpSpPr>
        <p:grpSpPr>
          <a:xfrm>
            <a:off x="6096000" y="1524000"/>
            <a:ext cx="2938752" cy="1219200"/>
            <a:chOff x="5251072" y="388259"/>
            <a:chExt cx="3279576" cy="1311830"/>
          </a:xfrm>
        </p:grpSpPr>
        <p:sp>
          <p:nvSpPr>
            <p:cNvPr id="8" name="Mostrina 7"/>
            <p:cNvSpPr/>
            <p:nvPr/>
          </p:nvSpPr>
          <p:spPr>
            <a:xfrm>
              <a:off x="5251072" y="388259"/>
              <a:ext cx="3279576" cy="1311830"/>
            </a:xfrm>
            <a:prstGeom prst="chevron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Mostrina 4"/>
            <p:cNvSpPr/>
            <p:nvPr/>
          </p:nvSpPr>
          <p:spPr>
            <a:xfrm>
              <a:off x="5906987" y="388259"/>
              <a:ext cx="1967746" cy="13118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011" tIns="58674" rIns="29337" bIns="58674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kern="1200" dirty="0" smtClean="0"/>
                <a:t>Futuro</a:t>
              </a:r>
              <a:r>
                <a:rPr lang="it-IT" sz="2000" kern="1200" baseline="0" dirty="0" smtClean="0"/>
                <a:t> (insegnanti)</a:t>
              </a:r>
              <a:endParaRPr lang="it-IT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6399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5000">
              <a:srgbClr val="FFFFC5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 smtClean="0">
                <a:solidFill>
                  <a:schemeClr val="accent2">
                    <a:lumMod val="75000"/>
                  </a:schemeClr>
                </a:solidFill>
              </a:rPr>
              <a:t>Il Nuovo Ordinamento</a:t>
            </a:r>
            <a:endParaRPr lang="it-IT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286000"/>
            <a:ext cx="6395258" cy="319458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 rot="20176660">
            <a:off x="6235613" y="3355800"/>
            <a:ext cx="2423564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rgbClr val="C00000"/>
                </a:solidFill>
              </a:rPr>
              <a:t>All’interno dei </a:t>
            </a:r>
            <a:r>
              <a:rPr lang="it-IT" dirty="0" smtClean="0">
                <a:solidFill>
                  <a:srgbClr val="C00000"/>
                </a:solidFill>
              </a:rPr>
              <a:t>CORSI</a:t>
            </a:r>
          </a:p>
          <a:p>
            <a:pPr algn="ctr"/>
            <a:r>
              <a:rPr lang="it-IT" dirty="0">
                <a:solidFill>
                  <a:srgbClr val="C00000"/>
                </a:solidFill>
              </a:rPr>
              <a:t>d</a:t>
            </a:r>
            <a:r>
              <a:rPr lang="it-IT" dirty="0" smtClean="0">
                <a:solidFill>
                  <a:srgbClr val="C00000"/>
                </a:solidFill>
              </a:rPr>
              <a:t>el 1° e 2° anno </a:t>
            </a:r>
            <a:endParaRPr lang="it-IT" dirty="0" smtClean="0">
              <a:solidFill>
                <a:srgbClr val="C00000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368828" y="5562600"/>
            <a:ext cx="51081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Cristina </a:t>
            </a:r>
            <a:r>
              <a:rPr lang="it-IT" dirty="0">
                <a:solidFill>
                  <a:schemeClr val="bg1"/>
                </a:solidFill>
              </a:rPr>
              <a:t>S</a:t>
            </a:r>
            <a:r>
              <a:rPr lang="it-IT" dirty="0" smtClean="0">
                <a:solidFill>
                  <a:schemeClr val="bg1"/>
                </a:solidFill>
              </a:rPr>
              <a:t>abena con </a:t>
            </a:r>
            <a:r>
              <a:rPr lang="it-IT" dirty="0">
                <a:solidFill>
                  <a:schemeClr val="bg1"/>
                </a:solidFill>
              </a:rPr>
              <a:t>la collaborazione di </a:t>
            </a:r>
            <a:endParaRPr lang="it-IT" dirty="0" smtClean="0">
              <a:solidFill>
                <a:schemeClr val="bg1"/>
              </a:solidFill>
            </a:endParaRPr>
          </a:p>
          <a:p>
            <a:r>
              <a:rPr lang="it-IT" dirty="0" smtClean="0">
                <a:solidFill>
                  <a:schemeClr val="bg1"/>
                </a:solidFill>
              </a:rPr>
              <a:t>C</a:t>
            </a:r>
            <a:r>
              <a:rPr lang="it-IT" dirty="0">
                <a:solidFill>
                  <a:schemeClr val="bg1"/>
                </a:solidFill>
              </a:rPr>
              <a:t>. Coppola, P. Di Martino, T. Pacelli, F. Morselli </a:t>
            </a:r>
            <a:endParaRPr lang="it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369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it-IT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fattori affettivi in matematica</a:t>
            </a:r>
            <a:endParaRPr lang="it-IT" sz="4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1447800"/>
          </a:xfrm>
        </p:spPr>
        <p:txBody>
          <a:bodyPr/>
          <a:lstStyle/>
          <a:p>
            <a:pPr marL="0" indent="0">
              <a:buNone/>
            </a:pPr>
            <a:r>
              <a:rPr lang="it-IT" sz="2600" dirty="0">
                <a:solidFill>
                  <a:srgbClr val="040408"/>
                </a:solidFill>
                <a:ea typeface="MS PGothic" charset="0"/>
              </a:rPr>
              <a:t>In educazione matematica, dagli anni </a:t>
            </a:r>
            <a:r>
              <a:rPr lang="ja-JP" altLang="it-IT" sz="2600" dirty="0">
                <a:solidFill>
                  <a:srgbClr val="040408"/>
                </a:solidFill>
                <a:ea typeface="MS PGothic" charset="0"/>
              </a:rPr>
              <a:t>‘</a:t>
            </a:r>
            <a:r>
              <a:rPr lang="it-IT" altLang="ja-JP" sz="2600" dirty="0">
                <a:solidFill>
                  <a:srgbClr val="040408"/>
                </a:solidFill>
                <a:ea typeface="MS PGothic" charset="0"/>
              </a:rPr>
              <a:t>90, è cresciuto </a:t>
            </a:r>
            <a:r>
              <a:rPr lang="it-IT" altLang="ja-JP" sz="2600" dirty="0" smtClean="0">
                <a:solidFill>
                  <a:srgbClr val="040408"/>
                </a:solidFill>
                <a:ea typeface="MS PGothic" charset="0"/>
              </a:rPr>
              <a:t>l’interesse </a:t>
            </a:r>
            <a:r>
              <a:rPr lang="it-IT" altLang="ja-JP" sz="2600" dirty="0">
                <a:solidFill>
                  <a:srgbClr val="040408"/>
                </a:solidFill>
                <a:ea typeface="MS PGothic" charset="0"/>
              </a:rPr>
              <a:t>per la ricerca sui fattori affettivi (emozioni, convinzioni, atteggiamenti)</a:t>
            </a:r>
            <a:endParaRPr lang="it-IT" sz="2600" dirty="0">
              <a:solidFill>
                <a:srgbClr val="52526F"/>
              </a:solidFill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 rot="7848858">
            <a:off x="2485232" y="5660231"/>
            <a:ext cx="431800" cy="865187"/>
          </a:xfrm>
          <a:prstGeom prst="downArrow">
            <a:avLst>
              <a:gd name="adj1" fmla="val 50000"/>
              <a:gd name="adj2" fmla="val 50092"/>
            </a:avLst>
          </a:prstGeom>
          <a:solidFill>
            <a:srgbClr val="FFCC66"/>
          </a:solidFill>
          <a:ln w="57150">
            <a:solidFill>
              <a:srgbClr val="04040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 sz="4400">
              <a:solidFill>
                <a:srgbClr val="040408"/>
              </a:solidFill>
              <a:latin typeface="Comic Sans MS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07950" y="2781300"/>
            <a:ext cx="2951163" cy="2927350"/>
          </a:xfrm>
          <a:prstGeom prst="rect">
            <a:avLst/>
          </a:prstGeom>
          <a:solidFill>
            <a:srgbClr val="FFCC66"/>
          </a:solidFill>
          <a:ln w="57150">
            <a:solidFill>
              <a:srgbClr val="040408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2600">
                <a:solidFill>
                  <a:srgbClr val="040408"/>
                </a:solidFill>
                <a:latin typeface="Comic Sans MS" charset="0"/>
              </a:rPr>
              <a:t>Formazione di un atteggiamento positivo verso la matematica come obiettivo dell’educazione matematica</a:t>
            </a:r>
            <a:endParaRPr lang="it-IT" sz="2600">
              <a:solidFill>
                <a:srgbClr val="040408"/>
              </a:solidFill>
              <a:latin typeface="Comic Sans MS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4284663" y="2708275"/>
            <a:ext cx="431800" cy="865188"/>
          </a:xfrm>
          <a:prstGeom prst="downArrow">
            <a:avLst>
              <a:gd name="adj1" fmla="val 50000"/>
              <a:gd name="adj2" fmla="val 50092"/>
            </a:avLst>
          </a:prstGeom>
          <a:solidFill>
            <a:srgbClr val="FFFFFF"/>
          </a:solidFill>
          <a:ln w="57150">
            <a:solidFill>
              <a:srgbClr val="04040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 sz="4400">
              <a:solidFill>
                <a:srgbClr val="040408"/>
              </a:solidFill>
              <a:latin typeface="Comic Sans MS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203575" y="3711575"/>
            <a:ext cx="2881313" cy="2957513"/>
          </a:xfrm>
          <a:prstGeom prst="rect">
            <a:avLst/>
          </a:prstGeom>
          <a:solidFill>
            <a:srgbClr val="FFFFFF"/>
          </a:solidFill>
          <a:ln w="57150">
            <a:solidFill>
              <a:srgbClr val="040408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I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fattori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affettivi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influiscono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profondamente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sul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processo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di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apprendimento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della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matematica</a:t>
            </a:r>
            <a:r>
              <a:rPr lang="en-GB" sz="2800" dirty="0">
                <a:solidFill>
                  <a:srgbClr val="040408"/>
                </a:solidFill>
                <a:latin typeface="Comic Sans MS" charset="0"/>
              </a:rPr>
              <a:t> </a:t>
            </a:r>
            <a:endParaRPr lang="it-IT" sz="2800" dirty="0">
              <a:solidFill>
                <a:srgbClr val="040408"/>
              </a:solidFill>
              <a:latin typeface="Comic Sans MS" charset="0"/>
            </a:endParaRP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 rot="13824690">
            <a:off x="6373019" y="5660231"/>
            <a:ext cx="431800" cy="865188"/>
          </a:xfrm>
          <a:prstGeom prst="downArrow">
            <a:avLst>
              <a:gd name="adj1" fmla="val 50000"/>
              <a:gd name="adj2" fmla="val 50092"/>
            </a:avLst>
          </a:prstGeom>
          <a:solidFill>
            <a:srgbClr val="FFFF66"/>
          </a:solidFill>
          <a:ln w="57150">
            <a:solidFill>
              <a:srgbClr val="040408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 sz="4400">
              <a:solidFill>
                <a:srgbClr val="040408"/>
              </a:solidFill>
              <a:latin typeface="Comic Sans MS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443663" y="2781300"/>
            <a:ext cx="2593975" cy="2927350"/>
          </a:xfrm>
          <a:prstGeom prst="rect">
            <a:avLst/>
          </a:prstGeom>
          <a:solidFill>
            <a:srgbClr val="FFFF66"/>
          </a:solidFill>
          <a:ln w="57150">
            <a:solidFill>
              <a:srgbClr val="040408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2600">
                <a:solidFill>
                  <a:srgbClr val="040408"/>
                </a:solidFill>
                <a:latin typeface="Comic Sans MS" charset="0"/>
              </a:rPr>
              <a:t>Atteggiamento negativo come ostacolo nel processo di apprendimento della matematica </a:t>
            </a:r>
            <a:endParaRPr lang="it-IT" sz="2600">
              <a:solidFill>
                <a:srgbClr val="040408"/>
              </a:solidFill>
              <a:latin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45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FFC5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203575" y="3711575"/>
            <a:ext cx="2881313" cy="2957513"/>
          </a:xfrm>
          <a:prstGeom prst="rect">
            <a:avLst/>
          </a:prstGeom>
          <a:solidFill>
            <a:srgbClr val="FFFFFF"/>
          </a:solidFill>
          <a:ln w="57150">
            <a:solidFill>
              <a:srgbClr val="040408"/>
            </a:solidFill>
            <a:miter lim="800000"/>
            <a:headEnd/>
            <a:tailEnd/>
          </a:ln>
        </p:spPr>
        <p:txBody>
          <a:bodyPr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I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fattori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affettivi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influiscono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profondamente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sul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processo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di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apprendimento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della</a:t>
            </a:r>
            <a:r>
              <a:rPr lang="en-GB" sz="2600" dirty="0">
                <a:solidFill>
                  <a:srgbClr val="040408"/>
                </a:solidFill>
                <a:latin typeface="Comic Sans MS" charset="0"/>
              </a:rPr>
              <a:t> </a:t>
            </a:r>
            <a:r>
              <a:rPr lang="en-GB" sz="2600" dirty="0" err="1">
                <a:solidFill>
                  <a:srgbClr val="040408"/>
                </a:solidFill>
                <a:latin typeface="Comic Sans MS" charset="0"/>
              </a:rPr>
              <a:t>matematica</a:t>
            </a:r>
            <a:r>
              <a:rPr lang="en-GB" sz="2800" dirty="0">
                <a:solidFill>
                  <a:srgbClr val="040408"/>
                </a:solidFill>
                <a:latin typeface="Comic Sans MS" charset="0"/>
              </a:rPr>
              <a:t> </a:t>
            </a:r>
            <a:endParaRPr lang="it-IT" sz="2800" dirty="0">
              <a:solidFill>
                <a:srgbClr val="040408"/>
              </a:solidFill>
              <a:latin typeface="Comic Sans MS" charset="0"/>
            </a:endParaRPr>
          </a:p>
        </p:txBody>
      </p:sp>
      <p:sp>
        <p:nvSpPr>
          <p:cNvPr id="5" name="Freccia circolare a destra 4"/>
          <p:cNvSpPr/>
          <p:nvPr/>
        </p:nvSpPr>
        <p:spPr>
          <a:xfrm rot="11795774">
            <a:off x="6616992" y="2624995"/>
            <a:ext cx="1094907" cy="2207075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914400" y="2209800"/>
            <a:ext cx="5562600" cy="892552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2600" dirty="0" err="1" smtClean="0">
                <a:latin typeface="Comic Sans MS" charset="0"/>
              </a:rPr>
              <a:t>Quali</a:t>
            </a:r>
            <a:r>
              <a:rPr lang="en-GB" sz="2600" dirty="0" smtClean="0">
                <a:latin typeface="Comic Sans MS" charset="0"/>
              </a:rPr>
              <a:t> </a:t>
            </a:r>
            <a:r>
              <a:rPr lang="en-GB" sz="2600" dirty="0" err="1" smtClean="0">
                <a:latin typeface="Comic Sans MS" charset="0"/>
              </a:rPr>
              <a:t>implicazioni</a:t>
            </a:r>
            <a:r>
              <a:rPr lang="en-GB" sz="2600" dirty="0" smtClean="0">
                <a:latin typeface="Comic Sans MS" charset="0"/>
              </a:rPr>
              <a:t> per lo </a:t>
            </a:r>
            <a:r>
              <a:rPr lang="en-GB" sz="2600" dirty="0" err="1" smtClean="0">
                <a:latin typeface="Comic Sans MS" charset="0"/>
              </a:rPr>
              <a:t>sviluppo</a:t>
            </a:r>
            <a:r>
              <a:rPr lang="en-GB" sz="2600" dirty="0" smtClean="0">
                <a:latin typeface="Comic Sans MS" charset="0"/>
              </a:rPr>
              <a:t> </a:t>
            </a:r>
            <a:r>
              <a:rPr lang="en-GB" sz="2600" dirty="0" err="1" smtClean="0">
                <a:latin typeface="Comic Sans MS" charset="0"/>
              </a:rPr>
              <a:t>professionale</a:t>
            </a:r>
            <a:r>
              <a:rPr lang="en-GB" sz="2600" dirty="0" smtClean="0">
                <a:latin typeface="Comic Sans MS" charset="0"/>
              </a:rPr>
              <a:t> </a:t>
            </a:r>
            <a:r>
              <a:rPr lang="en-GB" sz="2600" dirty="0" err="1" smtClean="0">
                <a:latin typeface="Comic Sans MS" charset="0"/>
              </a:rPr>
              <a:t>degli</a:t>
            </a:r>
            <a:r>
              <a:rPr lang="en-GB" sz="2600" dirty="0" smtClean="0">
                <a:latin typeface="Comic Sans MS" charset="0"/>
              </a:rPr>
              <a:t> </a:t>
            </a:r>
            <a:r>
              <a:rPr lang="en-GB" sz="2600" dirty="0" err="1" smtClean="0">
                <a:latin typeface="Comic Sans MS" charset="0"/>
              </a:rPr>
              <a:t>insegnanti</a:t>
            </a:r>
            <a:r>
              <a:rPr lang="en-GB" sz="2600" dirty="0" smtClean="0">
                <a:latin typeface="Comic Sans MS" charset="0"/>
              </a:rPr>
              <a:t>?</a:t>
            </a:r>
            <a:endParaRPr lang="it-IT" sz="2800" dirty="0">
              <a:latin typeface="Comic Sans MS" charset="0"/>
            </a:endParaRPr>
          </a:p>
        </p:txBody>
      </p:sp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3127712574"/>
              </p:ext>
            </p:extLst>
          </p:nvPr>
        </p:nvGraphicFramePr>
        <p:xfrm>
          <a:off x="257395" y="-30949"/>
          <a:ext cx="8534400" cy="2088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4129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rgbClr val="FFFFC5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13755113"/>
              </p:ext>
            </p:extLst>
          </p:nvPr>
        </p:nvGraphicFramePr>
        <p:xfrm>
          <a:off x="228600" y="1752600"/>
          <a:ext cx="8534400" cy="2088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it-IT" dirty="0" smtClean="0">
                <a:solidFill>
                  <a:srgbClr val="3E3E5C"/>
                </a:solidFill>
              </a:rPr>
              <a:t>Conclusioni</a:t>
            </a:r>
            <a:endParaRPr lang="it-IT" dirty="0">
              <a:solidFill>
                <a:srgbClr val="3E3E5C"/>
              </a:solidFill>
            </a:endParaRPr>
          </a:p>
        </p:txBody>
      </p:sp>
      <p:sp>
        <p:nvSpPr>
          <p:cNvPr id="2" name="Freccia circolare in su 1"/>
          <p:cNvSpPr/>
          <p:nvPr/>
        </p:nvSpPr>
        <p:spPr>
          <a:xfrm>
            <a:off x="1524000" y="3962400"/>
            <a:ext cx="5867400" cy="1676400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667000" y="4495800"/>
            <a:ext cx="3657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00" dirty="0" smtClean="0">
                <a:solidFill>
                  <a:srgbClr val="3E3E5C"/>
                </a:solidFill>
              </a:rPr>
              <a:t>Il “riscatto matematico”</a:t>
            </a:r>
            <a:endParaRPr lang="it-IT" sz="2600" dirty="0">
              <a:solidFill>
                <a:srgbClr val="3E3E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49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2060"/>
                </a:solidFill>
              </a:rPr>
              <a:t>Prima indagine</a:t>
            </a:r>
            <a:endParaRPr lang="it-IT" dirty="0">
              <a:solidFill>
                <a:srgbClr val="00206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marL="0" indent="0" algn="ctr">
              <a:buNone/>
            </a:pPr>
            <a:r>
              <a:rPr lang="it-IT" dirty="0">
                <a:solidFill>
                  <a:srgbClr val="002060"/>
                </a:solidFill>
              </a:rPr>
              <a:t>“La figura dell’insegnante: indagine conoscitiva sulle rappresentazioni degli studenti di Scienze della Formazione Primaria” </a:t>
            </a:r>
            <a:endParaRPr lang="it-IT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it-IT" dirty="0" err="1" smtClean="0">
                <a:solidFill>
                  <a:srgbClr val="002060"/>
                </a:solidFill>
              </a:rPr>
              <a:t>a.a</a:t>
            </a:r>
            <a:r>
              <a:rPr lang="it-IT" dirty="0">
                <a:solidFill>
                  <a:srgbClr val="002060"/>
                </a:solidFill>
              </a:rPr>
              <a:t>. 2009-2010 </a:t>
            </a:r>
            <a:endParaRPr lang="it-IT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it-IT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Il questionario</a:t>
            </a:r>
            <a:br>
              <a:rPr lang="it-IT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r>
              <a:rPr lang="it-IT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Chi è per me l’insegnante</a:t>
            </a:r>
            <a:r>
              <a:rPr lang="it-IT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?</a:t>
            </a:r>
          </a:p>
          <a:p>
            <a:pPr marL="0" indent="0" algn="ctr">
              <a:buNone/>
            </a:pPr>
            <a:r>
              <a:rPr lang="it-IT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Campione: 246 studenti tra i 18 e i 23 anni</a:t>
            </a:r>
          </a:p>
          <a:p>
            <a:pPr marL="0" indent="0" algn="ctr">
              <a:buNone/>
            </a:pPr>
            <a:endParaRPr lang="it-IT" i="1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marL="0" indent="0" algn="ctr">
              <a:buNone/>
            </a:pPr>
            <a:r>
              <a:rPr lang="it-IT" sz="36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it-IT" sz="36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r>
              <a:rPr lang="it-IT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it-IT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89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rgbClr val="FFFFC5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90600" y="495300"/>
            <a:ext cx="8229600" cy="1143000"/>
          </a:xfrm>
        </p:spPr>
        <p:txBody>
          <a:bodyPr/>
          <a:lstStyle/>
          <a:p>
            <a:pPr algn="l"/>
            <a:r>
              <a:rPr lang="it-IT" sz="3200" i="1" dirty="0" smtClean="0">
                <a:solidFill>
                  <a:schemeClr val="accent2">
                    <a:lumMod val="75000"/>
                  </a:schemeClr>
                </a:solidFill>
              </a:rPr>
              <a:t>Cosa </a:t>
            </a:r>
            <a:r>
              <a:rPr lang="it-IT" sz="3200" i="1" dirty="0" smtClean="0">
                <a:solidFill>
                  <a:schemeClr val="accent2">
                    <a:lumMod val="75000"/>
                  </a:schemeClr>
                </a:solidFill>
              </a:rPr>
              <a:t>offrire agli studenti </a:t>
            </a:r>
            <a:br>
              <a:rPr lang="it-IT" sz="3200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it-IT" sz="3200" i="1" dirty="0" smtClean="0">
                <a:solidFill>
                  <a:schemeClr val="accent2">
                    <a:lumMod val="75000"/>
                  </a:schemeClr>
                </a:solidFill>
              </a:rPr>
              <a:t>per migliorare la percezione </a:t>
            </a:r>
            <a:br>
              <a:rPr lang="it-IT" sz="3200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it-IT" sz="3200" i="1" dirty="0" smtClean="0">
                <a:solidFill>
                  <a:schemeClr val="accent2">
                    <a:lumMod val="75000"/>
                  </a:schemeClr>
                </a:solidFill>
              </a:rPr>
              <a:t>della matematica?</a:t>
            </a:r>
            <a:endParaRPr lang="it-IT" sz="32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400" y="2438400"/>
            <a:ext cx="8382000" cy="4419600"/>
          </a:xfrm>
        </p:spPr>
        <p:txBody>
          <a:bodyPr/>
          <a:lstStyle/>
          <a:p>
            <a:r>
              <a:rPr lang="it-IT" sz="2600" dirty="0" smtClean="0">
                <a:solidFill>
                  <a:srgbClr val="3E3E5C"/>
                </a:solidFill>
              </a:rPr>
              <a:t>Favorire le esperienze in </a:t>
            </a:r>
            <a:r>
              <a:rPr lang="it-IT" sz="2600" dirty="0" smtClean="0">
                <a:solidFill>
                  <a:srgbClr val="3E3E5C"/>
                </a:solidFill>
              </a:rPr>
              <a:t>ambito</a:t>
            </a:r>
          </a:p>
          <a:p>
            <a:pPr marL="0" indent="0">
              <a:buNone/>
            </a:pPr>
            <a:r>
              <a:rPr lang="it-IT" sz="2600" dirty="0" smtClean="0">
                <a:solidFill>
                  <a:srgbClr val="3E3E5C"/>
                </a:solidFill>
              </a:rPr>
              <a:t> </a:t>
            </a:r>
            <a:r>
              <a:rPr lang="it-IT" sz="2600" dirty="0" smtClean="0">
                <a:solidFill>
                  <a:srgbClr val="3E3E5C"/>
                </a:solidFill>
              </a:rPr>
              <a:t>matematico durante l’intero percorso di studio</a:t>
            </a:r>
          </a:p>
          <a:p>
            <a:r>
              <a:rPr lang="it-IT" sz="2600" dirty="0" smtClean="0">
                <a:solidFill>
                  <a:srgbClr val="3E3E5C"/>
                </a:solidFill>
              </a:rPr>
              <a:t>Favorire l’accompagnamento verso la professione</a:t>
            </a:r>
          </a:p>
          <a:p>
            <a:r>
              <a:rPr lang="it-IT" sz="2600" dirty="0" smtClean="0">
                <a:solidFill>
                  <a:srgbClr val="3E3E5C"/>
                </a:solidFill>
              </a:rPr>
              <a:t>Favorire la </a:t>
            </a:r>
            <a:r>
              <a:rPr lang="it-IT" sz="2600" i="1" dirty="0" smtClean="0">
                <a:solidFill>
                  <a:srgbClr val="3E3E5C"/>
                </a:solidFill>
              </a:rPr>
              <a:t>pratica didattica </a:t>
            </a:r>
            <a:r>
              <a:rPr lang="it-IT" sz="2600" dirty="0" smtClean="0">
                <a:solidFill>
                  <a:srgbClr val="3E3E5C"/>
                </a:solidFill>
              </a:rPr>
              <a:t>(progettazione e sperimentazione di didattiche </a:t>
            </a:r>
            <a:r>
              <a:rPr lang="it-IT" sz="2600" i="1" dirty="0" smtClean="0">
                <a:solidFill>
                  <a:srgbClr val="3E3E5C"/>
                </a:solidFill>
              </a:rPr>
              <a:t>innovative</a:t>
            </a:r>
            <a:r>
              <a:rPr lang="it-IT" sz="2600" dirty="0" smtClean="0">
                <a:solidFill>
                  <a:srgbClr val="3E3E5C"/>
                </a:solidFill>
              </a:rPr>
              <a:t>)</a:t>
            </a:r>
          </a:p>
          <a:p>
            <a:r>
              <a:rPr lang="it-IT" sz="2600" dirty="0" smtClean="0">
                <a:solidFill>
                  <a:srgbClr val="3E3E5C"/>
                </a:solidFill>
              </a:rPr>
              <a:t>Favorire una </a:t>
            </a:r>
            <a:r>
              <a:rPr lang="it-IT" sz="2600" i="1" dirty="0" smtClean="0">
                <a:solidFill>
                  <a:srgbClr val="3E3E5C"/>
                </a:solidFill>
              </a:rPr>
              <a:t>didattica </a:t>
            </a:r>
            <a:r>
              <a:rPr lang="it-IT" sz="2600" i="1" dirty="0">
                <a:solidFill>
                  <a:srgbClr val="3E3E5C"/>
                </a:solidFill>
              </a:rPr>
              <a:t>d’ambiente</a:t>
            </a:r>
            <a:r>
              <a:rPr lang="it-IT" sz="2600" dirty="0">
                <a:solidFill>
                  <a:srgbClr val="3E3E5C"/>
                </a:solidFill>
              </a:rPr>
              <a:t>: tutta la scuola deve orientarsi alla formazione degli </a:t>
            </a:r>
            <a:r>
              <a:rPr lang="it-IT" sz="2600" dirty="0" smtClean="0">
                <a:solidFill>
                  <a:srgbClr val="3E3E5C"/>
                </a:solidFill>
              </a:rPr>
              <a:t>insegnanti</a:t>
            </a:r>
          </a:p>
          <a:p>
            <a:r>
              <a:rPr lang="it-IT" sz="2600" i="1" dirty="0" smtClean="0">
                <a:solidFill>
                  <a:srgbClr val="3E3E5C"/>
                </a:solidFill>
              </a:rPr>
              <a:t>Progettare per competenze </a:t>
            </a:r>
            <a:r>
              <a:rPr lang="it-IT" sz="2600" dirty="0" smtClean="0">
                <a:solidFill>
                  <a:srgbClr val="3E3E5C"/>
                </a:solidFill>
              </a:rPr>
              <a:t>in modo da sviluppare percorsi ampi che prevedano situazioni problema </a:t>
            </a:r>
            <a:endParaRPr lang="it-IT" sz="2600" dirty="0">
              <a:solidFill>
                <a:srgbClr val="3E3E5C"/>
              </a:solidFill>
            </a:endParaRPr>
          </a:p>
        </p:txBody>
      </p:sp>
      <p:pic>
        <p:nvPicPr>
          <p:cNvPr id="4" name="Picture 6" descr="2011090612_13mespotesetmoiCA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4300" y="0"/>
            <a:ext cx="2667000" cy="266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016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>
                <a:ea typeface="+mj-ea"/>
                <a:cs typeface="ＭＳ Ｐゴシック" charset="0"/>
              </a:rPr>
              <a:t>Corso di base</a:t>
            </a:r>
            <a:endParaRPr lang="it-IT" dirty="0">
              <a:ea typeface="+mj-ea"/>
              <a:cs typeface="ＭＳ Ｐゴシック" charset="0"/>
            </a:endParaRPr>
          </a:p>
        </p:txBody>
      </p:sp>
      <p:sp>
        <p:nvSpPr>
          <p:cNvPr id="57347" name="CasellaDiTesto 3"/>
          <p:cNvSpPr txBox="1">
            <a:spLocks noChangeArrowheads="1"/>
          </p:cNvSpPr>
          <p:nvPr/>
        </p:nvSpPr>
        <p:spPr bwMode="auto">
          <a:xfrm>
            <a:off x="2051050" y="6381750"/>
            <a:ext cx="4983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it-IT" sz="1600" dirty="0"/>
              <a:t>C. Sabena – Fondamenti e didattica della matematica</a:t>
            </a:r>
          </a:p>
        </p:txBody>
      </p:sp>
      <p:pic>
        <p:nvPicPr>
          <p:cNvPr id="57348" name="Immagine 5" descr="2013-08-20 23.47.4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91440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CasellaDiTesto 7"/>
          <p:cNvSpPr txBox="1">
            <a:spLocks noChangeArrowheads="1"/>
          </p:cNvSpPr>
          <p:nvPr/>
        </p:nvSpPr>
        <p:spPr bwMode="auto">
          <a:xfrm>
            <a:off x="4500563" y="5373688"/>
            <a:ext cx="2735262" cy="630237"/>
          </a:xfrm>
          <a:prstGeom prst="rect">
            <a:avLst/>
          </a:prstGeom>
          <a:solidFill>
            <a:srgbClr val="FFF5D7"/>
          </a:solidFill>
          <a:ln w="381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it-IT" sz="2800" dirty="0">
                <a:solidFill>
                  <a:srgbClr val="3E3E5C"/>
                </a:solidFill>
                <a:latin typeface="Arial" charset="0"/>
                <a:cs typeface="Arial" charset="0"/>
              </a:rPr>
              <a:t>Grazie </a:t>
            </a:r>
            <a:r>
              <a:rPr lang="it-IT" sz="2800" dirty="0">
                <a:solidFill>
                  <a:srgbClr val="3E3E5C"/>
                </a:solidFill>
                <a:latin typeface="Arial" charset="0"/>
                <a:cs typeface="Arial" charset="0"/>
                <a:sym typeface="Wingdings" charset="0"/>
              </a:rPr>
              <a:t></a:t>
            </a:r>
            <a:endParaRPr lang="it-IT" sz="2800" dirty="0">
              <a:solidFill>
                <a:srgbClr val="3E3E5C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59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04800" y="304800"/>
            <a:ext cx="86423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it-IT" sz="2800" i="1" dirty="0">
                <a:solidFill>
                  <a:srgbClr val="99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Obiettivi dell’indagine:</a:t>
            </a:r>
          </a:p>
          <a:p>
            <a:pPr marL="342900" indent="-342900" algn="ctr">
              <a:spcBef>
                <a:spcPct val="20000"/>
              </a:spcBef>
            </a:pPr>
            <a:r>
              <a:rPr lang="it-IT" sz="2800" i="1" dirty="0">
                <a:solidFill>
                  <a:srgbClr val="99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Esplorare nello studente qual è:</a:t>
            </a:r>
          </a:p>
          <a:p>
            <a:pPr marL="342900" indent="-342900" algn="ctr">
              <a:spcBef>
                <a:spcPct val="20000"/>
              </a:spcBef>
            </a:pPr>
            <a:endParaRPr lang="it-IT" sz="2400" dirty="0">
              <a:solidFill>
                <a:srgbClr val="99CC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la rappresentazione ideale dell’insegnante;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la conoscenza delle competenze che  caratterizzano la professionalità dell’insegnante;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la percezione delle proprie attitudini in riferimento al lavoro del docente.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la consapevolezza rispetto alla Scelta del percorso di studi;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la consapevolezza  delle proprie attitudini e del ‘</a:t>
            </a:r>
            <a:r>
              <a:rPr lang="it-IT" sz="28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cosa mi piace fare’</a:t>
            </a:r>
            <a:r>
              <a:rPr lang="it-IT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la Percezione di sé. </a:t>
            </a:r>
          </a:p>
          <a:p>
            <a:pPr marL="342900" indent="-342900">
              <a:spcBef>
                <a:spcPct val="20000"/>
              </a:spcBef>
            </a:pPr>
            <a:endParaRPr lang="it-IT" sz="28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56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5000">
              <a:srgbClr val="FFFFDF"/>
            </a:gs>
            <a:gs pos="100000">
              <a:schemeClr val="accent2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381000"/>
            <a:ext cx="8686800" cy="1066800"/>
          </a:xfrm>
        </p:spPr>
        <p:txBody>
          <a:bodyPr/>
          <a:lstStyle/>
          <a:p>
            <a:r>
              <a:rPr lang="it-IT" sz="2400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4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All’inizio del percorso di studi </a:t>
            </a:r>
            <a:br>
              <a:rPr lang="it-IT" sz="24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r>
              <a:rPr lang="it-IT" sz="24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lo/a studente/</a:t>
            </a:r>
            <a:r>
              <a:rPr lang="it-IT" sz="2400" i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ssa</a:t>
            </a:r>
            <a:r>
              <a:rPr lang="it-IT" sz="24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 afferma che l’insegnante dà una</a:t>
            </a:r>
            <a:endParaRPr lang="fr-FR" sz="2400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524000"/>
            <a:ext cx="8534400" cy="4800600"/>
          </a:xfrm>
          <a:ln/>
        </p:spPr>
        <p:txBody>
          <a:bodyPr/>
          <a:lstStyle/>
          <a:p>
            <a:pPr algn="l"/>
            <a:endParaRPr lang="it-IT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/>
            <a:r>
              <a:rPr lang="it-IT" sz="2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maggiore importanza all’Aspetto educativo</a:t>
            </a:r>
          </a:p>
          <a:p>
            <a:pPr algn="l"/>
            <a:r>
              <a:rPr lang="it-IT" sz="20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Figura professionale che contribuisce</a:t>
            </a:r>
          </a:p>
          <a:p>
            <a:pPr algn="l"/>
            <a:r>
              <a:rPr lang="it-IT" sz="20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alla formazione del bambino, </a:t>
            </a:r>
          </a:p>
          <a:p>
            <a:pPr algn="l"/>
            <a:r>
              <a:rPr lang="it-IT" sz="20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accompagnandolo nella crescita</a:t>
            </a:r>
            <a:r>
              <a:rPr lang="it-IT" sz="20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. (77%)</a:t>
            </a:r>
            <a:endParaRPr lang="it-IT" sz="2000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l"/>
            <a:endParaRPr lang="it-IT" sz="2000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pPr algn="l"/>
            <a:endParaRPr lang="it-IT" sz="2000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it-IT" sz="2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r"/>
            <a:r>
              <a:rPr lang="it-IT" sz="2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minore considerazione all’Aspetto didattico</a:t>
            </a:r>
          </a:p>
          <a:p>
            <a:pPr algn="r"/>
            <a:r>
              <a:rPr lang="it-IT" sz="20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Figura professionale che,</a:t>
            </a:r>
          </a:p>
          <a:p>
            <a:pPr algn="r"/>
            <a:r>
              <a:rPr lang="it-IT" sz="20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operando in team con altri docenti,</a:t>
            </a:r>
          </a:p>
          <a:p>
            <a:pPr algn="r"/>
            <a:r>
              <a:rPr lang="it-IT" sz="20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realizza percorsi didattici ed educativi </a:t>
            </a:r>
          </a:p>
          <a:p>
            <a:pPr algn="r"/>
            <a:r>
              <a:rPr lang="it-IT" sz="20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nell’ambito della </a:t>
            </a:r>
            <a:r>
              <a:rPr lang="it-IT" sz="20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scuola  (16%)</a:t>
            </a:r>
            <a:endParaRPr lang="it-IT" sz="2000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endParaRPr lang="it-IT" sz="2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endParaRPr lang="it-IT" sz="2000" dirty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  <a:p>
            <a:endParaRPr lang="it-IT" sz="2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7418" name="Picture 10" descr="2011020911_VIPEC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91000"/>
            <a:ext cx="2667000" cy="2667000"/>
          </a:xfrm>
          <a:prstGeom prst="rect">
            <a:avLst/>
          </a:prstGeom>
          <a:noFill/>
        </p:spPr>
      </p:pic>
      <p:pic>
        <p:nvPicPr>
          <p:cNvPr id="17419" name="Picture 11" descr="2011052304_20_reg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447800"/>
            <a:ext cx="2667000" cy="266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901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rgbClr val="FFFFDF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62000" y="304800"/>
            <a:ext cx="8001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002060"/>
                </a:solidFill>
              </a:rPr>
              <a:t>I risultati </a:t>
            </a:r>
            <a:r>
              <a:rPr lang="it-IT" sz="2400" dirty="0" smtClean="0">
                <a:solidFill>
                  <a:srgbClr val="002060"/>
                </a:solidFill>
              </a:rPr>
              <a:t>dell’indagine hanno evidenziato</a:t>
            </a:r>
          </a:p>
          <a:p>
            <a:r>
              <a:rPr lang="it-IT" sz="2400" dirty="0" smtClean="0">
                <a:solidFill>
                  <a:srgbClr val="002060"/>
                </a:solidFill>
              </a:rPr>
              <a:t>una </a:t>
            </a:r>
            <a:r>
              <a:rPr lang="it-IT" sz="2400" dirty="0">
                <a:solidFill>
                  <a:srgbClr val="002060"/>
                </a:solidFill>
              </a:rPr>
              <a:t>figura di futuro </a:t>
            </a:r>
            <a:r>
              <a:rPr lang="it-IT" sz="2400" dirty="0" smtClean="0">
                <a:solidFill>
                  <a:srgbClr val="002060"/>
                </a:solidFill>
              </a:rPr>
              <a:t>insegnante</a:t>
            </a:r>
          </a:p>
          <a:p>
            <a:endParaRPr lang="it-IT" sz="2400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 smtClean="0">
                <a:solidFill>
                  <a:srgbClr val="002060"/>
                </a:solidFill>
              </a:rPr>
              <a:t>consapevole </a:t>
            </a:r>
            <a:r>
              <a:rPr lang="it-IT" sz="2400" dirty="0">
                <a:solidFill>
                  <a:srgbClr val="002060"/>
                </a:solidFill>
              </a:rPr>
              <a:t>della scelta professionale effettuata</a:t>
            </a:r>
            <a:r>
              <a:rPr lang="it-IT" sz="2400" dirty="0" smtClean="0">
                <a:solidFill>
                  <a:srgbClr val="002060"/>
                </a:solidFill>
              </a:rPr>
              <a:t>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 smtClean="0">
                <a:solidFill>
                  <a:srgbClr val="002060"/>
                </a:solidFill>
              </a:rPr>
              <a:t>capace </a:t>
            </a:r>
            <a:r>
              <a:rPr lang="it-IT" sz="2400" dirty="0">
                <a:solidFill>
                  <a:srgbClr val="002060"/>
                </a:solidFill>
              </a:rPr>
              <a:t>ed autonomo nel reperire le informazioni necessarie, </a:t>
            </a:r>
            <a:endParaRPr lang="it-IT" sz="2400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 smtClean="0">
                <a:solidFill>
                  <a:srgbClr val="002060"/>
                </a:solidFill>
              </a:rPr>
              <a:t>mediamente </a:t>
            </a:r>
            <a:r>
              <a:rPr lang="it-IT" sz="2400" dirty="0">
                <a:solidFill>
                  <a:srgbClr val="002060"/>
                </a:solidFill>
              </a:rPr>
              <a:t>consapevole dell’efficacia del proprio </a:t>
            </a:r>
            <a:r>
              <a:rPr lang="it-IT" sz="2400" dirty="0" smtClean="0">
                <a:solidFill>
                  <a:srgbClr val="002060"/>
                </a:solidFill>
              </a:rPr>
              <a:t>studio,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dirty="0" smtClean="0">
                <a:solidFill>
                  <a:srgbClr val="002060"/>
                </a:solidFill>
              </a:rPr>
              <a:t>sensibile </a:t>
            </a:r>
            <a:r>
              <a:rPr lang="it-IT" sz="2400" dirty="0">
                <a:solidFill>
                  <a:srgbClr val="002060"/>
                </a:solidFill>
              </a:rPr>
              <a:t>alle problematiche </a:t>
            </a:r>
            <a:r>
              <a:rPr lang="it-IT" sz="2400" dirty="0" smtClean="0">
                <a:solidFill>
                  <a:srgbClr val="002060"/>
                </a:solidFill>
              </a:rPr>
              <a:t>sociali,</a:t>
            </a:r>
          </a:p>
          <a:p>
            <a:endParaRPr lang="it-IT" sz="2400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centrato ancora su se stesso, che si pone al centro della relazione </a:t>
            </a:r>
            <a:r>
              <a:rPr lang="it-IT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insegnante-alunno</a:t>
            </a:r>
          </a:p>
          <a:p>
            <a:endParaRPr lang="it-IT" sz="24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molto </a:t>
            </a:r>
            <a:r>
              <a:rPr lang="it-IT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difficoltà rispetto alla disciplina matematica e al suo insegnamento.</a:t>
            </a:r>
          </a:p>
        </p:txBody>
      </p:sp>
    </p:spTree>
    <p:extLst>
      <p:ext uri="{BB962C8B-B14F-4D97-AF65-F5344CB8AC3E}">
        <p14:creationId xmlns:p14="http://schemas.microsoft.com/office/powerpoint/2010/main" val="139134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4000">
              <a:schemeClr val="accent2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it-IT" sz="2800" b="1" dirty="0">
                <a:solidFill>
                  <a:srgbClr val="11116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it-IT" sz="2800" b="1" dirty="0">
                <a:solidFill>
                  <a:srgbClr val="11116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it-IT" sz="2800" b="1" dirty="0">
                <a:solidFill>
                  <a:srgbClr val="BFD5E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Il rapporto con le discipline</a:t>
            </a:r>
            <a:r>
              <a:rPr lang="fr-FR" sz="4000" b="1" dirty="0">
                <a:solidFill>
                  <a:srgbClr val="11116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fr-FR" sz="4000" b="1" dirty="0">
                <a:solidFill>
                  <a:srgbClr val="11116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fr-FR" sz="4000" b="1" dirty="0">
              <a:solidFill>
                <a:srgbClr val="11116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400" i="1"/>
              <a:t>Qual è la disciplina che hai amato di più durante le superiori?</a:t>
            </a:r>
          </a:p>
          <a:p>
            <a:pPr>
              <a:lnSpc>
                <a:spcPct val="90000"/>
              </a:lnSpc>
              <a:buFontTx/>
              <a:buNone/>
            </a:pPr>
            <a:endParaRPr lang="it-IT" sz="2400" i="1"/>
          </a:p>
          <a:p>
            <a:pPr>
              <a:lnSpc>
                <a:spcPct val="90000"/>
              </a:lnSpc>
            </a:pPr>
            <a:r>
              <a:rPr lang="it-IT" sz="2400" i="1"/>
              <a:t>Qual è la disciplina dove pensi di incontrare maggiori difficoltà nello studio?</a:t>
            </a:r>
          </a:p>
          <a:p>
            <a:pPr>
              <a:lnSpc>
                <a:spcPct val="90000"/>
              </a:lnSpc>
              <a:buFontTx/>
              <a:buNone/>
            </a:pPr>
            <a:endParaRPr lang="it-IT" sz="2400" i="1"/>
          </a:p>
          <a:p>
            <a:pPr>
              <a:lnSpc>
                <a:spcPct val="90000"/>
              </a:lnSpc>
            </a:pPr>
            <a:r>
              <a:rPr lang="it-IT" sz="2400" i="1"/>
              <a:t>Qual è la disciplina che pensi di poter insegnare con maggiore facilità?</a:t>
            </a:r>
          </a:p>
          <a:p>
            <a:pPr>
              <a:lnSpc>
                <a:spcPct val="90000"/>
              </a:lnSpc>
              <a:buFontTx/>
              <a:buNone/>
            </a:pPr>
            <a:endParaRPr lang="it-IT" sz="2400" i="1"/>
          </a:p>
          <a:p>
            <a:pPr>
              <a:lnSpc>
                <a:spcPct val="90000"/>
              </a:lnSpc>
            </a:pPr>
            <a:r>
              <a:rPr lang="it-IT" sz="2400" i="1"/>
              <a:t>Qual è la disciplina dove pensi di incontrare maggiori difficoltà nell’insegnamento?</a:t>
            </a:r>
          </a:p>
        </p:txBody>
      </p:sp>
    </p:spTree>
    <p:extLst>
      <p:ext uri="{BB962C8B-B14F-4D97-AF65-F5344CB8AC3E}">
        <p14:creationId xmlns:p14="http://schemas.microsoft.com/office/powerpoint/2010/main" val="387938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2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>
                <a:latin typeface="Calibri" pitchFamily="34" charset="0"/>
              </a:rPr>
              <a:t>Qual è la disciplina dove pensi di</a:t>
            </a:r>
            <a:br>
              <a:rPr lang="it-IT" sz="2800">
                <a:latin typeface="Calibri" pitchFamily="34" charset="0"/>
              </a:rPr>
            </a:br>
            <a:r>
              <a:rPr lang="it-IT" sz="2800">
                <a:latin typeface="Calibri" pitchFamily="34" charset="0"/>
              </a:rPr>
              <a:t> incontrare maggiori difficoltà nello studio?</a:t>
            </a:r>
            <a:br>
              <a:rPr lang="it-IT" sz="2800">
                <a:latin typeface="Calibri" pitchFamily="34" charset="0"/>
              </a:rPr>
            </a:br>
            <a:endParaRPr lang="it-IT" sz="2800">
              <a:latin typeface="Calibri" pitchFamily="34" charset="0"/>
            </a:endParaRPr>
          </a:p>
        </p:txBody>
      </p:sp>
      <p:graphicFrame>
        <p:nvGraphicFramePr>
          <p:cNvPr id="27653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0" y="1676400"/>
          <a:ext cx="9144000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Grafico" r:id="rId3" imgW="5886450" imgH="2543175" progId="Excel.Sheet.8">
                  <p:embed/>
                </p:oleObj>
              </mc:Choice>
              <mc:Fallback>
                <p:oleObj name="Grafico" r:id="rId3" imgW="5886450" imgH="2543175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76400"/>
                        <a:ext cx="9144000" cy="518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640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2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>
                <a:solidFill>
                  <a:srgbClr val="FFFFFF"/>
                </a:solidFill>
              </a:rPr>
              <a:t>E.Scalenghe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>
                <a:latin typeface="Calibri" pitchFamily="34" charset="0"/>
              </a:rPr>
              <a:t>Qual è la disciplina dove pensi di incontrare maggiori difficoltà nell’insegnamento?</a:t>
            </a:r>
            <a:br>
              <a:rPr lang="it-IT" sz="2800">
                <a:latin typeface="Calibri" pitchFamily="34" charset="0"/>
              </a:rPr>
            </a:br>
            <a:endParaRPr lang="it-IT" sz="2800">
              <a:latin typeface="Calibri" pitchFamily="34" charset="0"/>
            </a:endParaRPr>
          </a:p>
        </p:txBody>
      </p:sp>
      <p:graphicFrame>
        <p:nvGraphicFramePr>
          <p:cNvPr id="24585" name="Object 9"/>
          <p:cNvGraphicFramePr>
            <a:graphicFrameLocks noGrp="1" noChangeAspect="1"/>
          </p:cNvGraphicFramePr>
          <p:nvPr>
            <p:ph idx="1"/>
          </p:nvPr>
        </p:nvGraphicFramePr>
        <p:xfrm>
          <a:off x="0" y="1676400"/>
          <a:ext cx="9144000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Grafico" r:id="rId3" imgW="5886450" imgH="2543175" progId="Excel.Sheet.8">
                  <p:embed/>
                </p:oleObj>
              </mc:Choice>
              <mc:Fallback>
                <p:oleObj name="Grafico" r:id="rId3" imgW="5886450" imgH="2543175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676400"/>
                        <a:ext cx="9144000" cy="518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347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ruttura predefinita">
  <a:themeElements>
    <a:clrScheme name="Struttura predefinita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ruttura predefinita">
  <a:themeElements>
    <a:clrScheme name="Struttura predefinita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ruttura predefinita">
  <a:themeElements>
    <a:clrScheme name="Struttura predefinita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Struttura predefinita">
  <a:themeElements>
    <a:clrScheme name="Struttura predefinita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Struttura predefinita">
  <a:themeElements>
    <a:clrScheme name="Struttura predefinita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1504</TotalTime>
  <Words>891</Words>
  <Application>Microsoft Office PowerPoint</Application>
  <PresentationFormat>Presentazione su schermo (4:3)</PresentationFormat>
  <Paragraphs>154</Paragraphs>
  <Slides>31</Slides>
  <Notes>3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6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45" baseType="lpstr">
      <vt:lpstr>ＭＳ Ｐゴシック</vt:lpstr>
      <vt:lpstr>ＭＳ Ｐゴシック</vt:lpstr>
      <vt:lpstr>Arial</vt:lpstr>
      <vt:lpstr>Book Antiqua</vt:lpstr>
      <vt:lpstr>Calibri</vt:lpstr>
      <vt:lpstr>Comic Sans MS</vt:lpstr>
      <vt:lpstr>Wingdings</vt:lpstr>
      <vt:lpstr>Struttura predefinita</vt:lpstr>
      <vt:lpstr>1_Struttura predefinita</vt:lpstr>
      <vt:lpstr>2_Struttura predefinita</vt:lpstr>
      <vt:lpstr>3_Struttura predefinita</vt:lpstr>
      <vt:lpstr>4_Struttura predefinita</vt:lpstr>
      <vt:lpstr>5_Struttura predefinita</vt:lpstr>
      <vt:lpstr>Grafico</vt:lpstr>
      <vt:lpstr>Insegnare ad insegnare la matematica.  Lo sviluppo delle competenze matematiche nei futuri insegnanti</vt:lpstr>
      <vt:lpstr>Presentazione standard di PowerPoint</vt:lpstr>
      <vt:lpstr>Prima indagine</vt:lpstr>
      <vt:lpstr>Presentazione standard di PowerPoint</vt:lpstr>
      <vt:lpstr> All’inizio del percorso di studi   lo/a studente/ssa  afferma che l’insegnante dà una</vt:lpstr>
      <vt:lpstr>Presentazione standard di PowerPoint</vt:lpstr>
      <vt:lpstr> Il rapporto con le discipline </vt:lpstr>
      <vt:lpstr>Qual è la disciplina dove pensi di  incontrare maggiori difficoltà nello studio? </vt:lpstr>
      <vt:lpstr>Qual è la disciplina dove pensi di incontrare maggiori difficoltà nell’insegnamento? </vt:lpstr>
      <vt:lpstr>Seconda indagine</vt:lpstr>
      <vt:lpstr>Presentazione standard di PowerPoint</vt:lpstr>
      <vt:lpstr>1_Al termine del percorso di studio l’atteggiamento verso la matematica è cambiato?</vt:lpstr>
      <vt:lpstr>Se sì, è migliorato o peggiorato?</vt:lpstr>
      <vt:lpstr>Al termine del percorso di studio l’atteggiamento verso la matematica è cambiato.  Perché?</vt:lpstr>
      <vt:lpstr>Il tirocinio (dalla ricerca Apred)</vt:lpstr>
      <vt:lpstr>Da dove hai tratto l’ispirazione per progettare il tuo intervento didattico? (Risposte multiple)</vt:lpstr>
      <vt:lpstr>6_Nel progettare un’attività sei partito dalle richieste dell’insegnante o da una tua idea?</vt:lpstr>
      <vt:lpstr>5_Nella progettazione hai introdotto elementi nuovi?</vt:lpstr>
      <vt:lpstr>Quali contenuti hai affrontato?</vt:lpstr>
      <vt:lpstr>Quali sono gli elementi di novità del tuo intervento? (61 risposte)</vt:lpstr>
      <vt:lpstr>7_Hai svolto esercizi di rinforzo, recupero e potenziamento? </vt:lpstr>
      <vt:lpstr>Nel proporre l’attività hai incontrato difficoltà in relazione ai contenuti matematici</vt:lpstr>
      <vt:lpstr>Se sì, in quale fase hai trovato maggiori difficoltà?</vt:lpstr>
      <vt:lpstr>Qual è la disciplina che pensi di poter insegnare con maggiore facilità?</vt:lpstr>
      <vt:lpstr>Qual è la disciplina dove pensi di incontrare maggiori difficoltà nell’insegnamento?</vt:lpstr>
      <vt:lpstr>Il Nuovo Ordinamento</vt:lpstr>
      <vt:lpstr>I fattori affettivi in matematica</vt:lpstr>
      <vt:lpstr>Presentazione standard di PowerPoint</vt:lpstr>
      <vt:lpstr>Conclusioni</vt:lpstr>
      <vt:lpstr>Cosa offrire agli studenti  per migliorare la percezione  della matematica?</vt:lpstr>
      <vt:lpstr>Corso di base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utente</dc:creator>
  <cp:lastModifiedBy>uscot</cp:lastModifiedBy>
  <cp:revision>218</cp:revision>
  <cp:lastPrinted>1601-01-01T00:00:00Z</cp:lastPrinted>
  <dcterms:created xsi:type="dcterms:W3CDTF">1601-01-01T00:00:00Z</dcterms:created>
  <dcterms:modified xsi:type="dcterms:W3CDTF">2015-10-07T17:26:13Z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