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handoutMasterIdLst>
    <p:handoutMasterId r:id="rId19"/>
  </p:handoutMasterIdLst>
  <p:sldIdLst>
    <p:sldId id="256" r:id="rId2"/>
    <p:sldId id="258" r:id="rId3"/>
    <p:sldId id="260" r:id="rId4"/>
    <p:sldId id="259" r:id="rId5"/>
    <p:sldId id="262" r:id="rId6"/>
    <p:sldId id="263" r:id="rId7"/>
    <p:sldId id="264" r:id="rId8"/>
    <p:sldId id="265" r:id="rId9"/>
    <p:sldId id="266" r:id="rId10"/>
    <p:sldId id="267" r:id="rId11"/>
    <p:sldId id="270" r:id="rId12"/>
    <p:sldId id="268" r:id="rId13"/>
    <p:sldId id="269" r:id="rId14"/>
    <p:sldId id="271" r:id="rId15"/>
    <p:sldId id="261" r:id="rId16"/>
    <p:sldId id="257" r:id="rId17"/>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4CE4"/>
    <a:srgbClr val="351DC7"/>
    <a:srgbClr val="315D66"/>
    <a:srgbClr val="FFFFFF"/>
    <a:srgbClr val="386188"/>
    <a:srgbClr val="FFCC66"/>
    <a:srgbClr val="FF6600"/>
    <a:srgbClr val="99CC00"/>
    <a:srgbClr val="FF9933"/>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544" autoAdjust="0"/>
    <p:restoredTop sz="82226" autoAdjust="0"/>
  </p:normalViewPr>
  <p:slideViewPr>
    <p:cSldViewPr snapToGrid="0">
      <p:cViewPr varScale="1">
        <p:scale>
          <a:sx n="57" d="100"/>
          <a:sy n="57" d="100"/>
        </p:scale>
        <p:origin x="1116" y="7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3774"/>
    </p:cViewPr>
  </p:sorterViewPr>
  <p:notesViewPr>
    <p:cSldViewPr snapToGrid="0">
      <p:cViewPr varScale="1">
        <p:scale>
          <a:sx n="72" d="100"/>
          <a:sy n="72" d="100"/>
        </p:scale>
        <p:origin x="1896"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sz="quarter" idx="1"/>
          </p:nvPr>
        </p:nvSpPr>
        <p:spPr>
          <a:xfrm>
            <a:off x="3884613" y="1"/>
            <a:ext cx="2971800" cy="458788"/>
          </a:xfrm>
          <a:prstGeom prst="rect">
            <a:avLst/>
          </a:prstGeom>
        </p:spPr>
        <p:txBody>
          <a:bodyPr vert="horz" lIns="91440" tIns="45720" rIns="91440" bIns="45720" rtlCol="0"/>
          <a:lstStyle>
            <a:lvl1pPr algn="r">
              <a:defRPr sz="1200"/>
            </a:lvl1pPr>
          </a:lstStyle>
          <a:p>
            <a:fld id="{BB17FAE6-5E86-4F4E-80F6-310B8EA3F190}" type="datetimeFigureOut">
              <a:rPr lang="it-IT" smtClean="0"/>
              <a:t>27/09/2015</a:t>
            </a:fld>
            <a:endParaRPr lang="it-IT"/>
          </a:p>
        </p:txBody>
      </p:sp>
      <p:sp>
        <p:nvSpPr>
          <p:cNvPr id="4" name="Segnaposto piè di pagina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1C8CB28-76BA-4793-B1F4-9C32AC5D4621}" type="slidenum">
              <a:rPr lang="it-IT" smtClean="0"/>
              <a:t>‹N›</a:t>
            </a:fld>
            <a:endParaRPr lang="it-IT"/>
          </a:p>
        </p:txBody>
      </p:sp>
    </p:spTree>
    <p:extLst>
      <p:ext uri="{BB962C8B-B14F-4D97-AF65-F5344CB8AC3E}">
        <p14:creationId xmlns:p14="http://schemas.microsoft.com/office/powerpoint/2010/main" val="22776297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1"/>
            <a:ext cx="2971800" cy="458788"/>
          </a:xfrm>
          <a:prstGeom prst="rect">
            <a:avLst/>
          </a:prstGeom>
        </p:spPr>
        <p:txBody>
          <a:bodyPr vert="horz" lIns="91440" tIns="45720" rIns="91440" bIns="45720" rtlCol="0"/>
          <a:lstStyle>
            <a:lvl1pPr algn="r">
              <a:defRPr sz="1200"/>
            </a:lvl1pPr>
          </a:lstStyle>
          <a:p>
            <a:fld id="{7E8013A3-D433-4599-BD48-CAEF322F3C38}" type="datetimeFigureOut">
              <a:rPr lang="it-IT" smtClean="0"/>
              <a:t>27/09/2015</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455CFF-58E2-4D35-862F-FC229BC78B43}" type="slidenum">
              <a:rPr lang="it-IT" smtClean="0"/>
              <a:t>‹N›</a:t>
            </a:fld>
            <a:endParaRPr lang="it-IT"/>
          </a:p>
        </p:txBody>
      </p:sp>
    </p:spTree>
    <p:extLst>
      <p:ext uri="{BB962C8B-B14F-4D97-AF65-F5344CB8AC3E}">
        <p14:creationId xmlns:p14="http://schemas.microsoft.com/office/powerpoint/2010/main" val="16413264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Buon</a:t>
            </a:r>
            <a:r>
              <a:rPr lang="it-IT" baseline="0" dirty="0" smtClean="0"/>
              <a:t> pomeriggio. Prima di iniziare la presentazione, voglio ringraziare il comitato scientifico e il comitato organizzatore del DI.FI.MA. 2015, da parte mia e delle mie colleghe. La Prof.ssa Annarosa Serpe si scusa per non essere qui con voi, ma motivi accademici l’hanno trattenuta in università. Il titolo della comunicazione è: L’approccio del Sig. Rossi alle funzioni goniometriche con l’uso di </a:t>
            </a:r>
            <a:r>
              <a:rPr lang="it-IT" baseline="0" dirty="0" err="1" smtClean="0"/>
              <a:t>MatCos</a:t>
            </a:r>
            <a:r>
              <a:rPr lang="it-IT" baseline="0" dirty="0" smtClean="0"/>
              <a:t> .</a:t>
            </a:r>
          </a:p>
        </p:txBody>
      </p:sp>
      <p:sp>
        <p:nvSpPr>
          <p:cNvPr id="4" name="Segnaposto numero diapositiva 3"/>
          <p:cNvSpPr>
            <a:spLocks noGrp="1"/>
          </p:cNvSpPr>
          <p:nvPr>
            <p:ph type="sldNum" sz="quarter" idx="10"/>
          </p:nvPr>
        </p:nvSpPr>
        <p:spPr/>
        <p:txBody>
          <a:bodyPr/>
          <a:lstStyle/>
          <a:p>
            <a:fld id="{17455CFF-58E2-4D35-862F-FC229BC78B43}" type="slidenum">
              <a:rPr lang="it-IT" smtClean="0"/>
              <a:t>1</a:t>
            </a:fld>
            <a:endParaRPr lang="it-IT"/>
          </a:p>
        </p:txBody>
      </p:sp>
    </p:spTree>
    <p:extLst>
      <p:ext uri="{BB962C8B-B14F-4D97-AF65-F5344CB8AC3E}">
        <p14:creationId xmlns:p14="http://schemas.microsoft.com/office/powerpoint/2010/main" val="2909813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L’insegnante dal canto suo, non dà alcuna risposta,</a:t>
            </a:r>
            <a:r>
              <a:rPr lang="it-IT" baseline="0" dirty="0" smtClean="0"/>
              <a:t> anzi pone una nuova questione: (…)</a:t>
            </a:r>
          </a:p>
          <a:p>
            <a:r>
              <a:rPr lang="it-IT" baseline="0" dirty="0" smtClean="0"/>
              <a:t>A questo punto gli studenti sono chiamati ad ideare un algoritmo che permetta loro di prendere più punti sul secondo lato dell’angolo conservando quest’ultimo.</a:t>
            </a:r>
          </a:p>
          <a:p>
            <a:r>
              <a:rPr lang="it-IT" baseline="0" dirty="0" smtClean="0"/>
              <a:t>(Esecuzione e commento)</a:t>
            </a:r>
            <a:endParaRPr lang="it-IT" dirty="0"/>
          </a:p>
        </p:txBody>
      </p:sp>
      <p:sp>
        <p:nvSpPr>
          <p:cNvPr id="4" name="Segnaposto numero diapositiva 3"/>
          <p:cNvSpPr>
            <a:spLocks noGrp="1"/>
          </p:cNvSpPr>
          <p:nvPr>
            <p:ph type="sldNum" sz="quarter" idx="10"/>
          </p:nvPr>
        </p:nvSpPr>
        <p:spPr/>
        <p:txBody>
          <a:bodyPr/>
          <a:lstStyle/>
          <a:p>
            <a:fld id="{17455CFF-58E2-4D35-862F-FC229BC78B43}" type="slidenum">
              <a:rPr lang="it-IT" smtClean="0"/>
              <a:t>10</a:t>
            </a:fld>
            <a:endParaRPr lang="it-IT"/>
          </a:p>
        </p:txBody>
      </p:sp>
    </p:spTree>
    <p:extLst>
      <p:ext uri="{BB962C8B-B14F-4D97-AF65-F5344CB8AC3E}">
        <p14:creationId xmlns:p14="http://schemas.microsoft.com/office/powerpoint/2010/main" val="16715798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Dopo aver eseguito il programma, gli studenti notano</a:t>
            </a:r>
            <a:r>
              <a:rPr lang="it-IT" baseline="0" dirty="0" smtClean="0"/>
              <a:t> come al variare di P rimangano costanti i rapporti calcolati, questo è motivo di ulteriore discussione. Perché al variare di P si conservano questi rapporti? La spiegazione a questo quesito permette di rivisitare il Teorema di Talete.</a:t>
            </a:r>
          </a:p>
          <a:p>
            <a:r>
              <a:rPr lang="it-IT" baseline="0" dirty="0" smtClean="0"/>
              <a:t>Il risultato ottenuto è rilevante e l’insegnante parte da qui per introdurre le funzioni goniometriche dell’angolo. Mediante passaggi algebrici si ottengono le formule inverse.</a:t>
            </a:r>
            <a:endParaRPr lang="it-IT" dirty="0"/>
          </a:p>
        </p:txBody>
      </p:sp>
      <p:sp>
        <p:nvSpPr>
          <p:cNvPr id="4" name="Segnaposto numero diapositiva 3"/>
          <p:cNvSpPr>
            <a:spLocks noGrp="1"/>
          </p:cNvSpPr>
          <p:nvPr>
            <p:ph type="sldNum" sz="quarter" idx="10"/>
          </p:nvPr>
        </p:nvSpPr>
        <p:spPr/>
        <p:txBody>
          <a:bodyPr/>
          <a:lstStyle/>
          <a:p>
            <a:fld id="{17455CFF-58E2-4D35-862F-FC229BC78B43}" type="slidenum">
              <a:rPr lang="it-IT" smtClean="0"/>
              <a:t>11</a:t>
            </a:fld>
            <a:endParaRPr lang="it-IT"/>
          </a:p>
        </p:txBody>
      </p:sp>
    </p:spTree>
    <p:extLst>
      <p:ext uri="{BB962C8B-B14F-4D97-AF65-F5344CB8AC3E}">
        <p14:creationId xmlns:p14="http://schemas.microsoft.com/office/powerpoint/2010/main" val="4313562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A questo punto l’insegnante fornisce i dati delle misurazioni effettuate dal Sig. Rossi</a:t>
            </a:r>
            <a:endParaRPr lang="it-IT" dirty="0"/>
          </a:p>
        </p:txBody>
      </p:sp>
      <p:sp>
        <p:nvSpPr>
          <p:cNvPr id="4" name="Segnaposto numero diapositiva 3"/>
          <p:cNvSpPr>
            <a:spLocks noGrp="1"/>
          </p:cNvSpPr>
          <p:nvPr>
            <p:ph type="sldNum" sz="quarter" idx="10"/>
          </p:nvPr>
        </p:nvSpPr>
        <p:spPr/>
        <p:txBody>
          <a:bodyPr/>
          <a:lstStyle/>
          <a:p>
            <a:fld id="{17455CFF-58E2-4D35-862F-FC229BC78B43}" type="slidenum">
              <a:rPr lang="it-IT" smtClean="0"/>
              <a:t>12</a:t>
            </a:fld>
            <a:endParaRPr lang="it-IT"/>
          </a:p>
        </p:txBody>
      </p:sp>
    </p:spTree>
    <p:extLst>
      <p:ext uri="{BB962C8B-B14F-4D97-AF65-F5344CB8AC3E}">
        <p14:creationId xmlns:p14="http://schemas.microsoft.com/office/powerpoint/2010/main" val="2189249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Ora,</a:t>
            </a:r>
            <a:r>
              <a:rPr lang="it-IT" baseline="0" dirty="0" smtClean="0"/>
              <a:t> gli studenti sono pronti per risolvere il problema.</a:t>
            </a:r>
          </a:p>
          <a:p>
            <a:r>
              <a:rPr lang="it-IT" baseline="0" dirty="0" smtClean="0"/>
              <a:t>Nella slide è mostrato un estratto del protocollo relativo all’ultima fase del percorso di risoluzione.</a:t>
            </a:r>
            <a:endParaRPr lang="it-IT" dirty="0"/>
          </a:p>
        </p:txBody>
      </p:sp>
      <p:sp>
        <p:nvSpPr>
          <p:cNvPr id="4" name="Segnaposto numero diapositiva 3"/>
          <p:cNvSpPr>
            <a:spLocks noGrp="1"/>
          </p:cNvSpPr>
          <p:nvPr>
            <p:ph type="sldNum" sz="quarter" idx="10"/>
          </p:nvPr>
        </p:nvSpPr>
        <p:spPr/>
        <p:txBody>
          <a:bodyPr/>
          <a:lstStyle/>
          <a:p>
            <a:fld id="{17455CFF-58E2-4D35-862F-FC229BC78B43}" type="slidenum">
              <a:rPr lang="it-IT" smtClean="0"/>
              <a:t>13</a:t>
            </a:fld>
            <a:endParaRPr lang="it-IT"/>
          </a:p>
        </p:txBody>
      </p:sp>
    </p:spTree>
    <p:extLst>
      <p:ext uri="{BB962C8B-B14F-4D97-AF65-F5344CB8AC3E}">
        <p14:creationId xmlns:p14="http://schemas.microsoft.com/office/powerpoint/2010/main" val="13808903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Come attività di consolidamento, viene proposto</a:t>
            </a:r>
            <a:r>
              <a:rPr lang="it-IT" baseline="0" dirty="0" smtClean="0"/>
              <a:t> il seguente problema: (leggere il problema)</a:t>
            </a:r>
            <a:endParaRPr lang="it-IT" dirty="0"/>
          </a:p>
        </p:txBody>
      </p:sp>
      <p:sp>
        <p:nvSpPr>
          <p:cNvPr id="4" name="Segnaposto numero diapositiva 3"/>
          <p:cNvSpPr>
            <a:spLocks noGrp="1"/>
          </p:cNvSpPr>
          <p:nvPr>
            <p:ph type="sldNum" sz="quarter" idx="10"/>
          </p:nvPr>
        </p:nvSpPr>
        <p:spPr/>
        <p:txBody>
          <a:bodyPr/>
          <a:lstStyle/>
          <a:p>
            <a:fld id="{17455CFF-58E2-4D35-862F-FC229BC78B43}" type="slidenum">
              <a:rPr lang="it-IT" smtClean="0"/>
              <a:t>14</a:t>
            </a:fld>
            <a:endParaRPr lang="it-IT"/>
          </a:p>
        </p:txBody>
      </p:sp>
    </p:spTree>
    <p:extLst>
      <p:ext uri="{BB962C8B-B14F-4D97-AF65-F5344CB8AC3E}">
        <p14:creationId xmlns:p14="http://schemas.microsoft.com/office/powerpoint/2010/main" val="15026355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(Leggere la slide)</a:t>
            </a:r>
            <a:endParaRPr lang="it-IT" dirty="0"/>
          </a:p>
        </p:txBody>
      </p:sp>
      <p:sp>
        <p:nvSpPr>
          <p:cNvPr id="4" name="Segnaposto numero diapositiva 3"/>
          <p:cNvSpPr>
            <a:spLocks noGrp="1"/>
          </p:cNvSpPr>
          <p:nvPr>
            <p:ph type="sldNum" sz="quarter" idx="10"/>
          </p:nvPr>
        </p:nvSpPr>
        <p:spPr/>
        <p:txBody>
          <a:bodyPr/>
          <a:lstStyle/>
          <a:p>
            <a:fld id="{17455CFF-58E2-4D35-862F-FC229BC78B43}" type="slidenum">
              <a:rPr lang="it-IT" smtClean="0"/>
              <a:t>15</a:t>
            </a:fld>
            <a:endParaRPr lang="it-IT"/>
          </a:p>
        </p:txBody>
      </p:sp>
    </p:spTree>
    <p:extLst>
      <p:ext uri="{BB962C8B-B14F-4D97-AF65-F5344CB8AC3E}">
        <p14:creationId xmlns:p14="http://schemas.microsoft.com/office/powerpoint/2010/main" val="353430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17455CFF-58E2-4D35-862F-FC229BC78B43}" type="slidenum">
              <a:rPr lang="it-IT" smtClean="0"/>
              <a:t>16</a:t>
            </a:fld>
            <a:endParaRPr lang="it-IT"/>
          </a:p>
        </p:txBody>
      </p:sp>
    </p:spTree>
    <p:extLst>
      <p:ext uri="{BB962C8B-B14F-4D97-AF65-F5344CB8AC3E}">
        <p14:creationId xmlns:p14="http://schemas.microsoft.com/office/powerpoint/2010/main" val="35525057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Nella slide è mostrato il</a:t>
            </a:r>
            <a:r>
              <a:rPr lang="it-IT" baseline="0" dirty="0" smtClean="0"/>
              <a:t> </a:t>
            </a:r>
            <a:r>
              <a:rPr lang="it-IT" baseline="0" dirty="0" err="1" smtClean="0"/>
              <a:t>plan</a:t>
            </a:r>
            <a:r>
              <a:rPr lang="it-IT" baseline="0" dirty="0" smtClean="0"/>
              <a:t> generale della comunicazione. Dopo l’introduzione, segue la descrizione dell’azione didattica in tutte le sue tappe. Opportune osservazioni concluderanno la comunicazione.</a:t>
            </a:r>
            <a:endParaRPr lang="it-IT" dirty="0"/>
          </a:p>
        </p:txBody>
      </p:sp>
      <p:sp>
        <p:nvSpPr>
          <p:cNvPr id="4" name="Segnaposto numero diapositiva 3"/>
          <p:cNvSpPr>
            <a:spLocks noGrp="1"/>
          </p:cNvSpPr>
          <p:nvPr>
            <p:ph type="sldNum" sz="quarter" idx="10"/>
          </p:nvPr>
        </p:nvSpPr>
        <p:spPr/>
        <p:txBody>
          <a:bodyPr/>
          <a:lstStyle/>
          <a:p>
            <a:fld id="{17455CFF-58E2-4D35-862F-FC229BC78B43}" type="slidenum">
              <a:rPr lang="it-IT" smtClean="0"/>
              <a:t>2</a:t>
            </a:fld>
            <a:endParaRPr lang="it-IT"/>
          </a:p>
        </p:txBody>
      </p:sp>
    </p:spTree>
    <p:extLst>
      <p:ext uri="{BB962C8B-B14F-4D97-AF65-F5344CB8AC3E}">
        <p14:creationId xmlns:p14="http://schemas.microsoft.com/office/powerpoint/2010/main" val="21357380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Da dove nasce l’esigenza di progettare un percorso didattico sulla trigonometria?...(Slide)</a:t>
            </a:r>
            <a:endParaRPr lang="it-IT" dirty="0"/>
          </a:p>
        </p:txBody>
      </p:sp>
      <p:sp>
        <p:nvSpPr>
          <p:cNvPr id="4" name="Segnaposto numero diapositiva 3"/>
          <p:cNvSpPr>
            <a:spLocks noGrp="1"/>
          </p:cNvSpPr>
          <p:nvPr>
            <p:ph type="sldNum" sz="quarter" idx="10"/>
          </p:nvPr>
        </p:nvSpPr>
        <p:spPr/>
        <p:txBody>
          <a:bodyPr/>
          <a:lstStyle/>
          <a:p>
            <a:fld id="{17455CFF-58E2-4D35-862F-FC229BC78B43}" type="slidenum">
              <a:rPr lang="it-IT" smtClean="0"/>
              <a:t>3</a:t>
            </a:fld>
            <a:endParaRPr lang="it-IT"/>
          </a:p>
        </p:txBody>
      </p:sp>
    </p:spTree>
    <p:extLst>
      <p:ext uri="{BB962C8B-B14F-4D97-AF65-F5344CB8AC3E}">
        <p14:creationId xmlns:p14="http://schemas.microsoft.com/office/powerpoint/2010/main" val="17701033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Leggere</a:t>
            </a:r>
            <a:r>
              <a:rPr lang="it-IT" baseline="0" dirty="0" smtClean="0"/>
              <a:t> la slide</a:t>
            </a:r>
            <a:endParaRPr lang="it-IT" dirty="0"/>
          </a:p>
        </p:txBody>
      </p:sp>
      <p:sp>
        <p:nvSpPr>
          <p:cNvPr id="4" name="Segnaposto numero diapositiva 3"/>
          <p:cNvSpPr>
            <a:spLocks noGrp="1"/>
          </p:cNvSpPr>
          <p:nvPr>
            <p:ph type="sldNum" sz="quarter" idx="10"/>
          </p:nvPr>
        </p:nvSpPr>
        <p:spPr/>
        <p:txBody>
          <a:bodyPr/>
          <a:lstStyle/>
          <a:p>
            <a:fld id="{17455CFF-58E2-4D35-862F-FC229BC78B43}" type="slidenum">
              <a:rPr lang="it-IT" smtClean="0"/>
              <a:t>4</a:t>
            </a:fld>
            <a:endParaRPr lang="it-IT"/>
          </a:p>
        </p:txBody>
      </p:sp>
    </p:spTree>
    <p:extLst>
      <p:ext uri="{BB962C8B-B14F-4D97-AF65-F5344CB8AC3E}">
        <p14:creationId xmlns:p14="http://schemas.microsoft.com/office/powerpoint/2010/main" val="9769746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L’approccio utilizzato è di tipo costruttivo, è messo in atto in condizioni di </a:t>
            </a:r>
            <a:r>
              <a:rPr lang="it-IT" dirty="0" err="1" smtClean="0"/>
              <a:t>problem</a:t>
            </a:r>
            <a:r>
              <a:rPr lang="it-IT" dirty="0" smtClean="0"/>
              <a:t> </a:t>
            </a:r>
            <a:r>
              <a:rPr lang="it-IT" dirty="0" err="1" smtClean="0"/>
              <a:t>posing</a:t>
            </a:r>
            <a:r>
              <a:rPr lang="it-IT" dirty="0" smtClean="0"/>
              <a:t> e </a:t>
            </a:r>
            <a:r>
              <a:rPr lang="it-IT" dirty="0" err="1" smtClean="0"/>
              <a:t>problem</a:t>
            </a:r>
            <a:r>
              <a:rPr lang="it-IT" dirty="0" smtClean="0"/>
              <a:t> </a:t>
            </a:r>
            <a:r>
              <a:rPr lang="it-IT" dirty="0" err="1" smtClean="0"/>
              <a:t>solving</a:t>
            </a:r>
            <a:r>
              <a:rPr lang="it-IT" dirty="0" smtClean="0"/>
              <a:t> ed è teso a valorizzare il forte legame tra i contenuti della trigonometria e il mondo reale. Nella slide sono specificate</a:t>
            </a:r>
            <a:r>
              <a:rPr lang="it-IT" baseline="0" dirty="0" smtClean="0"/>
              <a:t> le tappe del percorso didattico. (Esplicitare le varie tappe)</a:t>
            </a:r>
            <a:endParaRPr lang="it-IT" dirty="0"/>
          </a:p>
        </p:txBody>
      </p:sp>
      <p:sp>
        <p:nvSpPr>
          <p:cNvPr id="4" name="Segnaposto numero diapositiva 3"/>
          <p:cNvSpPr>
            <a:spLocks noGrp="1"/>
          </p:cNvSpPr>
          <p:nvPr>
            <p:ph type="sldNum" sz="quarter" idx="10"/>
          </p:nvPr>
        </p:nvSpPr>
        <p:spPr/>
        <p:txBody>
          <a:bodyPr/>
          <a:lstStyle/>
          <a:p>
            <a:fld id="{17455CFF-58E2-4D35-862F-FC229BC78B43}" type="slidenum">
              <a:rPr lang="it-IT" smtClean="0"/>
              <a:t>5</a:t>
            </a:fld>
            <a:endParaRPr lang="it-IT"/>
          </a:p>
        </p:txBody>
      </p:sp>
    </p:spTree>
    <p:extLst>
      <p:ext uri="{BB962C8B-B14F-4D97-AF65-F5344CB8AC3E}">
        <p14:creationId xmlns:p14="http://schemas.microsoft.com/office/powerpoint/2010/main" val="1264250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Nella prima fase dell’azione didattica, l’insegnante divide la classe in gruppi omogenei</a:t>
            </a:r>
            <a:r>
              <a:rPr lang="it-IT" baseline="0" dirty="0" smtClean="0"/>
              <a:t> e dà la seguente consegna: (leggere il problema)</a:t>
            </a:r>
            <a:endParaRPr lang="it-IT" dirty="0"/>
          </a:p>
        </p:txBody>
      </p:sp>
      <p:sp>
        <p:nvSpPr>
          <p:cNvPr id="4" name="Segnaposto numero diapositiva 3"/>
          <p:cNvSpPr>
            <a:spLocks noGrp="1"/>
          </p:cNvSpPr>
          <p:nvPr>
            <p:ph type="sldNum" sz="quarter" idx="10"/>
          </p:nvPr>
        </p:nvSpPr>
        <p:spPr/>
        <p:txBody>
          <a:bodyPr/>
          <a:lstStyle/>
          <a:p>
            <a:fld id="{17455CFF-58E2-4D35-862F-FC229BC78B43}" type="slidenum">
              <a:rPr lang="it-IT" smtClean="0"/>
              <a:t>6</a:t>
            </a:fld>
            <a:endParaRPr lang="it-IT"/>
          </a:p>
        </p:txBody>
      </p:sp>
    </p:spTree>
    <p:extLst>
      <p:ext uri="{BB962C8B-B14F-4D97-AF65-F5344CB8AC3E}">
        <p14:creationId xmlns:p14="http://schemas.microsoft.com/office/powerpoint/2010/main" val="19554225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Da qui, parte una discussione guidata dall’insegnante. La prima questione mossa dagli studenti è relativa al clinometro. Gli studenti non conoscono lo strumento;</a:t>
            </a:r>
            <a:r>
              <a:rPr lang="it-IT" baseline="0" dirty="0" smtClean="0"/>
              <a:t> ed è questa l’occasione per un collegamento alla fisica. L’insegnante mostra loro un clinometro e ne descrive caratteristiche e usi. (leggere la slide)</a:t>
            </a:r>
          </a:p>
          <a:p>
            <a:r>
              <a:rPr lang="it-IT" baseline="0" dirty="0" smtClean="0"/>
              <a:t>Al fine di meglio familiarizzare con lo strumento l’insegnante organizza un’attività che prevede la misurazione del complesso scolastico e di un albero nel cortile della scuola.</a:t>
            </a:r>
            <a:endParaRPr lang="it-IT" dirty="0"/>
          </a:p>
        </p:txBody>
      </p:sp>
      <p:sp>
        <p:nvSpPr>
          <p:cNvPr id="4" name="Segnaposto numero diapositiva 3"/>
          <p:cNvSpPr>
            <a:spLocks noGrp="1"/>
          </p:cNvSpPr>
          <p:nvPr>
            <p:ph type="sldNum" sz="quarter" idx="10"/>
          </p:nvPr>
        </p:nvSpPr>
        <p:spPr/>
        <p:txBody>
          <a:bodyPr/>
          <a:lstStyle/>
          <a:p>
            <a:fld id="{17455CFF-58E2-4D35-862F-FC229BC78B43}" type="slidenum">
              <a:rPr lang="it-IT" smtClean="0"/>
              <a:t>7</a:t>
            </a:fld>
            <a:endParaRPr lang="it-IT"/>
          </a:p>
        </p:txBody>
      </p:sp>
    </p:spTree>
    <p:extLst>
      <p:ext uri="{BB962C8B-B14F-4D97-AF65-F5344CB8AC3E}">
        <p14:creationId xmlns:p14="http://schemas.microsoft.com/office/powerpoint/2010/main" val="25730947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A questo punto, ritornati in classe, si riprende il problema del Sig.</a:t>
            </a:r>
            <a:r>
              <a:rPr lang="it-IT" baseline="0" dirty="0" smtClean="0"/>
              <a:t> Rossi e si ricomincia con la discussione. Nella slide un estratto del protocollo della conversazione guidata. (…)</a:t>
            </a:r>
          </a:p>
          <a:p>
            <a:r>
              <a:rPr lang="it-IT" baseline="0" dirty="0" smtClean="0"/>
              <a:t>Dall’analisi dell’estratto del protocollo, si evince una prima modellizzazione del problema, mediante lo «schizzo» fatto dagli studenti.</a:t>
            </a:r>
            <a:endParaRPr lang="it-IT" dirty="0"/>
          </a:p>
        </p:txBody>
      </p:sp>
      <p:sp>
        <p:nvSpPr>
          <p:cNvPr id="4" name="Segnaposto numero diapositiva 3"/>
          <p:cNvSpPr>
            <a:spLocks noGrp="1"/>
          </p:cNvSpPr>
          <p:nvPr>
            <p:ph type="sldNum" sz="quarter" idx="10"/>
          </p:nvPr>
        </p:nvSpPr>
        <p:spPr/>
        <p:txBody>
          <a:bodyPr/>
          <a:lstStyle/>
          <a:p>
            <a:fld id="{17455CFF-58E2-4D35-862F-FC229BC78B43}" type="slidenum">
              <a:rPr lang="it-IT" smtClean="0"/>
              <a:t>8</a:t>
            </a:fld>
            <a:endParaRPr lang="it-IT"/>
          </a:p>
        </p:txBody>
      </p:sp>
    </p:spTree>
    <p:extLst>
      <p:ext uri="{BB962C8B-B14F-4D97-AF65-F5344CB8AC3E}">
        <p14:creationId xmlns:p14="http://schemas.microsoft.com/office/powerpoint/2010/main" val="25425993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Nella fase successiva, l’insegnante propone la seguente costruzione geometrica da implementare al calcolatore: (…) (Mandare in esecuzione il</a:t>
            </a:r>
            <a:r>
              <a:rPr lang="it-IT" baseline="0" dirty="0" smtClean="0"/>
              <a:t> programma e commentare i passaggi</a:t>
            </a:r>
            <a:r>
              <a:rPr lang="it-IT" dirty="0" smtClean="0"/>
              <a:t>)</a:t>
            </a:r>
          </a:p>
          <a:p>
            <a:r>
              <a:rPr lang="it-IT" dirty="0" smtClean="0"/>
              <a:t>Il compito proposto prevede una semplice costruzione geometrica che coinvolge gli enti geometrici elementari e sembra del tutto distaccato dal</a:t>
            </a:r>
            <a:r>
              <a:rPr lang="it-IT" baseline="0" dirty="0" smtClean="0"/>
              <a:t> problema iniziale. Infatti, al termine della costruzione gli studenti iniziano a chiedere e a chiedersi quale sia il collegamento della costruzione con il problema.</a:t>
            </a:r>
            <a:endParaRPr lang="it-IT" dirty="0"/>
          </a:p>
        </p:txBody>
      </p:sp>
      <p:sp>
        <p:nvSpPr>
          <p:cNvPr id="4" name="Segnaposto numero diapositiva 3"/>
          <p:cNvSpPr>
            <a:spLocks noGrp="1"/>
          </p:cNvSpPr>
          <p:nvPr>
            <p:ph type="sldNum" sz="quarter" idx="10"/>
          </p:nvPr>
        </p:nvSpPr>
        <p:spPr/>
        <p:txBody>
          <a:bodyPr/>
          <a:lstStyle/>
          <a:p>
            <a:fld id="{17455CFF-58E2-4D35-862F-FC229BC78B43}" type="slidenum">
              <a:rPr lang="it-IT" smtClean="0"/>
              <a:t>9</a:t>
            </a:fld>
            <a:endParaRPr lang="it-IT"/>
          </a:p>
        </p:txBody>
      </p:sp>
    </p:spTree>
    <p:extLst>
      <p:ext uri="{BB962C8B-B14F-4D97-AF65-F5344CB8AC3E}">
        <p14:creationId xmlns:p14="http://schemas.microsoft.com/office/powerpoint/2010/main" val="6269704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smtClean="0"/>
              <a:t>Fare clic per modificare lo stile del titolo</a:t>
            </a:r>
            <a:endParaRPr lang="it-IT"/>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D6F3E944-9028-4883-B47C-23C3FD8522C0}" type="datetimeFigureOut">
              <a:rPr lang="it-IT" smtClean="0"/>
              <a:t>27/09/2015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7A008273-F2C8-4018-AF98-5D20C10E8B86}" type="slidenum">
              <a:rPr lang="it-IT" smtClean="0"/>
              <a:t>‹N›</a:t>
            </a:fld>
            <a:endParaRPr lang="it-IT"/>
          </a:p>
        </p:txBody>
      </p:sp>
    </p:spTree>
    <p:extLst>
      <p:ext uri="{BB962C8B-B14F-4D97-AF65-F5344CB8AC3E}">
        <p14:creationId xmlns:p14="http://schemas.microsoft.com/office/powerpoint/2010/main" val="14999779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D6F3E944-9028-4883-B47C-23C3FD8522C0}" type="datetimeFigureOut">
              <a:rPr lang="it-IT" smtClean="0"/>
              <a:t>27/09/2015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7A008273-F2C8-4018-AF98-5D20C10E8B86}" type="slidenum">
              <a:rPr lang="it-IT" smtClean="0"/>
              <a:t>‹N›</a:t>
            </a:fld>
            <a:endParaRPr lang="it-IT"/>
          </a:p>
        </p:txBody>
      </p:sp>
    </p:spTree>
    <p:extLst>
      <p:ext uri="{BB962C8B-B14F-4D97-AF65-F5344CB8AC3E}">
        <p14:creationId xmlns:p14="http://schemas.microsoft.com/office/powerpoint/2010/main" val="19148405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D6F3E944-9028-4883-B47C-23C3FD8522C0}" type="datetimeFigureOut">
              <a:rPr lang="it-IT" smtClean="0"/>
              <a:t>27/09/2015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7A008273-F2C8-4018-AF98-5D20C10E8B86}" type="slidenum">
              <a:rPr lang="it-IT" smtClean="0"/>
              <a:t>‹N›</a:t>
            </a:fld>
            <a:endParaRPr lang="it-IT"/>
          </a:p>
        </p:txBody>
      </p:sp>
    </p:spTree>
    <p:extLst>
      <p:ext uri="{BB962C8B-B14F-4D97-AF65-F5344CB8AC3E}">
        <p14:creationId xmlns:p14="http://schemas.microsoft.com/office/powerpoint/2010/main" val="42079492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D6F3E944-9028-4883-B47C-23C3FD8522C0}" type="datetimeFigureOut">
              <a:rPr lang="it-IT" smtClean="0"/>
              <a:t>27/09/2015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7A008273-F2C8-4018-AF98-5D20C10E8B86}" type="slidenum">
              <a:rPr lang="it-IT" smtClean="0"/>
              <a:t>‹N›</a:t>
            </a:fld>
            <a:endParaRPr lang="it-IT"/>
          </a:p>
        </p:txBody>
      </p:sp>
    </p:spTree>
    <p:extLst>
      <p:ext uri="{BB962C8B-B14F-4D97-AF65-F5344CB8AC3E}">
        <p14:creationId xmlns:p14="http://schemas.microsoft.com/office/powerpoint/2010/main" val="392591143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smtClean="0"/>
              <a:t>Fare clic per modificare lo stile del titolo</a:t>
            </a:r>
            <a:endParaRPr lang="it-IT"/>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D6F3E944-9028-4883-B47C-23C3FD8522C0}" type="datetimeFigureOut">
              <a:rPr lang="it-IT" smtClean="0"/>
              <a:t>27/09/2015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7A008273-F2C8-4018-AF98-5D20C10E8B86}" type="slidenum">
              <a:rPr lang="it-IT" smtClean="0"/>
              <a:t>‹N›</a:t>
            </a:fld>
            <a:endParaRPr lang="it-IT"/>
          </a:p>
        </p:txBody>
      </p:sp>
    </p:spTree>
    <p:extLst>
      <p:ext uri="{BB962C8B-B14F-4D97-AF65-F5344CB8AC3E}">
        <p14:creationId xmlns:p14="http://schemas.microsoft.com/office/powerpoint/2010/main" val="6852126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838200" y="1825625"/>
            <a:ext cx="5181600" cy="435133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6172200" y="1825625"/>
            <a:ext cx="5181600" cy="435133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D6F3E944-9028-4883-B47C-23C3FD8522C0}" type="datetimeFigureOut">
              <a:rPr lang="it-IT" smtClean="0"/>
              <a:t>27/09/2015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7A008273-F2C8-4018-AF98-5D20C10E8B86}" type="slidenum">
              <a:rPr lang="it-IT" smtClean="0"/>
              <a:t>‹N›</a:t>
            </a:fld>
            <a:endParaRPr lang="it-IT"/>
          </a:p>
        </p:txBody>
      </p:sp>
    </p:spTree>
    <p:extLst>
      <p:ext uri="{BB962C8B-B14F-4D97-AF65-F5344CB8AC3E}">
        <p14:creationId xmlns:p14="http://schemas.microsoft.com/office/powerpoint/2010/main" val="40049107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p:spPr>
        <p:txBody>
          <a:bodyPr/>
          <a:lstStyle/>
          <a:p>
            <a:r>
              <a:rPr lang="it-IT" smtClean="0"/>
              <a:t>Fare clic per modificare lo stile del titolo</a:t>
            </a:r>
            <a:endParaRPr lang="it-IT"/>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D6F3E944-9028-4883-B47C-23C3FD8522C0}" type="datetimeFigureOut">
              <a:rPr lang="it-IT" smtClean="0"/>
              <a:t>27/09/2015</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7A008273-F2C8-4018-AF98-5D20C10E8B86}" type="slidenum">
              <a:rPr lang="it-IT" smtClean="0"/>
              <a:t>‹N›</a:t>
            </a:fld>
            <a:endParaRPr lang="it-IT"/>
          </a:p>
        </p:txBody>
      </p:sp>
    </p:spTree>
    <p:extLst>
      <p:ext uri="{BB962C8B-B14F-4D97-AF65-F5344CB8AC3E}">
        <p14:creationId xmlns:p14="http://schemas.microsoft.com/office/powerpoint/2010/main" val="11333708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D6F3E944-9028-4883-B47C-23C3FD8522C0}" type="datetimeFigureOut">
              <a:rPr lang="it-IT" smtClean="0"/>
              <a:t>27/09/2015</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7A008273-F2C8-4018-AF98-5D20C10E8B86}" type="slidenum">
              <a:rPr lang="it-IT" smtClean="0"/>
              <a:t>‹N›</a:t>
            </a:fld>
            <a:endParaRPr lang="it-IT"/>
          </a:p>
        </p:txBody>
      </p:sp>
    </p:spTree>
    <p:extLst>
      <p:ext uri="{BB962C8B-B14F-4D97-AF65-F5344CB8AC3E}">
        <p14:creationId xmlns:p14="http://schemas.microsoft.com/office/powerpoint/2010/main" val="36657096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D6F3E944-9028-4883-B47C-23C3FD8522C0}" type="datetimeFigureOut">
              <a:rPr lang="it-IT" smtClean="0"/>
              <a:t>27/09/2015</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7A008273-F2C8-4018-AF98-5D20C10E8B86}" type="slidenum">
              <a:rPr lang="it-IT" smtClean="0"/>
              <a:t>‹N›</a:t>
            </a:fld>
            <a:endParaRPr lang="it-IT"/>
          </a:p>
        </p:txBody>
      </p:sp>
    </p:spTree>
    <p:extLst>
      <p:ext uri="{BB962C8B-B14F-4D97-AF65-F5344CB8AC3E}">
        <p14:creationId xmlns:p14="http://schemas.microsoft.com/office/powerpoint/2010/main" val="38086354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smtClean="0"/>
              <a:t>Fare clic per modificare lo stile del titolo</a:t>
            </a:r>
            <a:endParaRPr lang="it-IT"/>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D6F3E944-9028-4883-B47C-23C3FD8522C0}" type="datetimeFigureOut">
              <a:rPr lang="it-IT" smtClean="0"/>
              <a:t>27/09/2015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7A008273-F2C8-4018-AF98-5D20C10E8B86}" type="slidenum">
              <a:rPr lang="it-IT" smtClean="0"/>
              <a:t>‹N›</a:t>
            </a:fld>
            <a:endParaRPr lang="it-IT"/>
          </a:p>
        </p:txBody>
      </p:sp>
    </p:spTree>
    <p:extLst>
      <p:ext uri="{BB962C8B-B14F-4D97-AF65-F5344CB8AC3E}">
        <p14:creationId xmlns:p14="http://schemas.microsoft.com/office/powerpoint/2010/main" val="9320261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smtClean="0"/>
              <a:t>Fare clic per modificare lo stile del titolo</a:t>
            </a:r>
            <a:endParaRPr lang="it-IT"/>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D6F3E944-9028-4883-B47C-23C3FD8522C0}" type="datetimeFigureOut">
              <a:rPr lang="it-IT" smtClean="0"/>
              <a:t>27/09/2015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7A008273-F2C8-4018-AF98-5D20C10E8B86}" type="slidenum">
              <a:rPr lang="it-IT" smtClean="0"/>
              <a:t>‹N›</a:t>
            </a:fld>
            <a:endParaRPr lang="it-IT"/>
          </a:p>
        </p:txBody>
      </p:sp>
    </p:spTree>
    <p:extLst>
      <p:ext uri="{BB962C8B-B14F-4D97-AF65-F5344CB8AC3E}">
        <p14:creationId xmlns:p14="http://schemas.microsoft.com/office/powerpoint/2010/main" val="21823875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F3E944-9028-4883-B47C-23C3FD8522C0}" type="datetimeFigureOut">
              <a:rPr lang="it-IT" smtClean="0"/>
              <a:t>27/09/2015</a:t>
            </a:fld>
            <a:endParaRPr lang="it-IT"/>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008273-F2C8-4018-AF98-5D20C10E8B86}" type="slidenum">
              <a:rPr lang="it-IT" smtClean="0"/>
              <a:t>‹N›</a:t>
            </a:fld>
            <a:endParaRPr lang="it-IT"/>
          </a:p>
        </p:txBody>
      </p:sp>
    </p:spTree>
    <p:extLst>
      <p:ext uri="{BB962C8B-B14F-4D97-AF65-F5344CB8AC3E}">
        <p14:creationId xmlns:p14="http://schemas.microsoft.com/office/powerpoint/2010/main" val="19412138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mailto:frassia@mat.unical.it" TargetMode="External"/><Relationship Id="rId3" Type="http://schemas.openxmlformats.org/officeDocument/2006/relationships/image" Target="../media/image1.png"/><Relationship Id="rId7" Type="http://schemas.openxmlformats.org/officeDocument/2006/relationships/hyperlink" Target="mailto:annarosa.serpe@unical.it"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image" Target="../media/image2.png"/><Relationship Id="rId9" Type="http://schemas.openxmlformats.org/officeDocument/2006/relationships/hyperlink" Target="mailto:stefania.caligiuri@alice.it"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7.gif"/><Relationship Id="rId4" Type="http://schemas.openxmlformats.org/officeDocument/2006/relationships/hyperlink" Target="Approccio%20alla%20trigonometria.MCS"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8.jpg"/></Relationships>
</file>

<file path=ppt/slides/_rels/slide1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9.png"/><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Approfondimento%20Sig%20Rossi.MCS"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2.jp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hyperlink" Target="mailto:frassia@mat.unical.it" TargetMode="External"/><Relationship Id="rId3" Type="http://schemas.openxmlformats.org/officeDocument/2006/relationships/image" Target="../media/image1.png"/><Relationship Id="rId7" Type="http://schemas.openxmlformats.org/officeDocument/2006/relationships/hyperlink" Target="mailto:annarosa.serpe@unical.it" TargetMode="External"/><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image" Target="../media/image2.png"/><Relationship Id="rId9" Type="http://schemas.openxmlformats.org/officeDocument/2006/relationships/hyperlink" Target="mailto:stefania.caligiuri@alice.it"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hyperlink" Target="Primo%20approccio%20alla%20trigonometria.MC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uppo 9"/>
          <p:cNvGrpSpPr/>
          <p:nvPr/>
        </p:nvGrpSpPr>
        <p:grpSpPr>
          <a:xfrm>
            <a:off x="1" y="-15303"/>
            <a:ext cx="12191999" cy="6873303"/>
            <a:chOff x="1" y="-15303"/>
            <a:chExt cx="12191999" cy="6873303"/>
          </a:xfrm>
        </p:grpSpPr>
        <p:pic>
          <p:nvPicPr>
            <p:cNvPr id="5" name="Immagine 4"/>
            <p:cNvPicPr>
              <a:picLocks noChangeAspect="1"/>
            </p:cNvPicPr>
            <p:nvPr/>
          </p:nvPicPr>
          <p:blipFill rotWithShape="1">
            <a:blip r:embed="rId3"/>
            <a:srcRect l="29942" t="16689" r="45900" b="4396"/>
            <a:stretch/>
          </p:blipFill>
          <p:spPr>
            <a:xfrm>
              <a:off x="8243888" y="-15303"/>
              <a:ext cx="3948112" cy="6873303"/>
            </a:xfrm>
            <a:prstGeom prst="rect">
              <a:avLst/>
            </a:prstGeom>
          </p:spPr>
        </p:pic>
        <p:grpSp>
          <p:nvGrpSpPr>
            <p:cNvPr id="8" name="Gruppo 7"/>
            <p:cNvGrpSpPr/>
            <p:nvPr/>
          </p:nvGrpSpPr>
          <p:grpSpPr>
            <a:xfrm>
              <a:off x="1" y="14281"/>
              <a:ext cx="8244000" cy="2457458"/>
              <a:chOff x="1" y="-7"/>
              <a:chExt cx="8255990" cy="2457458"/>
            </a:xfrm>
          </p:grpSpPr>
          <p:pic>
            <p:nvPicPr>
              <p:cNvPr id="4" name="Immagine 3"/>
              <p:cNvPicPr>
                <a:picLocks noChangeAspect="1"/>
              </p:cNvPicPr>
              <p:nvPr/>
            </p:nvPicPr>
            <p:blipFill rotWithShape="1">
              <a:blip r:embed="rId4"/>
              <a:srcRect l="18567" t="30466" r="14093" b="20723"/>
              <a:stretch/>
            </p:blipFill>
            <p:spPr>
              <a:xfrm>
                <a:off x="1894365" y="1"/>
                <a:ext cx="6361626" cy="2457450"/>
              </a:xfrm>
              <a:prstGeom prst="rect">
                <a:avLst/>
              </a:prstGeom>
              <a:ln w="28575">
                <a:solidFill>
                  <a:schemeClr val="accent2">
                    <a:lumMod val="60000"/>
                    <a:lumOff val="40000"/>
                  </a:schemeClr>
                </a:solidFill>
              </a:ln>
            </p:spPr>
          </p:pic>
          <p:pic>
            <p:nvPicPr>
              <p:cNvPr id="6" name="Immagine 5"/>
              <p:cNvPicPr>
                <a:picLocks noChangeAspect="1"/>
              </p:cNvPicPr>
              <p:nvPr/>
            </p:nvPicPr>
            <p:blipFill rotWithShape="1">
              <a:blip r:embed="rId5">
                <a:extLst>
                  <a:ext uri="{28A0092B-C50C-407E-A947-70E740481C1C}">
                    <a14:useLocalDpi xmlns:a14="http://schemas.microsoft.com/office/drawing/2010/main" val="0"/>
                  </a:ext>
                </a:extLst>
              </a:blip>
              <a:srcRect t="6423" b="10182"/>
              <a:stretch/>
            </p:blipFill>
            <p:spPr>
              <a:xfrm>
                <a:off x="1" y="-7"/>
                <a:ext cx="1894364" cy="2457458"/>
              </a:xfrm>
              <a:prstGeom prst="rect">
                <a:avLst/>
              </a:prstGeom>
              <a:ln w="28575">
                <a:solidFill>
                  <a:schemeClr val="accent2">
                    <a:lumMod val="60000"/>
                    <a:lumOff val="40000"/>
                  </a:schemeClr>
                </a:solidFill>
              </a:ln>
            </p:spPr>
          </p:pic>
        </p:grpSp>
      </p:grpSp>
      <p:sp>
        <p:nvSpPr>
          <p:cNvPr id="11" name="Rectangle 7"/>
          <p:cNvSpPr>
            <a:spLocks noChangeArrowheads="1"/>
          </p:cNvSpPr>
          <p:nvPr/>
        </p:nvSpPr>
        <p:spPr bwMode="auto">
          <a:xfrm>
            <a:off x="411598" y="3114618"/>
            <a:ext cx="7467933" cy="877163"/>
          </a:xfrm>
          <a:prstGeom prst="rect">
            <a:avLst/>
          </a:prstGeom>
          <a:noFill/>
          <a:ln w="9525">
            <a:noFill/>
            <a:miter lim="800000"/>
            <a:headEnd/>
            <a:tailEnd/>
          </a:ln>
          <a:effectLst/>
        </p:spPr>
        <p:txBody>
          <a:bodyPr anchor="ctr">
            <a:spAutoFit/>
          </a:bodyPr>
          <a:lstStyle/>
          <a:p>
            <a:pPr algn="ctr" fontAlgn="base">
              <a:spcBef>
                <a:spcPct val="0"/>
              </a:spcBef>
              <a:spcAft>
                <a:spcPts val="600"/>
              </a:spcAft>
              <a:defRPr/>
            </a:pPr>
            <a:r>
              <a:rPr lang="it-IT" sz="2500" b="1" dirty="0" smtClean="0">
                <a:ln w="1905"/>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innerShdw blurRad="69850" dist="43180" dir="5400000">
                    <a:srgbClr val="000000">
                      <a:alpha val="65000"/>
                    </a:srgbClr>
                  </a:innerShdw>
                </a:effectLst>
                <a:cs typeface="Courier New" pitchFamily="49" charset="0"/>
              </a:rPr>
              <a:t>L’approccio del Sig. Rossi alle funzioni goniometriche con l’uso di </a:t>
            </a:r>
            <a:r>
              <a:rPr lang="it-IT" sz="2500" b="1" dirty="0" err="1" smtClean="0">
                <a:ln w="1905"/>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innerShdw blurRad="69850" dist="43180" dir="5400000">
                    <a:srgbClr val="000000">
                      <a:alpha val="65000"/>
                    </a:srgbClr>
                  </a:innerShdw>
                </a:effectLst>
                <a:cs typeface="Courier New" pitchFamily="49" charset="0"/>
              </a:rPr>
              <a:t>MatCos</a:t>
            </a:r>
            <a:r>
              <a:rPr lang="it-IT" sz="2400" b="1" dirty="0" smtClean="0">
                <a:ln w="1905"/>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innerShdw blurRad="69850" dist="43180" dir="5400000">
                    <a:srgbClr val="000000">
                      <a:alpha val="65000"/>
                    </a:srgbClr>
                  </a:innerShdw>
                </a:effectLst>
                <a:cs typeface="Courier New" pitchFamily="49" charset="0"/>
              </a:rPr>
              <a:t> </a:t>
            </a:r>
            <a:endParaRPr lang="it-IT" sz="2400" b="1" dirty="0">
              <a:ln w="1905"/>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innerShdw blurRad="69850" dist="43180" dir="5400000">
                  <a:srgbClr val="000000">
                    <a:alpha val="65000"/>
                  </a:srgbClr>
                </a:innerShdw>
              </a:effectLst>
              <a:cs typeface="Courier New" pitchFamily="49" charset="0"/>
            </a:endParaRPr>
          </a:p>
        </p:txBody>
      </p:sp>
      <p:sp>
        <p:nvSpPr>
          <p:cNvPr id="12" name="Rettangolo 11"/>
          <p:cNvSpPr/>
          <p:nvPr/>
        </p:nvSpPr>
        <p:spPr>
          <a:xfrm>
            <a:off x="524340" y="4743433"/>
            <a:ext cx="7257115" cy="338554"/>
          </a:xfrm>
          <a:prstGeom prst="rect">
            <a:avLst/>
          </a:prstGeom>
        </p:spPr>
        <p:txBody>
          <a:bodyPr wrap="none">
            <a:spAutoFit/>
          </a:bodyPr>
          <a:lstStyle/>
          <a:p>
            <a:pPr algn="ctr" fontAlgn="base">
              <a:spcBef>
                <a:spcPct val="0"/>
              </a:spcBef>
              <a:spcAft>
                <a:spcPct val="0"/>
              </a:spcAft>
              <a:defRPr/>
            </a:pPr>
            <a:r>
              <a:rPr lang="en-GB" sz="1600" b="1" i="1" spc="150" dirty="0" err="1">
                <a:solidFill>
                  <a:srgbClr val="004CE4"/>
                </a:solidFill>
                <a:latin typeface="Comic Sans MS" pitchFamily="66" charset="0"/>
                <a:cs typeface="Times New Roman" pitchFamily="18" charset="0"/>
              </a:rPr>
              <a:t>Annarosa</a:t>
            </a:r>
            <a:r>
              <a:rPr lang="en-GB" sz="1600" b="1" i="1" spc="150" dirty="0">
                <a:solidFill>
                  <a:srgbClr val="004CE4"/>
                </a:solidFill>
                <a:latin typeface="Comic Sans MS" pitchFamily="66" charset="0"/>
                <a:cs typeface="Times New Roman" pitchFamily="18" charset="0"/>
              </a:rPr>
              <a:t> </a:t>
            </a:r>
            <a:r>
              <a:rPr lang="en-GB" sz="1600" b="1" i="1" spc="150" dirty="0" err="1">
                <a:solidFill>
                  <a:srgbClr val="004CE4"/>
                </a:solidFill>
                <a:latin typeface="Comic Sans MS" pitchFamily="66" charset="0"/>
                <a:cs typeface="Times New Roman" pitchFamily="18" charset="0"/>
              </a:rPr>
              <a:t>Serpe</a:t>
            </a:r>
            <a:r>
              <a:rPr lang="en-GB" sz="1600" b="1" i="1" spc="150" dirty="0">
                <a:solidFill>
                  <a:srgbClr val="004CE4"/>
                </a:solidFill>
                <a:latin typeface="Comic Sans MS" pitchFamily="66" charset="0"/>
                <a:cs typeface="Times New Roman" pitchFamily="18" charset="0"/>
              </a:rPr>
              <a:t>, Maria Giovanna </a:t>
            </a:r>
            <a:r>
              <a:rPr lang="en-GB" sz="1600" b="1" i="1" spc="150" dirty="0" err="1">
                <a:solidFill>
                  <a:srgbClr val="004CE4"/>
                </a:solidFill>
                <a:latin typeface="Comic Sans MS" pitchFamily="66" charset="0"/>
                <a:cs typeface="Times New Roman" pitchFamily="18" charset="0"/>
              </a:rPr>
              <a:t>Frassia</a:t>
            </a:r>
            <a:r>
              <a:rPr lang="en-GB" sz="1600" b="1" i="1" spc="150" dirty="0">
                <a:solidFill>
                  <a:srgbClr val="004CE4"/>
                </a:solidFill>
                <a:latin typeface="Comic Sans MS" pitchFamily="66" charset="0"/>
                <a:cs typeface="Times New Roman" pitchFamily="18" charset="0"/>
              </a:rPr>
              <a:t>, </a:t>
            </a:r>
            <a:r>
              <a:rPr lang="en-GB" sz="1600" b="1" i="1" spc="150" dirty="0" err="1">
                <a:solidFill>
                  <a:srgbClr val="004CE4"/>
                </a:solidFill>
                <a:latin typeface="Comic Sans MS" pitchFamily="66" charset="0"/>
                <a:cs typeface="Times New Roman" pitchFamily="18" charset="0"/>
              </a:rPr>
              <a:t>Stefania</a:t>
            </a:r>
            <a:r>
              <a:rPr lang="en-GB" sz="1600" b="1" i="1" spc="150" dirty="0">
                <a:solidFill>
                  <a:srgbClr val="004CE4"/>
                </a:solidFill>
                <a:latin typeface="Comic Sans MS" pitchFamily="66" charset="0"/>
                <a:cs typeface="Times New Roman" pitchFamily="18" charset="0"/>
              </a:rPr>
              <a:t> </a:t>
            </a:r>
            <a:r>
              <a:rPr lang="en-GB" sz="1600" b="1" i="1" spc="150" dirty="0" err="1">
                <a:solidFill>
                  <a:srgbClr val="004CE4"/>
                </a:solidFill>
                <a:latin typeface="Comic Sans MS" pitchFamily="66" charset="0"/>
                <a:cs typeface="Times New Roman" pitchFamily="18" charset="0"/>
              </a:rPr>
              <a:t>Caligiuri</a:t>
            </a:r>
            <a:endParaRPr lang="en-GB" sz="1600" b="1" i="1" spc="150" dirty="0">
              <a:solidFill>
                <a:srgbClr val="004CE4"/>
              </a:solidFill>
              <a:latin typeface="Comic Sans MS" pitchFamily="66" charset="0"/>
              <a:cs typeface="Times New Roman" pitchFamily="18" charset="0"/>
            </a:endParaRPr>
          </a:p>
        </p:txBody>
      </p:sp>
      <p:sp>
        <p:nvSpPr>
          <p:cNvPr id="13" name="Stella a 5 punte 12"/>
          <p:cNvSpPr/>
          <p:nvPr/>
        </p:nvSpPr>
        <p:spPr bwMode="auto">
          <a:xfrm flipH="1">
            <a:off x="2505079" y="4745020"/>
            <a:ext cx="71438" cy="58738"/>
          </a:xfrm>
          <a:prstGeom prst="star5">
            <a:avLst/>
          </a:prstGeom>
          <a:ln>
            <a:solidFill>
              <a:srgbClr val="FFD13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
        <p:nvSpPr>
          <p:cNvPr id="14" name="Stella a 5 punte 13"/>
          <p:cNvSpPr/>
          <p:nvPr/>
        </p:nvSpPr>
        <p:spPr bwMode="auto">
          <a:xfrm flipH="1">
            <a:off x="7808093" y="4720430"/>
            <a:ext cx="71438" cy="58738"/>
          </a:xfrm>
          <a:prstGeom prst="star5">
            <a:avLst/>
          </a:prstGeom>
          <a:ln>
            <a:solidFill>
              <a:srgbClr val="FFD13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
        <p:nvSpPr>
          <p:cNvPr id="15" name="Stella a 5 punte 14"/>
          <p:cNvSpPr/>
          <p:nvPr/>
        </p:nvSpPr>
        <p:spPr bwMode="auto">
          <a:xfrm flipH="1">
            <a:off x="5381625" y="4735519"/>
            <a:ext cx="71438" cy="58738"/>
          </a:xfrm>
          <a:prstGeom prst="star5">
            <a:avLst/>
          </a:prstGeom>
          <a:ln>
            <a:solidFill>
              <a:srgbClr val="FFD13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
        <p:nvSpPr>
          <p:cNvPr id="16" name="Stella a 5 punte 15"/>
          <p:cNvSpPr/>
          <p:nvPr/>
        </p:nvSpPr>
        <p:spPr bwMode="auto">
          <a:xfrm flipH="1">
            <a:off x="7693348" y="4720430"/>
            <a:ext cx="71438" cy="58738"/>
          </a:xfrm>
          <a:prstGeom prst="star5">
            <a:avLst/>
          </a:prstGeom>
          <a:ln>
            <a:solidFill>
              <a:srgbClr val="FFD13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grpSp>
        <p:nvGrpSpPr>
          <p:cNvPr id="24" name="Gruppo 23"/>
          <p:cNvGrpSpPr/>
          <p:nvPr/>
        </p:nvGrpSpPr>
        <p:grpSpPr>
          <a:xfrm>
            <a:off x="1078624" y="5462938"/>
            <a:ext cx="3908586" cy="576000"/>
            <a:chOff x="978608" y="5877272"/>
            <a:chExt cx="3908586" cy="576000"/>
          </a:xfrm>
        </p:grpSpPr>
        <p:pic>
          <p:nvPicPr>
            <p:cNvPr id="17" name="Immagine 16" descr="logo-matinf3.png"/>
            <p:cNvPicPr>
              <a:picLocks noChangeAspect="1"/>
            </p:cNvPicPr>
            <p:nvPr/>
          </p:nvPicPr>
          <p:blipFill>
            <a:blip r:embed="rId6" cstate="print"/>
            <a:srcRect t="25310" r="70281"/>
            <a:stretch>
              <a:fillRect/>
            </a:stretch>
          </p:blipFill>
          <p:spPr>
            <a:xfrm>
              <a:off x="978608" y="5877272"/>
              <a:ext cx="845811" cy="576000"/>
            </a:xfrm>
            <a:prstGeom prst="rect">
              <a:avLst/>
            </a:prstGeom>
          </p:spPr>
        </p:pic>
        <p:sp>
          <p:nvSpPr>
            <p:cNvPr id="18" name="Rettangolo 17"/>
            <p:cNvSpPr/>
            <p:nvPr/>
          </p:nvSpPr>
          <p:spPr>
            <a:xfrm>
              <a:off x="1626680" y="5877272"/>
              <a:ext cx="2664296" cy="276999"/>
            </a:xfrm>
            <a:prstGeom prst="rect">
              <a:avLst/>
            </a:prstGeom>
          </p:spPr>
          <p:txBody>
            <a:bodyPr wrap="square">
              <a:spAutoFit/>
            </a:bodyPr>
            <a:lstStyle/>
            <a:p>
              <a:pPr>
                <a:defRPr/>
              </a:pPr>
              <a:r>
                <a:rPr lang="it-IT" sz="1200" b="1" dirty="0" smtClean="0">
                  <a:ln w="1905"/>
                  <a:solidFill>
                    <a:srgbClr val="C00000"/>
                  </a:solidFill>
                  <a:latin typeface="+mn-lt"/>
                  <a:cs typeface="Arial" pitchFamily="34" charset="0"/>
                </a:rPr>
                <a:t>Università della Calabria - ITALY</a:t>
              </a:r>
              <a:endParaRPr lang="it-IT" sz="1200" b="1" dirty="0">
                <a:ln w="1905"/>
                <a:solidFill>
                  <a:srgbClr val="C00000"/>
                </a:solidFill>
                <a:latin typeface="+mn-lt"/>
                <a:cs typeface="Arial" pitchFamily="34" charset="0"/>
              </a:endParaRPr>
            </a:p>
          </p:txBody>
        </p:sp>
        <p:sp>
          <p:nvSpPr>
            <p:cNvPr id="20" name="Rettangolo 19"/>
            <p:cNvSpPr/>
            <p:nvPr/>
          </p:nvSpPr>
          <p:spPr>
            <a:xfrm>
              <a:off x="1214786" y="6095937"/>
              <a:ext cx="3672408" cy="276999"/>
            </a:xfrm>
            <a:prstGeom prst="rect">
              <a:avLst/>
            </a:prstGeom>
          </p:spPr>
          <p:txBody>
            <a:bodyPr wrap="square">
              <a:spAutoFit/>
            </a:bodyPr>
            <a:lstStyle/>
            <a:p>
              <a:pPr algn="ctr">
                <a:defRPr/>
              </a:pPr>
              <a:r>
                <a:rPr lang="it-IT" sz="1200" i="1" spc="50" dirty="0" smtClean="0">
                  <a:solidFill>
                    <a:srgbClr val="AC0000"/>
                  </a:solidFill>
                  <a:latin typeface="+mn-lt"/>
                  <a:cs typeface="Arial" pitchFamily="34" charset="0"/>
                </a:rPr>
                <a:t>Dipartimento di Matematica e Informatica</a:t>
              </a:r>
              <a:endParaRPr lang="it-IT" sz="1200" i="1" spc="50" dirty="0">
                <a:solidFill>
                  <a:srgbClr val="AC0000"/>
                </a:solidFill>
                <a:latin typeface="+mn-lt"/>
                <a:cs typeface="Arial" pitchFamily="34" charset="0"/>
              </a:endParaRPr>
            </a:p>
          </p:txBody>
        </p:sp>
      </p:grpSp>
      <p:sp>
        <p:nvSpPr>
          <p:cNvPr id="21" name="Rettangolo 20"/>
          <p:cNvSpPr/>
          <p:nvPr/>
        </p:nvSpPr>
        <p:spPr bwMode="auto">
          <a:xfrm>
            <a:off x="1578692" y="6381328"/>
            <a:ext cx="5184000" cy="276999"/>
          </a:xfrm>
          <a:prstGeom prst="rect">
            <a:avLst/>
          </a:prstGeom>
        </p:spPr>
        <p:txBody>
          <a:bodyPr wrap="square">
            <a:spAutoFit/>
          </a:bodyPr>
          <a:lstStyle/>
          <a:p>
            <a:pPr>
              <a:defRPr/>
            </a:pPr>
            <a:r>
              <a:rPr lang="it-IT" sz="1200" spc="50" dirty="0" smtClean="0">
                <a:solidFill>
                  <a:schemeClr val="tx2">
                    <a:lumMod val="75000"/>
                  </a:schemeClr>
                </a:solidFill>
                <a:latin typeface="+mj-lt"/>
                <a:cs typeface="Arial" pitchFamily="34" charset="0"/>
                <a:hlinkClick r:id="rId7"/>
              </a:rPr>
              <a:t>annarosa.serpe@unical.it</a:t>
            </a:r>
            <a:r>
              <a:rPr lang="it-IT" sz="1200" spc="50" dirty="0" smtClean="0">
                <a:solidFill>
                  <a:schemeClr val="tx2">
                    <a:lumMod val="75000"/>
                  </a:schemeClr>
                </a:solidFill>
                <a:latin typeface="+mj-lt"/>
                <a:cs typeface="Arial" pitchFamily="34" charset="0"/>
              </a:rPr>
              <a:t>, </a:t>
            </a:r>
            <a:r>
              <a:rPr lang="it-IT" sz="1200" spc="50" dirty="0" smtClean="0">
                <a:solidFill>
                  <a:schemeClr val="tx2">
                    <a:lumMod val="75000"/>
                  </a:schemeClr>
                </a:solidFill>
                <a:latin typeface="+mj-lt"/>
                <a:cs typeface="Arial" pitchFamily="34" charset="0"/>
                <a:hlinkClick r:id="rId8"/>
              </a:rPr>
              <a:t>frassia@mat.unical.it</a:t>
            </a:r>
            <a:r>
              <a:rPr lang="it-IT" sz="1200" spc="50" dirty="0" smtClean="0">
                <a:solidFill>
                  <a:schemeClr val="tx2">
                    <a:lumMod val="75000"/>
                  </a:schemeClr>
                </a:solidFill>
                <a:latin typeface="+mj-lt"/>
                <a:cs typeface="Arial" pitchFamily="34" charset="0"/>
              </a:rPr>
              <a:t>, </a:t>
            </a:r>
            <a:r>
              <a:rPr lang="it-IT" sz="1200" spc="50" dirty="0" smtClean="0">
                <a:solidFill>
                  <a:schemeClr val="tx2">
                    <a:lumMod val="75000"/>
                  </a:schemeClr>
                </a:solidFill>
                <a:latin typeface="+mj-lt"/>
                <a:cs typeface="Arial" pitchFamily="34" charset="0"/>
                <a:hlinkClick r:id="rId9"/>
              </a:rPr>
              <a:t>stefania.caligiuri@alice.it</a:t>
            </a:r>
            <a:r>
              <a:rPr lang="it-IT" sz="1200" spc="50" dirty="0" smtClean="0">
                <a:solidFill>
                  <a:schemeClr val="tx2">
                    <a:lumMod val="75000"/>
                  </a:schemeClr>
                </a:solidFill>
                <a:latin typeface="+mj-lt"/>
                <a:cs typeface="Arial" pitchFamily="34" charset="0"/>
              </a:rPr>
              <a:t>  </a:t>
            </a:r>
            <a:endParaRPr lang="it-IT" sz="1200" spc="50" dirty="0">
              <a:solidFill>
                <a:schemeClr val="tx2">
                  <a:lumMod val="75000"/>
                </a:schemeClr>
              </a:solidFill>
              <a:latin typeface="+mj-lt"/>
              <a:cs typeface="Arial" pitchFamily="34" charset="0"/>
            </a:endParaRPr>
          </a:p>
        </p:txBody>
      </p:sp>
      <p:sp>
        <p:nvSpPr>
          <p:cNvPr id="25" name="Stella a 5 punte 24"/>
          <p:cNvSpPr/>
          <p:nvPr/>
        </p:nvSpPr>
        <p:spPr bwMode="auto">
          <a:xfrm flipH="1">
            <a:off x="800083" y="5568956"/>
            <a:ext cx="71438" cy="58738"/>
          </a:xfrm>
          <a:prstGeom prst="star5">
            <a:avLst/>
          </a:prstGeom>
          <a:ln>
            <a:solidFill>
              <a:srgbClr val="FFD13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
        <p:nvSpPr>
          <p:cNvPr id="26" name="Stella a 5 punte 25"/>
          <p:cNvSpPr/>
          <p:nvPr/>
        </p:nvSpPr>
        <p:spPr bwMode="auto">
          <a:xfrm flipH="1">
            <a:off x="771515" y="6211876"/>
            <a:ext cx="71438" cy="58738"/>
          </a:xfrm>
          <a:prstGeom prst="star5">
            <a:avLst/>
          </a:prstGeom>
          <a:ln>
            <a:solidFill>
              <a:srgbClr val="FFD13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
        <p:nvSpPr>
          <p:cNvPr id="27" name="Stella a 5 punte 26"/>
          <p:cNvSpPr/>
          <p:nvPr/>
        </p:nvSpPr>
        <p:spPr bwMode="auto">
          <a:xfrm flipH="1">
            <a:off x="896140" y="6211876"/>
            <a:ext cx="71438" cy="58738"/>
          </a:xfrm>
          <a:prstGeom prst="star5">
            <a:avLst/>
          </a:prstGeom>
          <a:ln>
            <a:solidFill>
              <a:srgbClr val="FFD13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
        <p:nvSpPr>
          <p:cNvPr id="28" name="Rettangolo 27"/>
          <p:cNvSpPr/>
          <p:nvPr/>
        </p:nvSpPr>
        <p:spPr>
          <a:xfrm>
            <a:off x="1092204" y="6097603"/>
            <a:ext cx="3600000" cy="276999"/>
          </a:xfrm>
          <a:prstGeom prst="rect">
            <a:avLst/>
          </a:prstGeom>
        </p:spPr>
        <p:txBody>
          <a:bodyPr>
            <a:spAutoFit/>
          </a:bodyPr>
          <a:lstStyle/>
          <a:p>
            <a:pPr algn="just">
              <a:defRPr/>
            </a:pPr>
            <a:r>
              <a:rPr lang="it-IT" sz="1200" i="1" spc="50" dirty="0">
                <a:solidFill>
                  <a:srgbClr val="AC0000"/>
                </a:solidFill>
                <a:cs typeface="Arial" pitchFamily="34" charset="0"/>
              </a:rPr>
              <a:t>Istituzioni Scolastiche “Ugo Foscolo”, Cosenza</a:t>
            </a:r>
          </a:p>
        </p:txBody>
      </p:sp>
    </p:spTree>
    <p:extLst>
      <p:ext uri="{BB962C8B-B14F-4D97-AF65-F5344CB8AC3E}">
        <p14:creationId xmlns:p14="http://schemas.microsoft.com/office/powerpoint/2010/main" val="14237566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3953091" y="6473858"/>
            <a:ext cx="4356000" cy="252000"/>
          </a:xfrm>
          <a:prstGeom prst="rect">
            <a:avLst/>
          </a:prstGeom>
          <a:noFill/>
          <a:ln w="9525">
            <a:noFill/>
            <a:miter lim="800000"/>
            <a:headEnd/>
            <a:tailEnd/>
          </a:ln>
          <a:effectLst>
            <a:glow rad="101600">
              <a:srgbClr val="EEECE1">
                <a:lumMod val="25000"/>
                <a:alpha val="60000"/>
              </a:srgbClr>
            </a:glow>
            <a:softEdge rad="12700"/>
          </a:effectLst>
        </p:spPr>
        <p:txBody>
          <a:bodyPr wrap="square">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Serpe </a:t>
            </a:r>
            <a:r>
              <a:rPr kumimoji="0" lang="it-IT" sz="1000" b="1" i="1" u="none" strike="noStrike" kern="0" cap="none" spc="0" normalizeH="0" baseline="0" noProof="0" dirty="0">
                <a:ln>
                  <a:noFill/>
                </a:ln>
                <a:solidFill>
                  <a:schemeClr val="accent2">
                    <a:lumMod val="75000"/>
                  </a:schemeClr>
                </a:solidFill>
                <a:effectLst/>
                <a:uLnTx/>
                <a:uFillTx/>
                <a:cs typeface="Times New Roman" pitchFamily="18" charset="0"/>
              </a:rPr>
              <a:t>A., </a:t>
            </a:r>
            <a:r>
              <a:rPr kumimoji="0" lang="it-IT" sz="1000" b="1" i="1" u="none" strike="noStrike" kern="0" cap="none" spc="0" normalizeH="0" baseline="0" noProof="0" dirty="0" err="1">
                <a:ln>
                  <a:noFill/>
                </a:ln>
                <a:solidFill>
                  <a:schemeClr val="accent2">
                    <a:lumMod val="75000"/>
                  </a:schemeClr>
                </a:solidFill>
                <a:effectLst/>
                <a:uLnTx/>
                <a:uFillTx/>
                <a:cs typeface="Times New Roman" pitchFamily="18" charset="0"/>
              </a:rPr>
              <a:t>Frassia</a:t>
            </a:r>
            <a:r>
              <a:rPr kumimoji="0" lang="it-IT" sz="1000" b="1" i="1" u="none" strike="noStrike" kern="0" cap="none" spc="0" normalizeH="0" baseline="0" noProof="0" dirty="0">
                <a:ln>
                  <a:noFill/>
                </a:ln>
                <a:solidFill>
                  <a:schemeClr val="accent2">
                    <a:lumMod val="75000"/>
                  </a:schemeClr>
                </a:solidFill>
                <a:effectLst/>
                <a:uLnTx/>
                <a:uFillTx/>
                <a:cs typeface="Times New Roman" pitchFamily="18" charset="0"/>
              </a:rPr>
              <a:t> M.G</a:t>
            </a: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 </a:t>
            </a:r>
            <a:r>
              <a:rPr kumimoji="0" lang="it-IT" sz="1000" b="1" i="1" u="none" strike="noStrike" kern="0" cap="none" spc="0" normalizeH="0" baseline="0" noProof="0" dirty="0" err="1" smtClean="0">
                <a:ln>
                  <a:noFill/>
                </a:ln>
                <a:solidFill>
                  <a:schemeClr val="accent2">
                    <a:lumMod val="75000"/>
                  </a:schemeClr>
                </a:solidFill>
                <a:effectLst/>
                <a:uLnTx/>
                <a:uFillTx/>
                <a:cs typeface="Times New Roman" pitchFamily="18" charset="0"/>
              </a:rPr>
              <a:t>Caligiuri</a:t>
            </a: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 S. </a:t>
            </a:r>
            <a:r>
              <a:rPr kumimoji="0" lang="it-IT" sz="1000" b="1" i="0" u="none" strike="noStrike" kern="0" cap="none" spc="0" normalizeH="0" baseline="0" noProof="0" dirty="0">
                <a:ln>
                  <a:noFill/>
                </a:ln>
                <a:solidFill>
                  <a:schemeClr val="accent2">
                    <a:lumMod val="75000"/>
                  </a:schemeClr>
                </a:solidFill>
                <a:effectLst>
                  <a:outerShdw blurRad="38100" dist="38100" dir="2700000" algn="tl">
                    <a:srgbClr val="000000">
                      <a:alpha val="43137"/>
                    </a:srgbClr>
                  </a:outerShdw>
                </a:effectLst>
                <a:uLnTx/>
                <a:uFillTx/>
                <a:cs typeface="Times New Roman" pitchFamily="18" charset="0"/>
              </a:rPr>
              <a:t>-</a:t>
            </a:r>
            <a:r>
              <a:rPr kumimoji="0" lang="it-IT" sz="1000" b="0" i="0" u="none" strike="noStrike" kern="0" cap="none" spc="0" normalizeH="0" baseline="0" noProof="0" dirty="0">
                <a:ln>
                  <a:noFill/>
                </a:ln>
                <a:solidFill>
                  <a:schemeClr val="accent2">
                    <a:lumMod val="75000"/>
                  </a:schemeClr>
                </a:solidFill>
                <a:effectLst/>
                <a:uLnTx/>
                <a:uFillTx/>
                <a:cs typeface="Times New Roman" pitchFamily="18" charset="0"/>
              </a:rPr>
              <a:t>   </a:t>
            </a:r>
            <a:r>
              <a:rPr lang="it-IT" sz="1000" kern="0" dirty="0" smtClean="0">
                <a:solidFill>
                  <a:schemeClr val="accent2">
                    <a:lumMod val="75000"/>
                  </a:schemeClr>
                </a:solidFill>
                <a:cs typeface="Times New Roman" pitchFamily="18" charset="0"/>
              </a:rPr>
              <a:t>DI.FI.MA. 2015</a:t>
            </a: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  </a:t>
            </a:r>
            <a:r>
              <a:rPr kumimoji="0" lang="en-GB" sz="1000" b="1" i="0" u="none" strike="noStrike" kern="0" cap="none" spc="0" normalizeH="0" baseline="0" noProof="0" dirty="0">
                <a:ln>
                  <a:noFill/>
                </a:ln>
                <a:solidFill>
                  <a:schemeClr val="accent2">
                    <a:lumMod val="75000"/>
                  </a:schemeClr>
                </a:solidFill>
                <a:effectLst/>
                <a:uLnTx/>
                <a:uFillTx/>
                <a:cs typeface="Times New Roman" pitchFamily="18" charset="0"/>
                <a:sym typeface="Symbol"/>
              </a:rPr>
              <a:t> </a:t>
            </a:r>
            <a:r>
              <a:rPr kumimoji="0" lang="en-GB" sz="1000" b="1" i="0" u="none" strike="noStrike" kern="0" cap="none" spc="0" normalizeH="0" baseline="0" noProof="0" dirty="0" smtClean="0">
                <a:ln>
                  <a:noFill/>
                </a:ln>
                <a:solidFill>
                  <a:schemeClr val="accent2">
                    <a:lumMod val="75000"/>
                  </a:schemeClr>
                </a:solidFill>
                <a:effectLst/>
                <a:uLnTx/>
                <a:uFillTx/>
                <a:cs typeface="Times New Roman" pitchFamily="18" charset="0"/>
                <a:sym typeface="Symbol"/>
              </a:rPr>
              <a:t>Torino, 7-9 </a:t>
            </a:r>
            <a:r>
              <a:rPr kumimoji="0" lang="en-GB" sz="1000" b="1" i="1" u="none" strike="noStrike" kern="0" cap="none" spc="0" normalizeH="0" baseline="0" noProof="0" dirty="0" err="1">
                <a:ln>
                  <a:noFill/>
                </a:ln>
                <a:solidFill>
                  <a:schemeClr val="accent2">
                    <a:lumMod val="75000"/>
                  </a:schemeClr>
                </a:solidFill>
                <a:effectLst/>
                <a:uLnTx/>
                <a:uFillTx/>
                <a:cs typeface="Times New Roman" pitchFamily="18" charset="0"/>
                <a:sym typeface="Symbol"/>
              </a:rPr>
              <a:t>ottobre</a:t>
            </a:r>
            <a:r>
              <a:rPr kumimoji="0" lang="en-GB" sz="1000" b="1" i="0" u="none" strike="noStrike" kern="0" cap="none" spc="0" normalizeH="0" baseline="0" noProof="0" dirty="0">
                <a:ln>
                  <a:noFill/>
                </a:ln>
                <a:solidFill>
                  <a:schemeClr val="accent2">
                    <a:lumMod val="75000"/>
                  </a:schemeClr>
                </a:solidFill>
                <a:effectLst/>
                <a:uLnTx/>
                <a:uFillTx/>
                <a:cs typeface="Times New Roman" pitchFamily="18" charset="0"/>
                <a:sym typeface="Symbol"/>
              </a:rPr>
              <a:t>  </a:t>
            </a:r>
            <a:r>
              <a:rPr kumimoji="0" lang="en-GB" sz="1000" b="1" i="0" u="none" strike="noStrike" kern="0" cap="none" spc="0" normalizeH="0" baseline="0" noProof="0" dirty="0" smtClean="0">
                <a:ln>
                  <a:noFill/>
                </a:ln>
                <a:solidFill>
                  <a:schemeClr val="accent2">
                    <a:lumMod val="75000"/>
                  </a:schemeClr>
                </a:solidFill>
                <a:effectLst/>
                <a:uLnTx/>
                <a:uFillTx/>
                <a:cs typeface="Times New Roman" pitchFamily="18" charset="0"/>
                <a:sym typeface="Symbol"/>
              </a:rPr>
              <a:t>2015</a:t>
            </a:r>
            <a:endParaRPr kumimoji="0" lang="it-IT" sz="1000" b="0" i="1" u="none" strike="noStrike" kern="0" cap="none" spc="0" normalizeH="0" baseline="0" noProof="0" dirty="0">
              <a:ln>
                <a:noFill/>
              </a:ln>
              <a:solidFill>
                <a:schemeClr val="accent2">
                  <a:lumMod val="75000"/>
                </a:schemeClr>
              </a:solidFill>
              <a:effectLst>
                <a:outerShdw blurRad="38100" dist="38100" dir="2700000" algn="tl">
                  <a:srgbClr val="C0C0C0"/>
                </a:outerShdw>
              </a:effectLst>
              <a:uLnTx/>
              <a:uFillTx/>
            </a:endParaRPr>
          </a:p>
        </p:txBody>
      </p:sp>
      <p:sp>
        <p:nvSpPr>
          <p:cNvPr id="2" name="Rettangolo 1"/>
          <p:cNvSpPr/>
          <p:nvPr/>
        </p:nvSpPr>
        <p:spPr>
          <a:xfrm>
            <a:off x="1284177" y="1618015"/>
            <a:ext cx="9601538" cy="830997"/>
          </a:xfrm>
          <a:prstGeom prst="rect">
            <a:avLst/>
          </a:prstGeom>
        </p:spPr>
        <p:txBody>
          <a:bodyPr wrap="square">
            <a:spAutoFit/>
          </a:bodyPr>
          <a:lstStyle/>
          <a:p>
            <a:pPr algn="ctr"/>
            <a:r>
              <a:rPr lang="it-IT" sz="2400" dirty="0" smtClean="0">
                <a:solidFill>
                  <a:srgbClr val="FF6600"/>
                </a:solidFill>
                <a:effectLst>
                  <a:outerShdw blurRad="38100" dist="38100" dir="2700000" algn="tl">
                    <a:srgbClr val="000000">
                      <a:alpha val="43137"/>
                    </a:srgbClr>
                  </a:outerShdw>
                </a:effectLst>
                <a:latin typeface="Calibri Light" panose="020F0302020204030204"/>
                <a:ea typeface="Times New Roman" panose="02020603050405020304" pitchFamily="18" charset="0"/>
                <a:cs typeface="Times New Roman" panose="02020603050405020304" pitchFamily="18" charset="0"/>
              </a:rPr>
              <a:t>Come </a:t>
            </a:r>
            <a:r>
              <a:rPr lang="it-IT" sz="2400" dirty="0">
                <a:solidFill>
                  <a:srgbClr val="FF6600"/>
                </a:solidFill>
                <a:effectLst>
                  <a:outerShdw blurRad="38100" dist="38100" dir="2700000" algn="tl">
                    <a:srgbClr val="000000">
                      <a:alpha val="43137"/>
                    </a:srgbClr>
                  </a:outerShdw>
                </a:effectLst>
                <a:latin typeface="Calibri Light" panose="020F0302020204030204"/>
                <a:ea typeface="Times New Roman" panose="02020603050405020304" pitchFamily="18" charset="0"/>
                <a:cs typeface="Times New Roman" panose="02020603050405020304" pitchFamily="18" charset="0"/>
              </a:rPr>
              <a:t>variano i rapporti calcolati precedentemente al variare del punto P sul secondo lato dell’angolo?</a:t>
            </a:r>
          </a:p>
        </p:txBody>
      </p:sp>
      <p:sp>
        <p:nvSpPr>
          <p:cNvPr id="5" name="CasellaDiTesto 4"/>
          <p:cNvSpPr txBox="1"/>
          <p:nvPr/>
        </p:nvSpPr>
        <p:spPr>
          <a:xfrm>
            <a:off x="-109089" y="658228"/>
            <a:ext cx="4068000" cy="612000"/>
          </a:xfrm>
          <a:prstGeom prst="rect">
            <a:avLst/>
          </a:prstGeom>
          <a:solidFill>
            <a:schemeClr val="bg1"/>
          </a:solidFill>
          <a:ln>
            <a:noFill/>
          </a:ln>
          <a:effectLst>
            <a:outerShdw blurRad="50800" dist="38100" dir="5400000" algn="t" rotWithShape="0">
              <a:prstClr val="black">
                <a:alpha val="40000"/>
              </a:prstClr>
            </a:outerShdw>
            <a:softEdge rad="63500"/>
          </a:effectLst>
        </p:spPr>
        <p:txBody>
          <a:bodyPr wrap="square" rtlCol="0">
            <a:spAutoFit/>
          </a:bodyPr>
          <a:lstStyle/>
          <a:p>
            <a:pPr>
              <a:spcAft>
                <a:spcPts val="600"/>
              </a:spcAft>
            </a:pPr>
            <a:r>
              <a:rPr lang="it-IT" sz="2800" spc="100" dirty="0" smtClean="0">
                <a:solidFill>
                  <a:srgbClr val="00297A"/>
                </a:solidFill>
                <a:effectLst>
                  <a:outerShdw blurRad="38100" dist="38100" dir="2700000" algn="tl">
                    <a:srgbClr val="000000">
                      <a:alpha val="43137"/>
                    </a:srgbClr>
                  </a:outerShdw>
                </a:effectLst>
              </a:rPr>
              <a:t>  </a:t>
            </a:r>
            <a:r>
              <a:rPr lang="it-IT" sz="2800" spc="100" dirty="0" smtClean="0">
                <a:solidFill>
                  <a:srgbClr val="FF6600"/>
                </a:solidFill>
                <a:effectLst>
                  <a:outerShdw blurRad="38100" dist="38100" dir="2700000" algn="tl">
                    <a:srgbClr val="000000">
                      <a:alpha val="43137"/>
                    </a:srgbClr>
                  </a:outerShdw>
                </a:effectLst>
              </a:rPr>
              <a:t>Una nuova questione…</a:t>
            </a:r>
            <a:endParaRPr lang="it-IT" sz="2800" spc="100" dirty="0">
              <a:solidFill>
                <a:srgbClr val="FF6600"/>
              </a:solidFill>
              <a:effectLst>
                <a:outerShdw blurRad="38100" dist="38100" dir="2700000" algn="tl">
                  <a:srgbClr val="000000">
                    <a:alpha val="43137"/>
                  </a:srgbClr>
                </a:outerShdw>
              </a:effectLst>
            </a:endParaRPr>
          </a:p>
        </p:txBody>
      </p:sp>
      <mc:AlternateContent xmlns:mc="http://schemas.openxmlformats.org/markup-compatibility/2006" xmlns:a14="http://schemas.microsoft.com/office/drawing/2010/main">
        <mc:Choice Requires="a14">
          <p:sp>
            <p:nvSpPr>
              <p:cNvPr id="6" name="Rettangolo 5"/>
              <p:cNvSpPr/>
              <p:nvPr/>
            </p:nvSpPr>
            <p:spPr>
              <a:xfrm>
                <a:off x="755756" y="2898712"/>
                <a:ext cx="7803623" cy="3355214"/>
              </a:xfrm>
              <a:prstGeom prst="rect">
                <a:avLst/>
              </a:prstGeom>
              <a:ln w="28575">
                <a:solidFill>
                  <a:srgbClr val="99CC00"/>
                </a:solidFill>
              </a:ln>
            </p:spPr>
            <p:txBody>
              <a:bodyPr wrap="square">
                <a:spAutoFit/>
              </a:bodyPr>
              <a:lstStyle/>
              <a:p>
                <a:pPr algn="just">
                  <a:spcBef>
                    <a:spcPts val="600"/>
                  </a:spcBef>
                  <a:spcAft>
                    <a:spcPts val="0"/>
                  </a:spcAft>
                </a:pPr>
                <a:r>
                  <a:rPr lang="it-IT" sz="2000" dirty="0" smtClean="0">
                    <a:solidFill>
                      <a:srgbClr val="FF6600"/>
                    </a:solidFill>
                    <a:latin typeface="Times New Roman" panose="02020603050405020304" pitchFamily="18" charset="0"/>
                    <a:ea typeface="Times New Roman" panose="02020603050405020304" pitchFamily="18" charset="0"/>
                  </a:rPr>
                  <a:t>L’algoritmo </a:t>
                </a:r>
                <a:r>
                  <a:rPr lang="it-IT" sz="2000" dirty="0">
                    <a:solidFill>
                      <a:srgbClr val="FF6600"/>
                    </a:solidFill>
                    <a:latin typeface="Times New Roman" panose="02020603050405020304" pitchFamily="18" charset="0"/>
                    <a:ea typeface="Times New Roman" panose="02020603050405020304" pitchFamily="18" charset="0"/>
                  </a:rPr>
                  <a:t>di costruzione è il seguente</a:t>
                </a:r>
                <a:r>
                  <a:rPr lang="it-IT" sz="2000" dirty="0" smtClean="0">
                    <a:effectLst/>
                    <a:latin typeface="Times New Roman" panose="02020603050405020304" pitchFamily="18" charset="0"/>
                    <a:ea typeface="Times New Roman" panose="02020603050405020304" pitchFamily="18" charset="0"/>
                  </a:rPr>
                  <a:t>:</a:t>
                </a:r>
              </a:p>
              <a:p>
                <a:pPr marL="357188" marR="180340" indent="-357188" algn="just">
                  <a:buFont typeface="+mj-lt"/>
                  <a:buAutoNum type="arabicPeriod"/>
                </a:pPr>
                <a:r>
                  <a:rPr lang="es-ES" sz="2000" dirty="0">
                    <a:solidFill>
                      <a:schemeClr val="accent1">
                        <a:lumMod val="50000"/>
                      </a:schemeClr>
                    </a:solidFill>
                    <a:latin typeface="Times New Roman" panose="02020603050405020304" pitchFamily="18" charset="0"/>
                    <a:ea typeface="Times New Roman" panose="02020603050405020304" pitchFamily="18" charset="0"/>
                  </a:rPr>
                  <a:t>Inserire il numero di passi che </a:t>
                </a:r>
                <a:r>
                  <a:rPr lang="es-ES" sz="2000" dirty="0" smtClean="0">
                    <a:solidFill>
                      <a:schemeClr val="accent1">
                        <a:lumMod val="50000"/>
                      </a:schemeClr>
                    </a:solidFill>
                    <a:latin typeface="Times New Roman" panose="02020603050405020304" pitchFamily="18" charset="0"/>
                    <a:ea typeface="Times New Roman" panose="02020603050405020304" pitchFamily="18" charset="0"/>
                  </a:rPr>
                  <a:t>s’intendono </a:t>
                </a:r>
                <a:r>
                  <a:rPr lang="es-ES" sz="2000" dirty="0">
                    <a:solidFill>
                      <a:schemeClr val="accent1">
                        <a:lumMod val="50000"/>
                      </a:schemeClr>
                    </a:solidFill>
                    <a:latin typeface="Times New Roman" panose="02020603050405020304" pitchFamily="18" charset="0"/>
                    <a:ea typeface="Times New Roman" panose="02020603050405020304" pitchFamily="18" charset="0"/>
                  </a:rPr>
                  <a:t>effettuare;</a:t>
                </a:r>
                <a:endParaRPr lang="it-IT" sz="2000" dirty="0">
                  <a:solidFill>
                    <a:schemeClr val="accent1">
                      <a:lumMod val="50000"/>
                    </a:schemeClr>
                  </a:solidFill>
                  <a:latin typeface="Times New Roman" panose="02020603050405020304" pitchFamily="18" charset="0"/>
                  <a:ea typeface="Times New Roman" panose="02020603050405020304" pitchFamily="18" charset="0"/>
                </a:endParaRPr>
              </a:p>
              <a:p>
                <a:pPr marL="357188" marR="180340" indent="-357188" algn="just">
                  <a:buFont typeface="+mj-lt"/>
                  <a:buAutoNum type="arabicPeriod"/>
                </a:pPr>
                <a:r>
                  <a:rPr lang="es-ES" sz="2000" dirty="0">
                    <a:solidFill>
                      <a:schemeClr val="accent1">
                        <a:lumMod val="50000"/>
                      </a:schemeClr>
                    </a:solidFill>
                    <a:latin typeface="Times New Roman" panose="02020603050405020304" pitchFamily="18" charset="0"/>
                    <a:ea typeface="Times New Roman" panose="02020603050405020304" pitchFamily="18" charset="0"/>
                  </a:rPr>
                  <a:t>Costruire tre punti A, B e C;</a:t>
                </a:r>
                <a:endParaRPr lang="it-IT" sz="2000" dirty="0">
                  <a:solidFill>
                    <a:schemeClr val="accent1">
                      <a:lumMod val="50000"/>
                    </a:schemeClr>
                  </a:solidFill>
                  <a:latin typeface="Times New Roman" panose="02020603050405020304" pitchFamily="18" charset="0"/>
                  <a:ea typeface="Times New Roman" panose="02020603050405020304" pitchFamily="18" charset="0"/>
                </a:endParaRPr>
              </a:p>
              <a:p>
                <a:pPr marL="357188" marR="180340" indent="-357188" algn="just">
                  <a:buFont typeface="+mj-lt"/>
                  <a:buAutoNum type="arabicPeriod"/>
                </a:pPr>
                <a:r>
                  <a:rPr lang="es-ES" sz="2000" dirty="0">
                    <a:solidFill>
                      <a:schemeClr val="accent1">
                        <a:lumMod val="50000"/>
                      </a:schemeClr>
                    </a:solidFill>
                    <a:latin typeface="Times New Roman" panose="02020603050405020304" pitchFamily="18" charset="0"/>
                    <a:ea typeface="Times New Roman" panose="02020603050405020304" pitchFamily="18" charset="0"/>
                  </a:rPr>
                  <a:t>Tracciare le semirette s1 e s2 di origine A e passanti per i punti B e C;</a:t>
                </a:r>
                <a:endParaRPr lang="it-IT" sz="2000" dirty="0">
                  <a:solidFill>
                    <a:schemeClr val="accent1">
                      <a:lumMod val="50000"/>
                    </a:schemeClr>
                  </a:solidFill>
                  <a:latin typeface="Times New Roman" panose="02020603050405020304" pitchFamily="18" charset="0"/>
                  <a:ea typeface="Times New Roman" panose="02020603050405020304" pitchFamily="18" charset="0"/>
                </a:endParaRPr>
              </a:p>
              <a:p>
                <a:pPr marL="357188" marR="180340" indent="-357188" algn="just">
                  <a:buFont typeface="+mj-lt"/>
                  <a:buAutoNum type="arabicPeriod"/>
                </a:pPr>
                <a:r>
                  <a:rPr lang="es-ES" sz="2000" dirty="0">
                    <a:solidFill>
                      <a:schemeClr val="accent1">
                        <a:lumMod val="50000"/>
                      </a:schemeClr>
                    </a:solidFill>
                    <a:latin typeface="Times New Roman" panose="02020603050405020304" pitchFamily="18" charset="0"/>
                    <a:ea typeface="Times New Roman" panose="02020603050405020304" pitchFamily="18" charset="0"/>
                  </a:rPr>
                  <a:t>Ciclo iterativo:</a:t>
                </a:r>
                <a:endParaRPr lang="it-IT" sz="2000" dirty="0">
                  <a:solidFill>
                    <a:schemeClr val="accent1">
                      <a:lumMod val="50000"/>
                    </a:schemeClr>
                  </a:solidFill>
                  <a:latin typeface="Times New Roman" panose="02020603050405020304" pitchFamily="18" charset="0"/>
                  <a:ea typeface="Times New Roman" panose="02020603050405020304" pitchFamily="18" charset="0"/>
                </a:endParaRPr>
              </a:p>
              <a:p>
                <a:pPr marL="800100" marR="180340" indent="-442913" algn="just">
                  <a:buFont typeface="+mj-lt"/>
                  <a:buAutoNum type="romanUcPeriod"/>
                </a:pPr>
                <a:r>
                  <a:rPr lang="es-ES" sz="2000" dirty="0" smtClean="0">
                    <a:solidFill>
                      <a:schemeClr val="accent1">
                        <a:lumMod val="50000"/>
                      </a:schemeClr>
                    </a:solidFill>
                    <a:latin typeface="Times New Roman" panose="02020603050405020304" pitchFamily="18" charset="0"/>
                    <a:ea typeface="Times New Roman" panose="02020603050405020304" pitchFamily="18" charset="0"/>
                  </a:rPr>
                  <a:t>Disegnare </a:t>
                </a:r>
                <a:r>
                  <a:rPr lang="es-ES" sz="2000" dirty="0">
                    <a:solidFill>
                      <a:schemeClr val="accent1">
                        <a:lumMod val="50000"/>
                      </a:schemeClr>
                    </a:solidFill>
                    <a:latin typeface="Times New Roman" panose="02020603050405020304" pitchFamily="18" charset="0"/>
                    <a:ea typeface="Times New Roman" panose="02020603050405020304" pitchFamily="18" charset="0"/>
                  </a:rPr>
                  <a:t>un punto P su </a:t>
                </a:r>
                <a:r>
                  <a:rPr lang="es-ES" sz="2000" dirty="0" smtClean="0">
                    <a:solidFill>
                      <a:schemeClr val="accent1">
                        <a:lumMod val="50000"/>
                      </a:schemeClr>
                    </a:solidFill>
                    <a:latin typeface="Times New Roman" panose="02020603050405020304" pitchFamily="18" charset="0"/>
                    <a:ea typeface="Times New Roman" panose="02020603050405020304" pitchFamily="18" charset="0"/>
                  </a:rPr>
                  <a:t>S2;</a:t>
                </a:r>
              </a:p>
              <a:p>
                <a:pPr marL="800100" marR="180340" indent="-442913" algn="just">
                  <a:buFont typeface="+mj-lt"/>
                  <a:buAutoNum type="romanUcPeriod"/>
                </a:pPr>
                <a:r>
                  <a:rPr lang="es-ES" sz="2000" dirty="0" smtClean="0">
                    <a:solidFill>
                      <a:schemeClr val="accent1">
                        <a:lumMod val="50000"/>
                      </a:schemeClr>
                    </a:solidFill>
                    <a:latin typeface="Times New Roman" panose="02020603050405020304" pitchFamily="18" charset="0"/>
                    <a:ea typeface="Times New Roman" panose="02020603050405020304" pitchFamily="18" charset="0"/>
                  </a:rPr>
                  <a:t>Tracciare </a:t>
                </a:r>
                <a:r>
                  <a:rPr lang="es-ES" sz="2000" dirty="0">
                    <a:solidFill>
                      <a:schemeClr val="accent1">
                        <a:lumMod val="50000"/>
                      </a:schemeClr>
                    </a:solidFill>
                    <a:latin typeface="Times New Roman" panose="02020603050405020304" pitchFamily="18" charset="0"/>
                    <a:ea typeface="Times New Roman" panose="02020603050405020304" pitchFamily="18" charset="0"/>
                  </a:rPr>
                  <a:t>le perpendicolare t alla semiretta s1 passante per </a:t>
                </a:r>
                <a:r>
                  <a:rPr lang="es-ES" sz="2000" dirty="0" smtClean="0">
                    <a:solidFill>
                      <a:schemeClr val="accent1">
                        <a:lumMod val="50000"/>
                      </a:schemeClr>
                    </a:solidFill>
                    <a:latin typeface="Times New Roman" panose="02020603050405020304" pitchFamily="18" charset="0"/>
                    <a:ea typeface="Times New Roman" panose="02020603050405020304" pitchFamily="18" charset="0"/>
                  </a:rPr>
                  <a:t>P;</a:t>
                </a:r>
                <a:endParaRPr lang="it-IT" sz="2000" dirty="0">
                  <a:solidFill>
                    <a:schemeClr val="accent1">
                      <a:lumMod val="50000"/>
                    </a:schemeClr>
                  </a:solidFill>
                  <a:latin typeface="Times New Roman" panose="02020603050405020304" pitchFamily="18" charset="0"/>
                  <a:ea typeface="Times New Roman" panose="02020603050405020304" pitchFamily="18" charset="0"/>
                </a:endParaRPr>
              </a:p>
              <a:p>
                <a:pPr marL="800100" marR="180340" indent="-442913" algn="just">
                  <a:buFont typeface="+mj-lt"/>
                  <a:buAutoNum type="romanUcPeriod"/>
                </a:pPr>
                <a:r>
                  <a:rPr lang="es-ES" sz="2000" dirty="0" smtClean="0">
                    <a:solidFill>
                      <a:schemeClr val="accent1">
                        <a:lumMod val="50000"/>
                      </a:schemeClr>
                    </a:solidFill>
                    <a:latin typeface="Times New Roman" panose="02020603050405020304" pitchFamily="18" charset="0"/>
                    <a:ea typeface="Times New Roman" panose="02020603050405020304" pitchFamily="18" charset="0"/>
                  </a:rPr>
                  <a:t>Determinare </a:t>
                </a:r>
                <a:r>
                  <a:rPr lang="es-ES" sz="2000" dirty="0">
                    <a:solidFill>
                      <a:schemeClr val="accent1">
                        <a:lumMod val="50000"/>
                      </a:schemeClr>
                    </a:solidFill>
                    <a:latin typeface="Times New Roman" panose="02020603050405020304" pitchFamily="18" charset="0"/>
                    <a:ea typeface="Times New Roman" panose="02020603050405020304" pitchFamily="18" charset="0"/>
                  </a:rPr>
                  <a:t>il punto H, interezione tra la retta t e la semiretta </a:t>
                </a:r>
                <a:r>
                  <a:rPr lang="es-ES" sz="2000" dirty="0" smtClean="0">
                    <a:solidFill>
                      <a:schemeClr val="accent1">
                        <a:lumMod val="50000"/>
                      </a:schemeClr>
                    </a:solidFill>
                    <a:latin typeface="Times New Roman" panose="02020603050405020304" pitchFamily="18" charset="0"/>
                    <a:ea typeface="Times New Roman" panose="02020603050405020304" pitchFamily="18" charset="0"/>
                  </a:rPr>
                  <a:t>s1;</a:t>
                </a:r>
                <a:endParaRPr lang="it-IT" sz="2000" dirty="0">
                  <a:solidFill>
                    <a:schemeClr val="accent1">
                      <a:lumMod val="50000"/>
                    </a:schemeClr>
                  </a:solidFill>
                  <a:latin typeface="Times New Roman" panose="02020603050405020304" pitchFamily="18" charset="0"/>
                  <a:ea typeface="Times New Roman" panose="02020603050405020304" pitchFamily="18" charset="0"/>
                </a:endParaRPr>
              </a:p>
              <a:p>
                <a:pPr marL="800100" marR="180340" indent="-442913" algn="just">
                  <a:buFont typeface="+mj-lt"/>
                  <a:buAutoNum type="romanUcPeriod"/>
                </a:pPr>
                <a:r>
                  <a:rPr lang="es-ES" sz="2000" dirty="0" smtClean="0">
                    <a:solidFill>
                      <a:schemeClr val="accent1">
                        <a:lumMod val="50000"/>
                      </a:schemeClr>
                    </a:solidFill>
                    <a:latin typeface="Times New Roman" panose="02020603050405020304" pitchFamily="18" charset="0"/>
                    <a:ea typeface="Times New Roman" panose="02020603050405020304" pitchFamily="18" charset="0"/>
                  </a:rPr>
                  <a:t>Calcolare </a:t>
                </a:r>
                <a:r>
                  <a:rPr lang="es-ES" sz="2000" dirty="0">
                    <a:solidFill>
                      <a:schemeClr val="accent1">
                        <a:lumMod val="50000"/>
                      </a:schemeClr>
                    </a:solidFill>
                    <a:latin typeface="Times New Roman" panose="02020603050405020304" pitchFamily="18" charset="0"/>
                    <a:ea typeface="Times New Roman" panose="02020603050405020304" pitchFamily="18" charset="0"/>
                  </a:rPr>
                  <a:t>i rapporti: </a:t>
                </a:r>
                <a14:m>
                  <m:oMath xmlns:m="http://schemas.openxmlformats.org/officeDocument/2006/math">
                    <m:f>
                      <m:fPr>
                        <m:ctrlPr>
                          <a:rPr lang="it-IT" sz="2000" i="1">
                            <a:solidFill>
                              <a:schemeClr val="accent1">
                                <a:lumMod val="50000"/>
                              </a:schemeClr>
                            </a:solidFill>
                            <a:latin typeface="Cambria Math" panose="02040503050406030204" pitchFamily="18" charset="0"/>
                            <a:ea typeface="Times New Roman" panose="02020603050405020304" pitchFamily="18" charset="0"/>
                          </a:rPr>
                        </m:ctrlPr>
                      </m:fPr>
                      <m:num>
                        <m:bar>
                          <m:barPr>
                            <m:pos m:val="top"/>
                            <m:ctrlPr>
                              <a:rPr lang="it-IT" sz="2000" i="1">
                                <a:solidFill>
                                  <a:schemeClr val="accent1">
                                    <a:lumMod val="50000"/>
                                  </a:schemeClr>
                                </a:solidFill>
                                <a:latin typeface="Cambria Math" panose="02040503050406030204" pitchFamily="18" charset="0"/>
                                <a:ea typeface="Times New Roman" panose="02020603050405020304" pitchFamily="18" charset="0"/>
                              </a:rPr>
                            </m:ctrlPr>
                          </m:barPr>
                          <m:e>
                            <m:r>
                              <a:rPr lang="es-ES" sz="2000">
                                <a:solidFill>
                                  <a:schemeClr val="accent1">
                                    <a:lumMod val="50000"/>
                                  </a:schemeClr>
                                </a:solidFill>
                                <a:latin typeface="Cambria Math" panose="02040503050406030204" pitchFamily="18" charset="0"/>
                                <a:ea typeface="Times New Roman" panose="02020603050405020304" pitchFamily="18" charset="0"/>
                              </a:rPr>
                              <m:t>𝑃𝐻</m:t>
                            </m:r>
                          </m:e>
                        </m:bar>
                      </m:num>
                      <m:den>
                        <m:r>
                          <a:rPr lang="es-ES" sz="2000">
                            <a:solidFill>
                              <a:schemeClr val="accent1">
                                <a:lumMod val="50000"/>
                              </a:schemeClr>
                            </a:solidFill>
                            <a:latin typeface="Cambria Math" panose="02040503050406030204" pitchFamily="18" charset="0"/>
                            <a:ea typeface="Times New Roman" panose="02020603050405020304" pitchFamily="18" charset="0"/>
                          </a:rPr>
                          <m:t>𝐴𝑃</m:t>
                        </m:r>
                      </m:den>
                    </m:f>
                  </m:oMath>
                </a14:m>
                <a:r>
                  <a:rPr lang="es-ES" sz="2000" dirty="0">
                    <a:solidFill>
                      <a:schemeClr val="accent1">
                        <a:lumMod val="50000"/>
                      </a:schemeClr>
                    </a:solidFill>
                    <a:latin typeface="Times New Roman" panose="02020603050405020304" pitchFamily="18" charset="0"/>
                    <a:ea typeface="Times New Roman" panose="02020603050405020304" pitchFamily="18" charset="0"/>
                  </a:rPr>
                  <a:t>, </a:t>
                </a:r>
                <a14:m>
                  <m:oMath xmlns:m="http://schemas.openxmlformats.org/officeDocument/2006/math">
                    <m:f>
                      <m:fPr>
                        <m:ctrlPr>
                          <a:rPr lang="it-IT" sz="2000" i="1">
                            <a:solidFill>
                              <a:schemeClr val="accent1">
                                <a:lumMod val="50000"/>
                              </a:schemeClr>
                            </a:solidFill>
                            <a:latin typeface="Cambria Math" panose="02040503050406030204" pitchFamily="18" charset="0"/>
                            <a:ea typeface="Times New Roman" panose="02020603050405020304" pitchFamily="18" charset="0"/>
                          </a:rPr>
                        </m:ctrlPr>
                      </m:fPr>
                      <m:num>
                        <m:bar>
                          <m:barPr>
                            <m:pos m:val="top"/>
                            <m:ctrlPr>
                              <a:rPr lang="it-IT" sz="2000" i="1">
                                <a:solidFill>
                                  <a:schemeClr val="accent1">
                                    <a:lumMod val="50000"/>
                                  </a:schemeClr>
                                </a:solidFill>
                                <a:latin typeface="Cambria Math" panose="02040503050406030204" pitchFamily="18" charset="0"/>
                                <a:ea typeface="Times New Roman" panose="02020603050405020304" pitchFamily="18" charset="0"/>
                              </a:rPr>
                            </m:ctrlPr>
                          </m:barPr>
                          <m:e>
                            <m:r>
                              <a:rPr lang="es-ES" sz="2000">
                                <a:solidFill>
                                  <a:schemeClr val="accent1">
                                    <a:lumMod val="50000"/>
                                  </a:schemeClr>
                                </a:solidFill>
                                <a:latin typeface="Cambria Math" panose="02040503050406030204" pitchFamily="18" charset="0"/>
                                <a:ea typeface="Times New Roman" panose="02020603050405020304" pitchFamily="18" charset="0"/>
                              </a:rPr>
                              <m:t>𝐴𝐻</m:t>
                            </m:r>
                          </m:e>
                        </m:bar>
                      </m:num>
                      <m:den>
                        <m:r>
                          <a:rPr lang="es-ES" sz="2000">
                            <a:solidFill>
                              <a:schemeClr val="accent1">
                                <a:lumMod val="50000"/>
                              </a:schemeClr>
                            </a:solidFill>
                            <a:latin typeface="Cambria Math" panose="02040503050406030204" pitchFamily="18" charset="0"/>
                            <a:ea typeface="Times New Roman" panose="02020603050405020304" pitchFamily="18" charset="0"/>
                          </a:rPr>
                          <m:t>𝐴𝑃</m:t>
                        </m:r>
                      </m:den>
                    </m:f>
                  </m:oMath>
                </a14:m>
                <a:r>
                  <a:rPr lang="es-ES" sz="2000" dirty="0">
                    <a:solidFill>
                      <a:schemeClr val="accent1">
                        <a:lumMod val="50000"/>
                      </a:schemeClr>
                    </a:solidFill>
                    <a:latin typeface="Times New Roman" panose="02020603050405020304" pitchFamily="18" charset="0"/>
                    <a:ea typeface="Times New Roman" panose="02020603050405020304" pitchFamily="18" charset="0"/>
                  </a:rPr>
                  <a:t>, </a:t>
                </a:r>
                <a14:m>
                  <m:oMath xmlns:m="http://schemas.openxmlformats.org/officeDocument/2006/math">
                    <m:f>
                      <m:fPr>
                        <m:ctrlPr>
                          <a:rPr lang="it-IT" sz="2000" i="1">
                            <a:solidFill>
                              <a:schemeClr val="accent1">
                                <a:lumMod val="50000"/>
                              </a:schemeClr>
                            </a:solidFill>
                            <a:latin typeface="Cambria Math" panose="02040503050406030204" pitchFamily="18" charset="0"/>
                            <a:ea typeface="Times New Roman" panose="02020603050405020304" pitchFamily="18" charset="0"/>
                          </a:rPr>
                        </m:ctrlPr>
                      </m:fPr>
                      <m:num>
                        <m:bar>
                          <m:barPr>
                            <m:pos m:val="top"/>
                            <m:ctrlPr>
                              <a:rPr lang="it-IT" sz="2000" i="1">
                                <a:solidFill>
                                  <a:schemeClr val="accent1">
                                    <a:lumMod val="50000"/>
                                  </a:schemeClr>
                                </a:solidFill>
                                <a:latin typeface="Cambria Math" panose="02040503050406030204" pitchFamily="18" charset="0"/>
                                <a:ea typeface="Times New Roman" panose="02020603050405020304" pitchFamily="18" charset="0"/>
                              </a:rPr>
                            </m:ctrlPr>
                          </m:barPr>
                          <m:e>
                            <m:r>
                              <a:rPr lang="es-ES" sz="2000">
                                <a:solidFill>
                                  <a:schemeClr val="accent1">
                                    <a:lumMod val="50000"/>
                                  </a:schemeClr>
                                </a:solidFill>
                                <a:latin typeface="Cambria Math" panose="02040503050406030204" pitchFamily="18" charset="0"/>
                                <a:ea typeface="Times New Roman" panose="02020603050405020304" pitchFamily="18" charset="0"/>
                              </a:rPr>
                              <m:t>𝑃𝐻</m:t>
                            </m:r>
                          </m:e>
                        </m:bar>
                      </m:num>
                      <m:den>
                        <m:r>
                          <a:rPr lang="es-ES" sz="2000">
                            <a:solidFill>
                              <a:schemeClr val="accent1">
                                <a:lumMod val="50000"/>
                              </a:schemeClr>
                            </a:solidFill>
                            <a:latin typeface="Cambria Math" panose="02040503050406030204" pitchFamily="18" charset="0"/>
                            <a:ea typeface="Times New Roman" panose="02020603050405020304" pitchFamily="18" charset="0"/>
                          </a:rPr>
                          <m:t>𝐴𝐻</m:t>
                        </m:r>
                      </m:den>
                    </m:f>
                    <m:r>
                      <a:rPr lang="it-IT" sz="2000" b="0" i="0" smtClean="0">
                        <a:solidFill>
                          <a:schemeClr val="accent1">
                            <a:lumMod val="50000"/>
                          </a:schemeClr>
                        </a:solidFill>
                        <a:latin typeface="Cambria Math" panose="02040503050406030204" pitchFamily="18" charset="0"/>
                        <a:ea typeface="Times New Roman" panose="02020603050405020304" pitchFamily="18" charset="0"/>
                      </a:rPr>
                      <m:t>.</m:t>
                    </m:r>
                  </m:oMath>
                </a14:m>
                <a:endParaRPr lang="it-IT" sz="2000" b="0" dirty="0" smtClean="0">
                  <a:solidFill>
                    <a:schemeClr val="accent1">
                      <a:lumMod val="50000"/>
                    </a:schemeClr>
                  </a:solidFill>
                  <a:latin typeface="Times New Roman" panose="02020603050405020304" pitchFamily="18" charset="0"/>
                  <a:ea typeface="Times New Roman" panose="02020603050405020304" pitchFamily="18" charset="0"/>
                </a:endParaRPr>
              </a:p>
              <a:p>
                <a:pPr marL="85725" marR="180340" algn="just"/>
                <a:r>
                  <a:rPr lang="it-IT" sz="2000" dirty="0" smtClean="0">
                    <a:solidFill>
                      <a:schemeClr val="accent1">
                        <a:lumMod val="50000"/>
                      </a:schemeClr>
                    </a:solidFill>
                    <a:latin typeface="Times New Roman" panose="02020603050405020304" pitchFamily="18" charset="0"/>
                    <a:ea typeface="Times New Roman" panose="02020603050405020304" pitchFamily="18" charset="0"/>
                  </a:rPr>
                  <a:t>5.   Stampa </a:t>
                </a:r>
                <a:r>
                  <a:rPr lang="it-IT" sz="2000" dirty="0">
                    <a:solidFill>
                      <a:schemeClr val="accent1">
                        <a:lumMod val="50000"/>
                      </a:schemeClr>
                    </a:solidFill>
                    <a:latin typeface="Times New Roman" panose="02020603050405020304" pitchFamily="18" charset="0"/>
                    <a:ea typeface="Times New Roman" panose="02020603050405020304" pitchFamily="18" charset="0"/>
                  </a:rPr>
                  <a:t>dei rapporti calcolati</a:t>
                </a:r>
                <a:r>
                  <a:rPr lang="it-IT" sz="2000" dirty="0" smtClean="0">
                    <a:solidFill>
                      <a:schemeClr val="accent1">
                        <a:lumMod val="50000"/>
                      </a:schemeClr>
                    </a:solidFill>
                    <a:latin typeface="Times New Roman" panose="02020603050405020304" pitchFamily="18" charset="0"/>
                    <a:ea typeface="Times New Roman" panose="02020603050405020304" pitchFamily="18" charset="0"/>
                  </a:rPr>
                  <a:t>.</a:t>
                </a:r>
                <a:endParaRPr lang="it-IT" sz="2000" dirty="0">
                  <a:solidFill>
                    <a:schemeClr val="accent1">
                      <a:lumMod val="50000"/>
                    </a:schemeClr>
                  </a:solidFill>
                  <a:latin typeface="Times New Roman" panose="02020603050405020304" pitchFamily="18" charset="0"/>
                  <a:ea typeface="Times New Roman" panose="02020603050405020304" pitchFamily="18" charset="0"/>
                </a:endParaRPr>
              </a:p>
            </p:txBody>
          </p:sp>
        </mc:Choice>
        <mc:Fallback xmlns="">
          <p:sp>
            <p:nvSpPr>
              <p:cNvPr id="6" name="Rettangolo 5"/>
              <p:cNvSpPr>
                <a:spLocks noRot="1" noChangeAspect="1" noMove="1" noResize="1" noEditPoints="1" noAdjustHandles="1" noChangeArrowheads="1" noChangeShapeType="1" noTextEdit="1"/>
              </p:cNvSpPr>
              <p:nvPr/>
            </p:nvSpPr>
            <p:spPr>
              <a:xfrm>
                <a:off x="755756" y="2898712"/>
                <a:ext cx="7803623" cy="3355214"/>
              </a:xfrm>
              <a:prstGeom prst="rect">
                <a:avLst/>
              </a:prstGeom>
              <a:blipFill rotWithShape="0">
                <a:blip r:embed="rId3"/>
                <a:stretch>
                  <a:fillRect l="-700" t="-721" b="-1802"/>
                </a:stretch>
              </a:blipFill>
              <a:ln w="28575">
                <a:solidFill>
                  <a:srgbClr val="99CC00"/>
                </a:solidFill>
              </a:ln>
            </p:spPr>
            <p:txBody>
              <a:bodyPr/>
              <a:lstStyle/>
              <a:p>
                <a:r>
                  <a:rPr lang="it-IT">
                    <a:noFill/>
                  </a:rPr>
                  <a:t> </a:t>
                </a:r>
              </a:p>
            </p:txBody>
          </p:sp>
        </mc:Fallback>
      </mc:AlternateContent>
      <p:pic>
        <p:nvPicPr>
          <p:cNvPr id="7" name="Picture 19" descr="C:\Users\annarosaserpe\Pictures\Catalogo_ImmaginCatalogo_immag\COMPUTER\computer-type-ani-sc(loop10).gif">
            <a:hlinkClick r:id="rId4" action="ppaction://hlinkfile"/>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8859187" y="3531872"/>
            <a:ext cx="2728209" cy="2728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9788819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3953091" y="6473858"/>
            <a:ext cx="4356000" cy="252000"/>
          </a:xfrm>
          <a:prstGeom prst="rect">
            <a:avLst/>
          </a:prstGeom>
          <a:noFill/>
          <a:ln w="9525">
            <a:noFill/>
            <a:miter lim="800000"/>
            <a:headEnd/>
            <a:tailEnd/>
          </a:ln>
          <a:effectLst>
            <a:glow rad="101600">
              <a:srgbClr val="EEECE1">
                <a:lumMod val="25000"/>
                <a:alpha val="60000"/>
              </a:srgbClr>
            </a:glow>
            <a:softEdge rad="12700"/>
          </a:effectLst>
        </p:spPr>
        <p:txBody>
          <a:bodyPr wrap="square">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Serpe </a:t>
            </a:r>
            <a:r>
              <a:rPr kumimoji="0" lang="it-IT" sz="1000" b="1" i="1" u="none" strike="noStrike" kern="0" cap="none" spc="0" normalizeH="0" baseline="0" noProof="0" dirty="0">
                <a:ln>
                  <a:noFill/>
                </a:ln>
                <a:solidFill>
                  <a:schemeClr val="accent2">
                    <a:lumMod val="75000"/>
                  </a:schemeClr>
                </a:solidFill>
                <a:effectLst/>
                <a:uLnTx/>
                <a:uFillTx/>
                <a:cs typeface="Times New Roman" pitchFamily="18" charset="0"/>
              </a:rPr>
              <a:t>A., </a:t>
            </a:r>
            <a:r>
              <a:rPr kumimoji="0" lang="it-IT" sz="1000" b="1" i="1" u="none" strike="noStrike" kern="0" cap="none" spc="0" normalizeH="0" baseline="0" noProof="0" dirty="0" err="1">
                <a:ln>
                  <a:noFill/>
                </a:ln>
                <a:solidFill>
                  <a:schemeClr val="accent2">
                    <a:lumMod val="75000"/>
                  </a:schemeClr>
                </a:solidFill>
                <a:effectLst/>
                <a:uLnTx/>
                <a:uFillTx/>
                <a:cs typeface="Times New Roman" pitchFamily="18" charset="0"/>
              </a:rPr>
              <a:t>Frassia</a:t>
            </a:r>
            <a:r>
              <a:rPr kumimoji="0" lang="it-IT" sz="1000" b="1" i="1" u="none" strike="noStrike" kern="0" cap="none" spc="0" normalizeH="0" baseline="0" noProof="0" dirty="0">
                <a:ln>
                  <a:noFill/>
                </a:ln>
                <a:solidFill>
                  <a:schemeClr val="accent2">
                    <a:lumMod val="75000"/>
                  </a:schemeClr>
                </a:solidFill>
                <a:effectLst/>
                <a:uLnTx/>
                <a:uFillTx/>
                <a:cs typeface="Times New Roman" pitchFamily="18" charset="0"/>
              </a:rPr>
              <a:t> M.G</a:t>
            </a: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 </a:t>
            </a:r>
            <a:r>
              <a:rPr kumimoji="0" lang="it-IT" sz="1000" b="1" i="1" u="none" strike="noStrike" kern="0" cap="none" spc="0" normalizeH="0" baseline="0" noProof="0" dirty="0" err="1" smtClean="0">
                <a:ln>
                  <a:noFill/>
                </a:ln>
                <a:solidFill>
                  <a:schemeClr val="accent2">
                    <a:lumMod val="75000"/>
                  </a:schemeClr>
                </a:solidFill>
                <a:effectLst/>
                <a:uLnTx/>
                <a:uFillTx/>
                <a:cs typeface="Times New Roman" pitchFamily="18" charset="0"/>
              </a:rPr>
              <a:t>Caligiuri</a:t>
            </a: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 S. </a:t>
            </a:r>
            <a:r>
              <a:rPr kumimoji="0" lang="it-IT" sz="1000" b="1" i="0" u="none" strike="noStrike" kern="0" cap="none" spc="0" normalizeH="0" baseline="0" noProof="0" dirty="0">
                <a:ln>
                  <a:noFill/>
                </a:ln>
                <a:solidFill>
                  <a:schemeClr val="accent2">
                    <a:lumMod val="75000"/>
                  </a:schemeClr>
                </a:solidFill>
                <a:effectLst>
                  <a:outerShdw blurRad="38100" dist="38100" dir="2700000" algn="tl">
                    <a:srgbClr val="000000">
                      <a:alpha val="43137"/>
                    </a:srgbClr>
                  </a:outerShdw>
                </a:effectLst>
                <a:uLnTx/>
                <a:uFillTx/>
                <a:cs typeface="Times New Roman" pitchFamily="18" charset="0"/>
              </a:rPr>
              <a:t>-</a:t>
            </a:r>
            <a:r>
              <a:rPr kumimoji="0" lang="it-IT" sz="1000" b="0" i="0" u="none" strike="noStrike" kern="0" cap="none" spc="0" normalizeH="0" baseline="0" noProof="0" dirty="0">
                <a:ln>
                  <a:noFill/>
                </a:ln>
                <a:solidFill>
                  <a:schemeClr val="accent2">
                    <a:lumMod val="75000"/>
                  </a:schemeClr>
                </a:solidFill>
                <a:effectLst/>
                <a:uLnTx/>
                <a:uFillTx/>
                <a:cs typeface="Times New Roman" pitchFamily="18" charset="0"/>
              </a:rPr>
              <a:t>   </a:t>
            </a:r>
            <a:r>
              <a:rPr lang="it-IT" sz="1000" kern="0" dirty="0" smtClean="0">
                <a:solidFill>
                  <a:schemeClr val="accent2">
                    <a:lumMod val="75000"/>
                  </a:schemeClr>
                </a:solidFill>
                <a:cs typeface="Times New Roman" pitchFamily="18" charset="0"/>
              </a:rPr>
              <a:t>DI.FI.MA. 2015</a:t>
            </a: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  </a:t>
            </a:r>
            <a:r>
              <a:rPr kumimoji="0" lang="en-GB" sz="1000" b="1" i="0" u="none" strike="noStrike" kern="0" cap="none" spc="0" normalizeH="0" baseline="0" noProof="0" dirty="0">
                <a:ln>
                  <a:noFill/>
                </a:ln>
                <a:solidFill>
                  <a:schemeClr val="accent2">
                    <a:lumMod val="75000"/>
                  </a:schemeClr>
                </a:solidFill>
                <a:effectLst/>
                <a:uLnTx/>
                <a:uFillTx/>
                <a:cs typeface="Times New Roman" pitchFamily="18" charset="0"/>
                <a:sym typeface="Symbol"/>
              </a:rPr>
              <a:t> </a:t>
            </a:r>
            <a:r>
              <a:rPr kumimoji="0" lang="en-GB" sz="1000" b="1" i="0" u="none" strike="noStrike" kern="0" cap="none" spc="0" normalizeH="0" baseline="0" noProof="0" dirty="0" smtClean="0">
                <a:ln>
                  <a:noFill/>
                </a:ln>
                <a:solidFill>
                  <a:schemeClr val="accent2">
                    <a:lumMod val="75000"/>
                  </a:schemeClr>
                </a:solidFill>
                <a:effectLst/>
                <a:uLnTx/>
                <a:uFillTx/>
                <a:cs typeface="Times New Roman" pitchFamily="18" charset="0"/>
                <a:sym typeface="Symbol"/>
              </a:rPr>
              <a:t>Torino, 7-9 </a:t>
            </a:r>
            <a:r>
              <a:rPr kumimoji="0" lang="en-GB" sz="1000" b="1" i="1" u="none" strike="noStrike" kern="0" cap="none" spc="0" normalizeH="0" baseline="0" noProof="0" dirty="0" err="1">
                <a:ln>
                  <a:noFill/>
                </a:ln>
                <a:solidFill>
                  <a:schemeClr val="accent2">
                    <a:lumMod val="75000"/>
                  </a:schemeClr>
                </a:solidFill>
                <a:effectLst/>
                <a:uLnTx/>
                <a:uFillTx/>
                <a:cs typeface="Times New Roman" pitchFamily="18" charset="0"/>
                <a:sym typeface="Symbol"/>
              </a:rPr>
              <a:t>ottobre</a:t>
            </a:r>
            <a:r>
              <a:rPr kumimoji="0" lang="en-GB" sz="1000" b="1" i="0" u="none" strike="noStrike" kern="0" cap="none" spc="0" normalizeH="0" baseline="0" noProof="0" dirty="0">
                <a:ln>
                  <a:noFill/>
                </a:ln>
                <a:solidFill>
                  <a:schemeClr val="accent2">
                    <a:lumMod val="75000"/>
                  </a:schemeClr>
                </a:solidFill>
                <a:effectLst/>
                <a:uLnTx/>
                <a:uFillTx/>
                <a:cs typeface="Times New Roman" pitchFamily="18" charset="0"/>
                <a:sym typeface="Symbol"/>
              </a:rPr>
              <a:t>  </a:t>
            </a:r>
            <a:r>
              <a:rPr kumimoji="0" lang="en-GB" sz="1000" b="1" i="0" u="none" strike="noStrike" kern="0" cap="none" spc="0" normalizeH="0" baseline="0" noProof="0" dirty="0" smtClean="0">
                <a:ln>
                  <a:noFill/>
                </a:ln>
                <a:solidFill>
                  <a:schemeClr val="accent2">
                    <a:lumMod val="75000"/>
                  </a:schemeClr>
                </a:solidFill>
                <a:effectLst/>
                <a:uLnTx/>
                <a:uFillTx/>
                <a:cs typeface="Times New Roman" pitchFamily="18" charset="0"/>
                <a:sym typeface="Symbol"/>
              </a:rPr>
              <a:t>2015</a:t>
            </a:r>
            <a:endParaRPr kumimoji="0" lang="it-IT" sz="1000" b="0" i="1" u="none" strike="noStrike" kern="0" cap="none" spc="0" normalizeH="0" baseline="0" noProof="0" dirty="0">
              <a:ln>
                <a:noFill/>
              </a:ln>
              <a:solidFill>
                <a:schemeClr val="accent2">
                  <a:lumMod val="75000"/>
                </a:schemeClr>
              </a:solidFill>
              <a:effectLst>
                <a:outerShdw blurRad="38100" dist="38100" dir="2700000" algn="tl">
                  <a:srgbClr val="C0C0C0"/>
                </a:outerShdw>
              </a:effectLst>
              <a:uLnTx/>
              <a:uFillTx/>
            </a:endParaRPr>
          </a:p>
        </p:txBody>
      </p:sp>
      <p:sp>
        <p:nvSpPr>
          <p:cNvPr id="2" name="Rettangolo 1"/>
          <p:cNvSpPr/>
          <p:nvPr/>
        </p:nvSpPr>
        <p:spPr>
          <a:xfrm>
            <a:off x="1284177" y="1618015"/>
            <a:ext cx="9601538" cy="830997"/>
          </a:xfrm>
          <a:prstGeom prst="rect">
            <a:avLst/>
          </a:prstGeom>
        </p:spPr>
        <p:txBody>
          <a:bodyPr wrap="square">
            <a:spAutoFit/>
          </a:bodyPr>
          <a:lstStyle/>
          <a:p>
            <a:pPr algn="ctr"/>
            <a:r>
              <a:rPr lang="it-IT" sz="2400" dirty="0" smtClean="0">
                <a:solidFill>
                  <a:srgbClr val="FF6600"/>
                </a:solidFill>
                <a:effectLst>
                  <a:outerShdw blurRad="38100" dist="38100" dir="2700000" algn="tl">
                    <a:srgbClr val="000000">
                      <a:alpha val="43137"/>
                    </a:srgbClr>
                  </a:outerShdw>
                </a:effectLst>
                <a:latin typeface="Calibri Light" panose="020F0302020204030204"/>
                <a:ea typeface="Times New Roman" panose="02020603050405020304" pitchFamily="18" charset="0"/>
                <a:cs typeface="Times New Roman" panose="02020603050405020304" pitchFamily="18" charset="0"/>
              </a:rPr>
              <a:t>“Al </a:t>
            </a:r>
            <a:r>
              <a:rPr lang="it-IT" sz="2400" dirty="0">
                <a:solidFill>
                  <a:srgbClr val="FF6600"/>
                </a:solidFill>
                <a:effectLst>
                  <a:outerShdw blurRad="38100" dist="38100" dir="2700000" algn="tl">
                    <a:srgbClr val="000000">
                      <a:alpha val="43137"/>
                    </a:srgbClr>
                  </a:outerShdw>
                </a:effectLst>
                <a:latin typeface="Calibri Light" panose="020F0302020204030204"/>
                <a:ea typeface="Times New Roman" panose="02020603050405020304" pitchFamily="18" charset="0"/>
                <a:cs typeface="Times New Roman" panose="02020603050405020304" pitchFamily="18" charset="0"/>
              </a:rPr>
              <a:t>variare di P su s2, tutti i punti si spostano, ma l’angolo e i rapporti calcolati rimangono sempre gli </a:t>
            </a:r>
            <a:r>
              <a:rPr lang="it-IT" sz="2400" dirty="0" smtClean="0">
                <a:solidFill>
                  <a:srgbClr val="FF6600"/>
                </a:solidFill>
                <a:effectLst>
                  <a:outerShdw blurRad="38100" dist="38100" dir="2700000" algn="tl">
                    <a:srgbClr val="000000">
                      <a:alpha val="43137"/>
                    </a:srgbClr>
                  </a:outerShdw>
                </a:effectLst>
                <a:latin typeface="Calibri Light" panose="020F0302020204030204"/>
                <a:ea typeface="Times New Roman" panose="02020603050405020304" pitchFamily="18" charset="0"/>
                <a:cs typeface="Times New Roman" panose="02020603050405020304" pitchFamily="18" charset="0"/>
              </a:rPr>
              <a:t>stessi”</a:t>
            </a:r>
            <a:endParaRPr lang="it-IT" sz="2400" dirty="0">
              <a:solidFill>
                <a:srgbClr val="FF6600"/>
              </a:solidFill>
              <a:effectLst>
                <a:outerShdw blurRad="38100" dist="38100" dir="2700000" algn="tl">
                  <a:srgbClr val="000000">
                    <a:alpha val="43137"/>
                  </a:srgbClr>
                </a:outerShdw>
              </a:effectLst>
              <a:latin typeface="Calibri Light" panose="020F0302020204030204"/>
              <a:ea typeface="Times New Roman" panose="02020603050405020304" pitchFamily="18" charset="0"/>
              <a:cs typeface="Times New Roman" panose="02020603050405020304" pitchFamily="18" charset="0"/>
            </a:endParaRPr>
          </a:p>
        </p:txBody>
      </p:sp>
      <p:sp>
        <p:nvSpPr>
          <p:cNvPr id="5" name="CasellaDiTesto 4"/>
          <p:cNvSpPr txBox="1"/>
          <p:nvPr/>
        </p:nvSpPr>
        <p:spPr>
          <a:xfrm>
            <a:off x="-109089" y="658228"/>
            <a:ext cx="4500000" cy="523220"/>
          </a:xfrm>
          <a:prstGeom prst="rect">
            <a:avLst/>
          </a:prstGeom>
          <a:solidFill>
            <a:schemeClr val="bg1"/>
          </a:solidFill>
          <a:ln>
            <a:noFill/>
          </a:ln>
          <a:effectLst>
            <a:outerShdw blurRad="50800" dist="38100" dir="5400000" algn="t" rotWithShape="0">
              <a:prstClr val="black">
                <a:alpha val="40000"/>
              </a:prstClr>
            </a:outerShdw>
            <a:softEdge rad="63500"/>
          </a:effectLst>
        </p:spPr>
        <p:txBody>
          <a:bodyPr wrap="square" rtlCol="0">
            <a:spAutoFit/>
          </a:bodyPr>
          <a:lstStyle/>
          <a:p>
            <a:pPr>
              <a:spcAft>
                <a:spcPts val="600"/>
              </a:spcAft>
            </a:pPr>
            <a:r>
              <a:rPr lang="it-IT" sz="2800" spc="100" dirty="0" smtClean="0">
                <a:solidFill>
                  <a:srgbClr val="00297A"/>
                </a:solidFill>
                <a:effectLst>
                  <a:outerShdw blurRad="38100" dist="38100" dir="2700000" algn="tl">
                    <a:srgbClr val="000000">
                      <a:alpha val="43137"/>
                    </a:srgbClr>
                  </a:outerShdw>
                </a:effectLst>
              </a:rPr>
              <a:t>  </a:t>
            </a:r>
            <a:r>
              <a:rPr lang="it-IT" sz="2800" spc="100" dirty="0" smtClean="0">
                <a:solidFill>
                  <a:srgbClr val="FF6600"/>
                </a:solidFill>
                <a:effectLst>
                  <a:outerShdw blurRad="38100" dist="38100" dir="2700000" algn="tl">
                    <a:srgbClr val="000000">
                      <a:alpha val="43137"/>
                    </a:srgbClr>
                  </a:outerShdw>
                </a:effectLst>
              </a:rPr>
              <a:t>Un risultato importante…</a:t>
            </a:r>
            <a:endParaRPr lang="it-IT" sz="2800" spc="100" dirty="0">
              <a:solidFill>
                <a:srgbClr val="FF6600"/>
              </a:solidFill>
              <a:effectLst>
                <a:outerShdw blurRad="38100" dist="38100" dir="2700000" algn="tl">
                  <a:srgbClr val="000000">
                    <a:alpha val="43137"/>
                  </a:srgbClr>
                </a:outerShdw>
              </a:effectLst>
            </a:endParaRPr>
          </a:p>
        </p:txBody>
      </p:sp>
      <mc:AlternateContent xmlns:mc="http://schemas.openxmlformats.org/markup-compatibility/2006" xmlns:a14="http://schemas.microsoft.com/office/drawing/2010/main">
        <mc:Choice Requires="a14">
          <p:sp>
            <p:nvSpPr>
              <p:cNvPr id="6" name="Rettangolo 5"/>
              <p:cNvSpPr/>
              <p:nvPr/>
            </p:nvSpPr>
            <p:spPr>
              <a:xfrm>
                <a:off x="755756" y="2898712"/>
                <a:ext cx="7803623" cy="3508525"/>
              </a:xfrm>
              <a:prstGeom prst="rect">
                <a:avLst/>
              </a:prstGeom>
              <a:ln w="28575">
                <a:solidFill>
                  <a:srgbClr val="99CC00"/>
                </a:solidFill>
              </a:ln>
            </p:spPr>
            <p:txBody>
              <a:bodyPr wrap="square">
                <a:spAutoFit/>
              </a:bodyPr>
              <a:lstStyle/>
              <a:p>
                <a:pPr algn="just">
                  <a:spcBef>
                    <a:spcPts val="600"/>
                  </a:spcBef>
                  <a:spcAft>
                    <a:spcPts val="0"/>
                  </a:spcAft>
                </a:pPr>
                <a:r>
                  <a:rPr lang="it-IT" sz="2000" dirty="0" smtClean="0">
                    <a:solidFill>
                      <a:srgbClr val="FF6600"/>
                    </a:solidFill>
                    <a:latin typeface="Times New Roman" panose="02020603050405020304" pitchFamily="18" charset="0"/>
                    <a:ea typeface="Times New Roman" panose="02020603050405020304" pitchFamily="18" charset="0"/>
                  </a:rPr>
                  <a:t>Introduzione delle funzioni goniometriche dell’angolo:</a:t>
                </a:r>
              </a:p>
              <a:p>
                <a:pPr algn="just">
                  <a:spcBef>
                    <a:spcPts val="600"/>
                  </a:spcBef>
                  <a:spcAft>
                    <a:spcPts val="0"/>
                  </a:spcAft>
                </a:pPr>
                <a:endParaRPr lang="it-IT" sz="2000" dirty="0">
                  <a:solidFill>
                    <a:srgbClr val="FF6600"/>
                  </a:solidFill>
                  <a:effectLst/>
                  <a:latin typeface="Times New Roman" panose="02020603050405020304" pitchFamily="18" charset="0"/>
                  <a:ea typeface="Times New Roman" panose="02020603050405020304" pitchFamily="18" charset="0"/>
                </a:endParaRPr>
              </a:p>
              <a:p>
                <a:pPr algn="ctr">
                  <a:spcBef>
                    <a:spcPts val="600"/>
                  </a:spcBef>
                  <a:spcAft>
                    <a:spcPts val="0"/>
                  </a:spcAft>
                </a:pPr>
                <a14:m>
                  <m:oMathPara xmlns:m="http://schemas.openxmlformats.org/officeDocument/2006/math">
                    <m:oMathParaPr>
                      <m:jc m:val="centerGroup"/>
                    </m:oMathParaPr>
                    <m:oMath xmlns:m="http://schemas.openxmlformats.org/officeDocument/2006/math">
                      <m:func>
                        <m:funcPr>
                          <m:ctrlPr>
                            <a:rPr lang="it-IT" sz="2000" i="1">
                              <a:solidFill>
                                <a:schemeClr val="accent1">
                                  <a:lumMod val="50000"/>
                                </a:schemeClr>
                              </a:solidFill>
                              <a:latin typeface="Cambria Math" panose="02040503050406030204" pitchFamily="18" charset="0"/>
                              <a:ea typeface="Times New Roman" panose="02020603050405020304" pitchFamily="18" charset="0"/>
                            </a:rPr>
                          </m:ctrlPr>
                        </m:funcPr>
                        <m:fName>
                          <m:r>
                            <m:rPr>
                              <m:sty m:val="p"/>
                            </m:rPr>
                            <a:rPr lang="it-IT" sz="2000">
                              <a:solidFill>
                                <a:schemeClr val="accent1">
                                  <a:lumMod val="50000"/>
                                </a:schemeClr>
                              </a:solidFill>
                              <a:latin typeface="Cambria Math" panose="02040503050406030204" pitchFamily="18" charset="0"/>
                              <a:ea typeface="Times New Roman" panose="02020603050405020304" pitchFamily="18" charset="0"/>
                            </a:rPr>
                            <m:t>sin</m:t>
                          </m:r>
                        </m:fName>
                        <m:e>
                          <m:d>
                            <m:dPr>
                              <m:ctrlPr>
                                <a:rPr lang="it-IT" sz="2000" i="1">
                                  <a:solidFill>
                                    <a:schemeClr val="accent1">
                                      <a:lumMod val="50000"/>
                                    </a:schemeClr>
                                  </a:solidFill>
                                  <a:latin typeface="Cambria Math" panose="02040503050406030204" pitchFamily="18" charset="0"/>
                                  <a:ea typeface="Times New Roman" panose="02020603050405020304" pitchFamily="18" charset="0"/>
                                </a:rPr>
                              </m:ctrlPr>
                            </m:dPr>
                            <m:e>
                              <m:r>
                                <a:rPr lang="it-IT" sz="2000">
                                  <a:solidFill>
                                    <a:schemeClr val="accent1">
                                      <a:lumMod val="50000"/>
                                    </a:schemeClr>
                                  </a:solidFill>
                                  <a:latin typeface="Cambria Math" panose="02040503050406030204" pitchFamily="18" charset="0"/>
                                  <a:ea typeface="Times New Roman" panose="02020603050405020304" pitchFamily="18" charset="0"/>
                                </a:rPr>
                                <m:t>𝛼</m:t>
                              </m:r>
                            </m:e>
                          </m:d>
                          <m:r>
                            <a:rPr lang="it-IT" sz="2000">
                              <a:solidFill>
                                <a:schemeClr val="accent1">
                                  <a:lumMod val="50000"/>
                                </a:schemeClr>
                              </a:solidFill>
                              <a:latin typeface="Cambria Math" panose="02040503050406030204" pitchFamily="18" charset="0"/>
                              <a:ea typeface="Times New Roman" panose="02020603050405020304" pitchFamily="18" charset="0"/>
                            </a:rPr>
                            <m:t>=</m:t>
                          </m:r>
                        </m:e>
                      </m:func>
                      <m:f>
                        <m:fPr>
                          <m:ctrlPr>
                            <a:rPr lang="it-IT" sz="2000" i="1">
                              <a:solidFill>
                                <a:schemeClr val="accent1">
                                  <a:lumMod val="50000"/>
                                </a:schemeClr>
                              </a:solidFill>
                              <a:latin typeface="Cambria Math" panose="02040503050406030204" pitchFamily="18" charset="0"/>
                              <a:ea typeface="Times New Roman" panose="02020603050405020304" pitchFamily="18" charset="0"/>
                            </a:rPr>
                          </m:ctrlPr>
                        </m:fPr>
                        <m:num>
                          <m:bar>
                            <m:barPr>
                              <m:pos m:val="top"/>
                              <m:ctrlPr>
                                <a:rPr lang="it-IT" sz="2000" i="1">
                                  <a:solidFill>
                                    <a:schemeClr val="accent1">
                                      <a:lumMod val="50000"/>
                                    </a:schemeClr>
                                  </a:solidFill>
                                  <a:latin typeface="Cambria Math" panose="02040503050406030204" pitchFamily="18" charset="0"/>
                                  <a:ea typeface="Times New Roman" panose="02020603050405020304" pitchFamily="18" charset="0"/>
                                </a:rPr>
                              </m:ctrlPr>
                            </m:barPr>
                            <m:e>
                              <m:r>
                                <a:rPr lang="es-ES" sz="2000">
                                  <a:solidFill>
                                    <a:schemeClr val="accent1">
                                      <a:lumMod val="50000"/>
                                    </a:schemeClr>
                                  </a:solidFill>
                                  <a:latin typeface="Cambria Math" panose="02040503050406030204" pitchFamily="18" charset="0"/>
                                  <a:ea typeface="Times New Roman" panose="02020603050405020304" pitchFamily="18" charset="0"/>
                                </a:rPr>
                                <m:t>𝑃𝐻</m:t>
                              </m:r>
                            </m:e>
                          </m:bar>
                        </m:num>
                        <m:den>
                          <m:r>
                            <a:rPr lang="es-ES" sz="2000">
                              <a:solidFill>
                                <a:schemeClr val="accent1">
                                  <a:lumMod val="50000"/>
                                </a:schemeClr>
                              </a:solidFill>
                              <a:latin typeface="Cambria Math" panose="02040503050406030204" pitchFamily="18" charset="0"/>
                              <a:ea typeface="Times New Roman" panose="02020603050405020304" pitchFamily="18" charset="0"/>
                            </a:rPr>
                            <m:t>𝐴𝑃</m:t>
                          </m:r>
                        </m:den>
                      </m:f>
                    </m:oMath>
                  </m:oMathPara>
                </a14:m>
                <a:endParaRPr lang="it-IT" sz="2000" dirty="0" smtClean="0">
                  <a:solidFill>
                    <a:schemeClr val="accent1">
                      <a:lumMod val="50000"/>
                    </a:schemeClr>
                  </a:solidFill>
                  <a:latin typeface="Times New Roman" panose="02020603050405020304" pitchFamily="18" charset="0"/>
                  <a:ea typeface="Times New Roman" panose="02020603050405020304" pitchFamily="18" charset="0"/>
                </a:endParaRPr>
              </a:p>
              <a:p>
                <a:pPr algn="ctr">
                  <a:spcBef>
                    <a:spcPts val="600"/>
                  </a:spcBef>
                  <a:spcAft>
                    <a:spcPts val="0"/>
                  </a:spcAft>
                </a:pPr>
                <a:endParaRPr lang="it-IT" sz="2000" dirty="0">
                  <a:solidFill>
                    <a:schemeClr val="accent1">
                      <a:lumMod val="50000"/>
                    </a:schemeClr>
                  </a:solidFill>
                  <a:latin typeface="Times New Roman" panose="02020603050405020304" pitchFamily="18" charset="0"/>
                  <a:ea typeface="Times New Roman" panose="02020603050405020304" pitchFamily="18" charset="0"/>
                </a:endParaRPr>
              </a:p>
              <a:p>
                <a:pPr algn="ctr">
                  <a:spcBef>
                    <a:spcPts val="600"/>
                  </a:spcBef>
                  <a:spcAft>
                    <a:spcPts val="0"/>
                  </a:spcAft>
                </a:pPr>
                <a14:m>
                  <m:oMathPara xmlns:m="http://schemas.openxmlformats.org/officeDocument/2006/math">
                    <m:oMathParaPr>
                      <m:jc m:val="centerGroup"/>
                    </m:oMathParaPr>
                    <m:oMath xmlns:m="http://schemas.openxmlformats.org/officeDocument/2006/math">
                      <m:func>
                        <m:funcPr>
                          <m:ctrlPr>
                            <a:rPr lang="it-IT" sz="2000" i="1" smtClean="0">
                              <a:solidFill>
                                <a:schemeClr val="accent1">
                                  <a:lumMod val="50000"/>
                                </a:schemeClr>
                              </a:solidFill>
                              <a:latin typeface="Cambria Math" panose="02040503050406030204" pitchFamily="18" charset="0"/>
                              <a:ea typeface="Times New Roman" panose="02020603050405020304" pitchFamily="18" charset="0"/>
                            </a:rPr>
                          </m:ctrlPr>
                        </m:funcPr>
                        <m:fName>
                          <m:r>
                            <m:rPr>
                              <m:sty m:val="p"/>
                            </m:rPr>
                            <a:rPr lang="it-IT" sz="2000" i="0" smtClean="0">
                              <a:solidFill>
                                <a:schemeClr val="accent1">
                                  <a:lumMod val="50000"/>
                                </a:schemeClr>
                              </a:solidFill>
                              <a:latin typeface="Cambria Math" panose="02040503050406030204" pitchFamily="18" charset="0"/>
                              <a:ea typeface="Times New Roman" panose="02020603050405020304" pitchFamily="18" charset="0"/>
                            </a:rPr>
                            <m:t>cos</m:t>
                          </m:r>
                        </m:fName>
                        <m:e>
                          <m:d>
                            <m:dPr>
                              <m:ctrlPr>
                                <a:rPr lang="it-IT" sz="2000" i="1" smtClean="0">
                                  <a:solidFill>
                                    <a:schemeClr val="accent1">
                                      <a:lumMod val="50000"/>
                                    </a:schemeClr>
                                  </a:solidFill>
                                  <a:latin typeface="Cambria Math" panose="02040503050406030204" pitchFamily="18" charset="0"/>
                                </a:rPr>
                              </m:ctrlPr>
                            </m:dPr>
                            <m:e>
                              <m:r>
                                <a:rPr lang="it-IT" sz="2000" i="1" smtClean="0">
                                  <a:solidFill>
                                    <a:schemeClr val="accent1">
                                      <a:lumMod val="50000"/>
                                    </a:schemeClr>
                                  </a:solidFill>
                                  <a:latin typeface="Cambria Math" panose="02040503050406030204" pitchFamily="18" charset="0"/>
                                  <a:ea typeface="Cambria Math" panose="02040503050406030204" pitchFamily="18" charset="0"/>
                                </a:rPr>
                                <m:t>𝛼</m:t>
                              </m:r>
                            </m:e>
                          </m:d>
                          <m:r>
                            <a:rPr lang="it-IT" sz="2000" b="0" i="1" smtClean="0">
                              <a:solidFill>
                                <a:schemeClr val="accent1">
                                  <a:lumMod val="50000"/>
                                </a:schemeClr>
                              </a:solidFill>
                              <a:latin typeface="Cambria Math" panose="02040503050406030204" pitchFamily="18" charset="0"/>
                            </a:rPr>
                            <m:t>=</m:t>
                          </m:r>
                        </m:e>
                      </m:func>
                      <m:f>
                        <m:fPr>
                          <m:ctrlPr>
                            <a:rPr lang="it-IT" sz="2000" i="1">
                              <a:solidFill>
                                <a:srgbClr val="5B9BD5">
                                  <a:lumMod val="50000"/>
                                </a:srgbClr>
                              </a:solidFill>
                              <a:latin typeface="Cambria Math" panose="02040503050406030204" pitchFamily="18" charset="0"/>
                              <a:ea typeface="Times New Roman" panose="02020603050405020304" pitchFamily="18" charset="0"/>
                            </a:rPr>
                          </m:ctrlPr>
                        </m:fPr>
                        <m:num>
                          <m:bar>
                            <m:barPr>
                              <m:pos m:val="top"/>
                              <m:ctrlPr>
                                <a:rPr lang="it-IT" sz="2000" i="1">
                                  <a:solidFill>
                                    <a:srgbClr val="5B9BD5">
                                      <a:lumMod val="50000"/>
                                    </a:srgbClr>
                                  </a:solidFill>
                                  <a:latin typeface="Cambria Math" panose="02040503050406030204" pitchFamily="18" charset="0"/>
                                  <a:ea typeface="Times New Roman" panose="02020603050405020304" pitchFamily="18" charset="0"/>
                                </a:rPr>
                              </m:ctrlPr>
                            </m:barPr>
                            <m:e>
                              <m:r>
                                <a:rPr lang="es-ES" sz="2000">
                                  <a:solidFill>
                                    <a:srgbClr val="5B9BD5">
                                      <a:lumMod val="50000"/>
                                    </a:srgbClr>
                                  </a:solidFill>
                                  <a:latin typeface="Cambria Math" panose="02040503050406030204" pitchFamily="18" charset="0"/>
                                  <a:ea typeface="Times New Roman" panose="02020603050405020304" pitchFamily="18" charset="0"/>
                                </a:rPr>
                                <m:t>𝐴𝐻</m:t>
                              </m:r>
                            </m:e>
                          </m:bar>
                        </m:num>
                        <m:den>
                          <m:r>
                            <a:rPr lang="es-ES" sz="2000">
                              <a:solidFill>
                                <a:srgbClr val="5B9BD5">
                                  <a:lumMod val="50000"/>
                                </a:srgbClr>
                              </a:solidFill>
                              <a:latin typeface="Cambria Math" panose="02040503050406030204" pitchFamily="18" charset="0"/>
                              <a:ea typeface="Times New Roman" panose="02020603050405020304" pitchFamily="18" charset="0"/>
                            </a:rPr>
                            <m:t>𝐴𝑃</m:t>
                          </m:r>
                        </m:den>
                      </m:f>
                    </m:oMath>
                  </m:oMathPara>
                </a14:m>
                <a:endParaRPr lang="it-IT" sz="2000" dirty="0" smtClean="0">
                  <a:solidFill>
                    <a:schemeClr val="accent1">
                      <a:lumMod val="50000"/>
                    </a:schemeClr>
                  </a:solidFill>
                  <a:latin typeface="Times New Roman" panose="02020603050405020304" pitchFamily="18" charset="0"/>
                  <a:ea typeface="Times New Roman" panose="02020603050405020304" pitchFamily="18" charset="0"/>
                </a:endParaRPr>
              </a:p>
              <a:p>
                <a:pPr algn="ctr">
                  <a:spcBef>
                    <a:spcPts val="600"/>
                  </a:spcBef>
                  <a:spcAft>
                    <a:spcPts val="0"/>
                  </a:spcAft>
                </a:pPr>
                <a:endParaRPr lang="it-IT" sz="2000" dirty="0">
                  <a:solidFill>
                    <a:schemeClr val="accent1">
                      <a:lumMod val="50000"/>
                    </a:schemeClr>
                  </a:solidFill>
                  <a:latin typeface="Times New Roman" panose="02020603050405020304" pitchFamily="18" charset="0"/>
                  <a:ea typeface="Times New Roman" panose="02020603050405020304" pitchFamily="18" charset="0"/>
                </a:endParaRPr>
              </a:p>
              <a:p>
                <a:pPr algn="ctr">
                  <a:spcBef>
                    <a:spcPts val="600"/>
                  </a:spcBef>
                  <a:spcAft>
                    <a:spcPts val="0"/>
                  </a:spcAft>
                </a:pPr>
                <a14:m>
                  <m:oMathPara xmlns:m="http://schemas.openxmlformats.org/officeDocument/2006/math">
                    <m:oMathParaPr>
                      <m:jc m:val="centerGroup"/>
                    </m:oMathParaPr>
                    <m:oMath xmlns:m="http://schemas.openxmlformats.org/officeDocument/2006/math">
                      <m:func>
                        <m:funcPr>
                          <m:ctrlPr>
                            <a:rPr lang="it-IT" sz="2000" i="1" smtClean="0">
                              <a:solidFill>
                                <a:schemeClr val="accent1">
                                  <a:lumMod val="50000"/>
                                </a:schemeClr>
                              </a:solidFill>
                              <a:latin typeface="Cambria Math" panose="02040503050406030204" pitchFamily="18" charset="0"/>
                              <a:ea typeface="Times New Roman" panose="02020603050405020304" pitchFamily="18" charset="0"/>
                            </a:rPr>
                          </m:ctrlPr>
                        </m:funcPr>
                        <m:fName>
                          <m:r>
                            <m:rPr>
                              <m:sty m:val="p"/>
                            </m:rPr>
                            <a:rPr lang="it-IT" sz="2000" i="0" smtClean="0">
                              <a:solidFill>
                                <a:schemeClr val="accent1">
                                  <a:lumMod val="50000"/>
                                </a:schemeClr>
                              </a:solidFill>
                              <a:latin typeface="Cambria Math" panose="02040503050406030204" pitchFamily="18" charset="0"/>
                              <a:ea typeface="Times New Roman" panose="02020603050405020304" pitchFamily="18" charset="0"/>
                            </a:rPr>
                            <m:t>tan</m:t>
                          </m:r>
                        </m:fName>
                        <m:e>
                          <m:d>
                            <m:dPr>
                              <m:ctrlPr>
                                <a:rPr lang="it-IT" sz="2000" i="1" smtClean="0">
                                  <a:solidFill>
                                    <a:schemeClr val="accent1">
                                      <a:lumMod val="50000"/>
                                    </a:schemeClr>
                                  </a:solidFill>
                                  <a:latin typeface="Cambria Math" panose="02040503050406030204" pitchFamily="18" charset="0"/>
                                </a:rPr>
                              </m:ctrlPr>
                            </m:dPr>
                            <m:e>
                              <m:r>
                                <a:rPr lang="it-IT" sz="2000" i="1" smtClean="0">
                                  <a:solidFill>
                                    <a:schemeClr val="accent1">
                                      <a:lumMod val="50000"/>
                                    </a:schemeClr>
                                  </a:solidFill>
                                  <a:latin typeface="Cambria Math" panose="02040503050406030204" pitchFamily="18" charset="0"/>
                                  <a:ea typeface="Cambria Math" panose="02040503050406030204" pitchFamily="18" charset="0"/>
                                </a:rPr>
                                <m:t>𝛼</m:t>
                              </m:r>
                            </m:e>
                          </m:d>
                          <m:r>
                            <a:rPr lang="it-IT" sz="2000" b="0" i="1" smtClean="0">
                              <a:solidFill>
                                <a:schemeClr val="accent1">
                                  <a:lumMod val="50000"/>
                                </a:schemeClr>
                              </a:solidFill>
                              <a:latin typeface="Cambria Math" panose="02040503050406030204" pitchFamily="18" charset="0"/>
                            </a:rPr>
                            <m:t>=</m:t>
                          </m:r>
                        </m:e>
                      </m:func>
                      <m:f>
                        <m:fPr>
                          <m:ctrlPr>
                            <a:rPr lang="it-IT" sz="2000" i="1">
                              <a:solidFill>
                                <a:srgbClr val="5B9BD5">
                                  <a:lumMod val="50000"/>
                                </a:srgbClr>
                              </a:solidFill>
                              <a:latin typeface="Cambria Math" panose="02040503050406030204" pitchFamily="18" charset="0"/>
                              <a:ea typeface="Times New Roman" panose="02020603050405020304" pitchFamily="18" charset="0"/>
                            </a:rPr>
                          </m:ctrlPr>
                        </m:fPr>
                        <m:num>
                          <m:bar>
                            <m:barPr>
                              <m:pos m:val="top"/>
                              <m:ctrlPr>
                                <a:rPr lang="it-IT" sz="2000" i="1">
                                  <a:solidFill>
                                    <a:srgbClr val="5B9BD5">
                                      <a:lumMod val="50000"/>
                                    </a:srgbClr>
                                  </a:solidFill>
                                  <a:latin typeface="Cambria Math" panose="02040503050406030204" pitchFamily="18" charset="0"/>
                                  <a:ea typeface="Times New Roman" panose="02020603050405020304" pitchFamily="18" charset="0"/>
                                </a:rPr>
                              </m:ctrlPr>
                            </m:barPr>
                            <m:e>
                              <m:r>
                                <a:rPr lang="es-ES" sz="2000">
                                  <a:solidFill>
                                    <a:srgbClr val="5B9BD5">
                                      <a:lumMod val="50000"/>
                                    </a:srgbClr>
                                  </a:solidFill>
                                  <a:latin typeface="Cambria Math" panose="02040503050406030204" pitchFamily="18" charset="0"/>
                                  <a:ea typeface="Times New Roman" panose="02020603050405020304" pitchFamily="18" charset="0"/>
                                </a:rPr>
                                <m:t>𝑃𝐻</m:t>
                              </m:r>
                            </m:e>
                          </m:bar>
                        </m:num>
                        <m:den>
                          <m:r>
                            <a:rPr lang="es-ES" sz="2000">
                              <a:solidFill>
                                <a:srgbClr val="5B9BD5">
                                  <a:lumMod val="50000"/>
                                </a:srgbClr>
                              </a:solidFill>
                              <a:latin typeface="Cambria Math" panose="02040503050406030204" pitchFamily="18" charset="0"/>
                              <a:ea typeface="Times New Roman" panose="02020603050405020304" pitchFamily="18" charset="0"/>
                            </a:rPr>
                            <m:t>𝐴𝐻</m:t>
                          </m:r>
                        </m:den>
                      </m:f>
                    </m:oMath>
                  </m:oMathPara>
                </a14:m>
                <a:endParaRPr lang="it-IT" sz="2000" dirty="0">
                  <a:solidFill>
                    <a:schemeClr val="accent1">
                      <a:lumMod val="50000"/>
                    </a:schemeClr>
                  </a:solidFill>
                  <a:latin typeface="Times New Roman" panose="02020603050405020304" pitchFamily="18" charset="0"/>
                  <a:ea typeface="Times New Roman" panose="02020603050405020304" pitchFamily="18" charset="0"/>
                </a:endParaRPr>
              </a:p>
            </p:txBody>
          </p:sp>
        </mc:Choice>
        <mc:Fallback xmlns="">
          <p:sp>
            <p:nvSpPr>
              <p:cNvPr id="6" name="Rettangolo 5"/>
              <p:cNvSpPr>
                <a:spLocks noRot="1" noChangeAspect="1" noMove="1" noResize="1" noEditPoints="1" noAdjustHandles="1" noChangeArrowheads="1" noChangeShapeType="1" noTextEdit="1"/>
              </p:cNvSpPr>
              <p:nvPr/>
            </p:nvSpPr>
            <p:spPr>
              <a:xfrm>
                <a:off x="755756" y="2898712"/>
                <a:ext cx="7803623" cy="3508525"/>
              </a:xfrm>
              <a:prstGeom prst="rect">
                <a:avLst/>
              </a:prstGeom>
              <a:blipFill rotWithShape="0">
                <a:blip r:embed="rId3"/>
                <a:stretch>
                  <a:fillRect l="-700" t="-690"/>
                </a:stretch>
              </a:blipFill>
              <a:ln w="28575">
                <a:solidFill>
                  <a:srgbClr val="99CC00"/>
                </a:solidFill>
              </a:ln>
            </p:spPr>
            <p:txBody>
              <a:bodyPr/>
              <a:lstStyle/>
              <a:p>
                <a:r>
                  <a:rPr lang="it-IT">
                    <a:noFill/>
                  </a:rPr>
                  <a:t> </a:t>
                </a:r>
              </a:p>
            </p:txBody>
          </p:sp>
        </mc:Fallback>
      </mc:AlternateContent>
      <p:pic>
        <p:nvPicPr>
          <p:cNvPr id="3" name="Immagin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67812" y="3690949"/>
            <a:ext cx="2371725" cy="1924050"/>
          </a:xfrm>
          <a:prstGeom prst="rect">
            <a:avLst/>
          </a:prstGeom>
          <a:scene3d>
            <a:camera prst="orthographicFront">
              <a:rot lat="0" lon="0" rev="20400000"/>
            </a:camera>
            <a:lightRig rig="threePt" dir="t"/>
          </a:scene3d>
        </p:spPr>
      </p:pic>
    </p:spTree>
    <p:extLst>
      <p:ext uri="{BB962C8B-B14F-4D97-AF65-F5344CB8AC3E}">
        <p14:creationId xmlns:p14="http://schemas.microsoft.com/office/powerpoint/2010/main" val="1633976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3953091" y="6473858"/>
            <a:ext cx="4356000" cy="252000"/>
          </a:xfrm>
          <a:prstGeom prst="rect">
            <a:avLst/>
          </a:prstGeom>
          <a:noFill/>
          <a:ln w="9525">
            <a:noFill/>
            <a:miter lim="800000"/>
            <a:headEnd/>
            <a:tailEnd/>
          </a:ln>
          <a:effectLst>
            <a:glow rad="101600">
              <a:srgbClr val="EEECE1">
                <a:lumMod val="25000"/>
                <a:alpha val="60000"/>
              </a:srgbClr>
            </a:glow>
            <a:softEdge rad="12700"/>
          </a:effectLst>
        </p:spPr>
        <p:txBody>
          <a:bodyPr wrap="square">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Serpe </a:t>
            </a:r>
            <a:r>
              <a:rPr kumimoji="0" lang="it-IT" sz="1000" b="1" i="1" u="none" strike="noStrike" kern="0" cap="none" spc="0" normalizeH="0" baseline="0" noProof="0" dirty="0">
                <a:ln>
                  <a:noFill/>
                </a:ln>
                <a:solidFill>
                  <a:schemeClr val="accent2">
                    <a:lumMod val="75000"/>
                  </a:schemeClr>
                </a:solidFill>
                <a:effectLst/>
                <a:uLnTx/>
                <a:uFillTx/>
                <a:cs typeface="Times New Roman" pitchFamily="18" charset="0"/>
              </a:rPr>
              <a:t>A., </a:t>
            </a:r>
            <a:r>
              <a:rPr kumimoji="0" lang="it-IT" sz="1000" b="1" i="1" u="none" strike="noStrike" kern="0" cap="none" spc="0" normalizeH="0" baseline="0" noProof="0" dirty="0" err="1">
                <a:ln>
                  <a:noFill/>
                </a:ln>
                <a:solidFill>
                  <a:schemeClr val="accent2">
                    <a:lumMod val="75000"/>
                  </a:schemeClr>
                </a:solidFill>
                <a:effectLst/>
                <a:uLnTx/>
                <a:uFillTx/>
                <a:cs typeface="Times New Roman" pitchFamily="18" charset="0"/>
              </a:rPr>
              <a:t>Frassia</a:t>
            </a:r>
            <a:r>
              <a:rPr kumimoji="0" lang="it-IT" sz="1000" b="1" i="1" u="none" strike="noStrike" kern="0" cap="none" spc="0" normalizeH="0" baseline="0" noProof="0" dirty="0">
                <a:ln>
                  <a:noFill/>
                </a:ln>
                <a:solidFill>
                  <a:schemeClr val="accent2">
                    <a:lumMod val="75000"/>
                  </a:schemeClr>
                </a:solidFill>
                <a:effectLst/>
                <a:uLnTx/>
                <a:uFillTx/>
                <a:cs typeface="Times New Roman" pitchFamily="18" charset="0"/>
              </a:rPr>
              <a:t> M.G</a:t>
            </a: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 </a:t>
            </a:r>
            <a:r>
              <a:rPr kumimoji="0" lang="it-IT" sz="1000" b="1" i="1" u="none" strike="noStrike" kern="0" cap="none" spc="0" normalizeH="0" baseline="0" noProof="0" dirty="0" err="1" smtClean="0">
                <a:ln>
                  <a:noFill/>
                </a:ln>
                <a:solidFill>
                  <a:schemeClr val="accent2">
                    <a:lumMod val="75000"/>
                  </a:schemeClr>
                </a:solidFill>
                <a:effectLst/>
                <a:uLnTx/>
                <a:uFillTx/>
                <a:cs typeface="Times New Roman" pitchFamily="18" charset="0"/>
              </a:rPr>
              <a:t>Caligiuri</a:t>
            </a: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 S. </a:t>
            </a:r>
            <a:r>
              <a:rPr kumimoji="0" lang="it-IT" sz="1000" b="1" i="0" u="none" strike="noStrike" kern="0" cap="none" spc="0" normalizeH="0" baseline="0" noProof="0" dirty="0">
                <a:ln>
                  <a:noFill/>
                </a:ln>
                <a:solidFill>
                  <a:schemeClr val="accent2">
                    <a:lumMod val="75000"/>
                  </a:schemeClr>
                </a:solidFill>
                <a:effectLst>
                  <a:outerShdw blurRad="38100" dist="38100" dir="2700000" algn="tl">
                    <a:srgbClr val="000000">
                      <a:alpha val="43137"/>
                    </a:srgbClr>
                  </a:outerShdw>
                </a:effectLst>
                <a:uLnTx/>
                <a:uFillTx/>
                <a:cs typeface="Times New Roman" pitchFamily="18" charset="0"/>
              </a:rPr>
              <a:t>-</a:t>
            </a:r>
            <a:r>
              <a:rPr kumimoji="0" lang="it-IT" sz="1000" b="0" i="0" u="none" strike="noStrike" kern="0" cap="none" spc="0" normalizeH="0" baseline="0" noProof="0" dirty="0">
                <a:ln>
                  <a:noFill/>
                </a:ln>
                <a:solidFill>
                  <a:schemeClr val="accent2">
                    <a:lumMod val="75000"/>
                  </a:schemeClr>
                </a:solidFill>
                <a:effectLst/>
                <a:uLnTx/>
                <a:uFillTx/>
                <a:cs typeface="Times New Roman" pitchFamily="18" charset="0"/>
              </a:rPr>
              <a:t>   </a:t>
            </a:r>
            <a:r>
              <a:rPr lang="it-IT" sz="1000" kern="0" dirty="0" smtClean="0">
                <a:solidFill>
                  <a:schemeClr val="accent2">
                    <a:lumMod val="75000"/>
                  </a:schemeClr>
                </a:solidFill>
                <a:cs typeface="Times New Roman" pitchFamily="18" charset="0"/>
              </a:rPr>
              <a:t>DI.FI.MA. 2015</a:t>
            </a: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  </a:t>
            </a:r>
            <a:r>
              <a:rPr kumimoji="0" lang="en-GB" sz="1000" b="1" i="0" u="none" strike="noStrike" kern="0" cap="none" spc="0" normalizeH="0" baseline="0" noProof="0" dirty="0">
                <a:ln>
                  <a:noFill/>
                </a:ln>
                <a:solidFill>
                  <a:schemeClr val="accent2">
                    <a:lumMod val="75000"/>
                  </a:schemeClr>
                </a:solidFill>
                <a:effectLst/>
                <a:uLnTx/>
                <a:uFillTx/>
                <a:cs typeface="Times New Roman" pitchFamily="18" charset="0"/>
                <a:sym typeface="Symbol"/>
              </a:rPr>
              <a:t> </a:t>
            </a:r>
            <a:r>
              <a:rPr kumimoji="0" lang="en-GB" sz="1000" b="1" i="0" u="none" strike="noStrike" kern="0" cap="none" spc="0" normalizeH="0" baseline="0" noProof="0" dirty="0" smtClean="0">
                <a:ln>
                  <a:noFill/>
                </a:ln>
                <a:solidFill>
                  <a:schemeClr val="accent2">
                    <a:lumMod val="75000"/>
                  </a:schemeClr>
                </a:solidFill>
                <a:effectLst/>
                <a:uLnTx/>
                <a:uFillTx/>
                <a:cs typeface="Times New Roman" pitchFamily="18" charset="0"/>
                <a:sym typeface="Symbol"/>
              </a:rPr>
              <a:t>Torino, 7-9 </a:t>
            </a:r>
            <a:r>
              <a:rPr kumimoji="0" lang="en-GB" sz="1000" b="1" i="1" u="none" strike="noStrike" kern="0" cap="none" spc="0" normalizeH="0" baseline="0" noProof="0" dirty="0" err="1">
                <a:ln>
                  <a:noFill/>
                </a:ln>
                <a:solidFill>
                  <a:schemeClr val="accent2">
                    <a:lumMod val="75000"/>
                  </a:schemeClr>
                </a:solidFill>
                <a:effectLst/>
                <a:uLnTx/>
                <a:uFillTx/>
                <a:cs typeface="Times New Roman" pitchFamily="18" charset="0"/>
                <a:sym typeface="Symbol"/>
              </a:rPr>
              <a:t>ottobre</a:t>
            </a:r>
            <a:r>
              <a:rPr kumimoji="0" lang="en-GB" sz="1000" b="1" i="0" u="none" strike="noStrike" kern="0" cap="none" spc="0" normalizeH="0" baseline="0" noProof="0" dirty="0">
                <a:ln>
                  <a:noFill/>
                </a:ln>
                <a:solidFill>
                  <a:schemeClr val="accent2">
                    <a:lumMod val="75000"/>
                  </a:schemeClr>
                </a:solidFill>
                <a:effectLst/>
                <a:uLnTx/>
                <a:uFillTx/>
                <a:cs typeface="Times New Roman" pitchFamily="18" charset="0"/>
                <a:sym typeface="Symbol"/>
              </a:rPr>
              <a:t>  </a:t>
            </a:r>
            <a:r>
              <a:rPr kumimoji="0" lang="en-GB" sz="1000" b="1" i="0" u="none" strike="noStrike" kern="0" cap="none" spc="0" normalizeH="0" baseline="0" noProof="0" dirty="0" smtClean="0">
                <a:ln>
                  <a:noFill/>
                </a:ln>
                <a:solidFill>
                  <a:schemeClr val="accent2">
                    <a:lumMod val="75000"/>
                  </a:schemeClr>
                </a:solidFill>
                <a:effectLst/>
                <a:uLnTx/>
                <a:uFillTx/>
                <a:cs typeface="Times New Roman" pitchFamily="18" charset="0"/>
                <a:sym typeface="Symbol"/>
              </a:rPr>
              <a:t>2015</a:t>
            </a:r>
            <a:endParaRPr kumimoji="0" lang="it-IT" sz="1000" b="0" i="1" u="none" strike="noStrike" kern="0" cap="none" spc="0" normalizeH="0" baseline="0" noProof="0" dirty="0">
              <a:ln>
                <a:noFill/>
              </a:ln>
              <a:solidFill>
                <a:schemeClr val="accent2">
                  <a:lumMod val="75000"/>
                </a:schemeClr>
              </a:solidFill>
              <a:effectLst>
                <a:outerShdw blurRad="38100" dist="38100" dir="2700000" algn="tl">
                  <a:srgbClr val="C0C0C0"/>
                </a:outerShdw>
              </a:effectLst>
              <a:uLnTx/>
              <a:uFillTx/>
            </a:endParaRPr>
          </a:p>
        </p:txBody>
      </p:sp>
      <p:pic>
        <p:nvPicPr>
          <p:cNvPr id="2" name="Immagin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567708"/>
            <a:ext cx="3776663" cy="3304580"/>
          </a:xfrm>
          <a:prstGeom prst="rect">
            <a:avLst/>
          </a:prstGeom>
          <a:effectLst>
            <a:softEdge rad="317500"/>
          </a:effectLst>
        </p:spPr>
      </p:pic>
      <p:sp>
        <p:nvSpPr>
          <p:cNvPr id="5" name="CasellaDiTesto 4"/>
          <p:cNvSpPr txBox="1"/>
          <p:nvPr/>
        </p:nvSpPr>
        <p:spPr>
          <a:xfrm>
            <a:off x="1131309" y="1243022"/>
            <a:ext cx="9984365" cy="461665"/>
          </a:xfrm>
          <a:prstGeom prst="rect">
            <a:avLst/>
          </a:prstGeom>
          <a:noFill/>
        </p:spPr>
        <p:txBody>
          <a:bodyPr wrap="square" rtlCol="0">
            <a:spAutoFit/>
          </a:bodyPr>
          <a:lstStyle/>
          <a:p>
            <a:pPr lvl="0" algn="ctr"/>
            <a:r>
              <a:rPr lang="it-IT" sz="2400" dirty="0" smtClean="0">
                <a:solidFill>
                  <a:srgbClr val="FF6600"/>
                </a:solidFill>
                <a:effectLst>
                  <a:outerShdw blurRad="38100" dist="38100" dir="2700000" algn="tl">
                    <a:srgbClr val="000000">
                      <a:alpha val="43137"/>
                    </a:srgbClr>
                  </a:outerShdw>
                </a:effectLst>
                <a:latin typeface="Calibri Light" panose="020F0302020204030204"/>
                <a:ea typeface="Times New Roman" panose="02020603050405020304" pitchFamily="18" charset="0"/>
                <a:cs typeface="Times New Roman" panose="02020603050405020304" pitchFamily="18" charset="0"/>
              </a:rPr>
              <a:t>Il Sig. Rossi ricava </a:t>
            </a:r>
            <a:r>
              <a:rPr lang="it-IT" sz="2400" dirty="0">
                <a:solidFill>
                  <a:srgbClr val="FF6600"/>
                </a:solidFill>
                <a:effectLst>
                  <a:outerShdw blurRad="38100" dist="38100" dir="2700000" algn="tl">
                    <a:srgbClr val="000000">
                      <a:alpha val="43137"/>
                    </a:srgbClr>
                  </a:outerShdw>
                </a:effectLst>
                <a:latin typeface="Calibri Light" panose="020F0302020204030204"/>
                <a:ea typeface="Times New Roman" panose="02020603050405020304" pitchFamily="18" charset="0"/>
                <a:cs typeface="Times New Roman" panose="02020603050405020304" pitchFamily="18" charset="0"/>
              </a:rPr>
              <a:t>i</a:t>
            </a:r>
            <a:r>
              <a:rPr lang="it-IT" sz="2400" dirty="0" smtClean="0">
                <a:solidFill>
                  <a:srgbClr val="FF6600"/>
                </a:solidFill>
                <a:effectLst>
                  <a:outerShdw blurRad="38100" dist="38100" dir="2700000" algn="tl">
                    <a:srgbClr val="000000">
                      <a:alpha val="43137"/>
                    </a:srgbClr>
                  </a:outerShdw>
                </a:effectLst>
                <a:latin typeface="Calibri Light" panose="020F0302020204030204"/>
                <a:ea typeface="Times New Roman" panose="02020603050405020304" pitchFamily="18" charset="0"/>
                <a:cs typeface="Times New Roman" panose="02020603050405020304" pitchFamily="18" charset="0"/>
              </a:rPr>
              <a:t> seguenti dati dalle misurazioni effettuate:</a:t>
            </a:r>
            <a:endParaRPr lang="it-IT" sz="2400" dirty="0">
              <a:solidFill>
                <a:srgbClr val="FF6600"/>
              </a:solidFill>
              <a:effectLst>
                <a:outerShdw blurRad="38100" dist="38100" dir="2700000" algn="tl">
                  <a:srgbClr val="000000">
                    <a:alpha val="43137"/>
                  </a:srgbClr>
                </a:outerShdw>
              </a:effectLst>
              <a:latin typeface="Calibri Light" panose="020F0302020204030204"/>
              <a:ea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6" name="Rettangolo 5"/>
              <p:cNvSpPr/>
              <p:nvPr/>
            </p:nvSpPr>
            <p:spPr>
              <a:xfrm>
                <a:off x="3048000" y="2224691"/>
                <a:ext cx="6096000" cy="1656736"/>
              </a:xfrm>
              <a:prstGeom prst="rect">
                <a:avLst/>
              </a:prstGeom>
            </p:spPr>
            <p:txBody>
              <a:bodyPr>
                <a:spAutoFit/>
              </a:bodyPr>
              <a:lstStyle/>
              <a:p>
                <a:pPr algn="ctr">
                  <a:spcAft>
                    <a:spcPts val="0"/>
                  </a:spcAft>
                </a:pPr>
                <a14:m>
                  <m:oMathPara xmlns:m="http://schemas.openxmlformats.org/officeDocument/2006/math">
                    <m:oMathParaPr>
                      <m:jc m:val="centerGroup"/>
                    </m:oMathParaPr>
                    <m:oMath xmlns:m="http://schemas.openxmlformats.org/officeDocument/2006/math">
                      <m:r>
                        <a:rPr lang="it-IT" sz="2400" i="1" smtClean="0">
                          <a:solidFill>
                            <a:schemeClr val="accent1">
                              <a:lumMod val="50000"/>
                            </a:schemeClr>
                          </a:solidFill>
                          <a:effectLst/>
                          <a:latin typeface="Cambria Math" panose="02040503050406030204" pitchFamily="18" charset="0"/>
                          <a:ea typeface="Times New Roman" panose="02020603050405020304" pitchFamily="18" charset="0"/>
                        </a:rPr>
                        <m:t>𝛼</m:t>
                      </m:r>
                      <m:r>
                        <a:rPr lang="it-IT" sz="2400" i="1" smtClean="0">
                          <a:solidFill>
                            <a:schemeClr val="accent1">
                              <a:lumMod val="50000"/>
                            </a:schemeClr>
                          </a:solidFill>
                          <a:effectLst/>
                          <a:latin typeface="Cambria Math" panose="02040503050406030204" pitchFamily="18" charset="0"/>
                          <a:ea typeface="Times New Roman" panose="02020603050405020304" pitchFamily="18" charset="0"/>
                        </a:rPr>
                        <m:t>=50°</m:t>
                      </m:r>
                    </m:oMath>
                  </m:oMathPara>
                </a14:m>
                <a:endParaRPr lang="it-IT" sz="2400" dirty="0">
                  <a:solidFill>
                    <a:schemeClr val="accent1">
                      <a:lumMod val="50000"/>
                    </a:schemeClr>
                  </a:solidFill>
                  <a:effectLst/>
                  <a:latin typeface="Times New Roman" panose="02020603050405020304" pitchFamily="18" charset="0"/>
                  <a:ea typeface="Times New Roman" panose="02020603050405020304" pitchFamily="18" charset="0"/>
                </a:endParaRPr>
              </a:p>
              <a:p>
                <a:pPr algn="ctr">
                  <a:spcAft>
                    <a:spcPts val="0"/>
                  </a:spcAft>
                </a:pPr>
                <a14:m>
                  <m:oMathPara xmlns:m="http://schemas.openxmlformats.org/officeDocument/2006/math">
                    <m:oMathParaPr>
                      <m:jc m:val="centerGroup"/>
                    </m:oMathParaPr>
                    <m:oMath xmlns:m="http://schemas.openxmlformats.org/officeDocument/2006/math">
                      <m:r>
                        <a:rPr lang="it-IT" sz="2400" i="1">
                          <a:solidFill>
                            <a:schemeClr val="accent1">
                              <a:lumMod val="50000"/>
                            </a:schemeClr>
                          </a:solidFill>
                          <a:effectLst/>
                          <a:latin typeface="Cambria Math" panose="02040503050406030204" pitchFamily="18" charset="0"/>
                          <a:ea typeface="Times New Roman" panose="02020603050405020304" pitchFamily="18" charset="0"/>
                        </a:rPr>
                        <m:t>𝛽</m:t>
                      </m:r>
                      <m:r>
                        <a:rPr lang="it-IT" sz="2400" i="1">
                          <a:solidFill>
                            <a:schemeClr val="accent1">
                              <a:lumMod val="50000"/>
                            </a:schemeClr>
                          </a:solidFill>
                          <a:effectLst/>
                          <a:latin typeface="Cambria Math" panose="02040503050406030204" pitchFamily="18" charset="0"/>
                          <a:ea typeface="Times New Roman" panose="02020603050405020304" pitchFamily="18" charset="0"/>
                        </a:rPr>
                        <m:t>=40°</m:t>
                      </m:r>
                    </m:oMath>
                  </m:oMathPara>
                </a14:m>
                <a:endParaRPr lang="it-IT" sz="2400" dirty="0">
                  <a:solidFill>
                    <a:schemeClr val="accent1">
                      <a:lumMod val="50000"/>
                    </a:schemeClr>
                  </a:solidFill>
                  <a:effectLst/>
                  <a:latin typeface="Times New Roman" panose="02020603050405020304" pitchFamily="18" charset="0"/>
                  <a:ea typeface="Times New Roman" panose="02020603050405020304" pitchFamily="18" charset="0"/>
                </a:endParaRPr>
              </a:p>
              <a:p>
                <a:pPr algn="ctr">
                  <a:spcAft>
                    <a:spcPts val="0"/>
                  </a:spcAft>
                </a:pPr>
                <a14:m>
                  <m:oMathPara xmlns:m="http://schemas.openxmlformats.org/officeDocument/2006/math">
                    <m:oMathParaPr>
                      <m:jc m:val="centerGroup"/>
                    </m:oMathParaPr>
                    <m:oMath xmlns:m="http://schemas.openxmlformats.org/officeDocument/2006/math">
                      <m:bar>
                        <m:barPr>
                          <m:pos m:val="top"/>
                          <m:ctrlPr>
                            <a:rPr lang="it-IT" sz="2400" i="1">
                              <a:solidFill>
                                <a:schemeClr val="accent1">
                                  <a:lumMod val="50000"/>
                                </a:schemeClr>
                              </a:solidFill>
                              <a:effectLst/>
                              <a:latin typeface="Cambria Math" panose="02040503050406030204" pitchFamily="18" charset="0"/>
                              <a:ea typeface="Times New Roman" panose="02020603050405020304" pitchFamily="18" charset="0"/>
                            </a:rPr>
                          </m:ctrlPr>
                        </m:barPr>
                        <m:e>
                          <m:r>
                            <a:rPr lang="it-IT" sz="2400" i="1">
                              <a:solidFill>
                                <a:schemeClr val="accent1">
                                  <a:lumMod val="50000"/>
                                </a:schemeClr>
                              </a:solidFill>
                              <a:effectLst/>
                              <a:latin typeface="Cambria Math" panose="02040503050406030204" pitchFamily="18" charset="0"/>
                              <a:ea typeface="Times New Roman" panose="02020603050405020304" pitchFamily="18" charset="0"/>
                            </a:rPr>
                            <m:t>𝐴𝐵</m:t>
                          </m:r>
                        </m:e>
                      </m:bar>
                      <m:r>
                        <a:rPr lang="it-IT" sz="2400" i="1">
                          <a:solidFill>
                            <a:schemeClr val="accent1">
                              <a:lumMod val="50000"/>
                            </a:schemeClr>
                          </a:solidFill>
                          <a:effectLst/>
                          <a:latin typeface="Cambria Math" panose="02040503050406030204" pitchFamily="18" charset="0"/>
                          <a:ea typeface="Times New Roman" panose="02020603050405020304" pitchFamily="18" charset="0"/>
                        </a:rPr>
                        <m:t>=9,24 </m:t>
                      </m:r>
                      <m:r>
                        <a:rPr lang="it-IT" sz="2400" i="1">
                          <a:solidFill>
                            <a:schemeClr val="accent1">
                              <a:lumMod val="50000"/>
                            </a:schemeClr>
                          </a:solidFill>
                          <a:effectLst/>
                          <a:latin typeface="Cambria Math" panose="02040503050406030204" pitchFamily="18" charset="0"/>
                          <a:ea typeface="Times New Roman" panose="02020603050405020304" pitchFamily="18" charset="0"/>
                        </a:rPr>
                        <m:t>𝑚</m:t>
                      </m:r>
                    </m:oMath>
                  </m:oMathPara>
                </a14:m>
                <a:endParaRPr lang="it-IT" sz="2400" dirty="0">
                  <a:solidFill>
                    <a:schemeClr val="accent1">
                      <a:lumMod val="50000"/>
                    </a:schemeClr>
                  </a:solidFill>
                  <a:effectLst/>
                  <a:latin typeface="Times New Roman" panose="02020603050405020304" pitchFamily="18" charset="0"/>
                  <a:ea typeface="Times New Roman" panose="02020603050405020304" pitchFamily="18" charset="0"/>
                </a:endParaRPr>
              </a:p>
              <a:p>
                <a:pPr/>
                <a14:m>
                  <m:oMathPara xmlns:m="http://schemas.openxmlformats.org/officeDocument/2006/math">
                    <m:oMathParaPr>
                      <m:jc m:val="centerGroup"/>
                    </m:oMathParaPr>
                    <m:oMath xmlns:m="http://schemas.openxmlformats.org/officeDocument/2006/math">
                      <m:bar>
                        <m:barPr>
                          <m:pos m:val="top"/>
                          <m:ctrlPr>
                            <a:rPr lang="it-IT" sz="2400" i="1">
                              <a:solidFill>
                                <a:schemeClr val="accent1">
                                  <a:lumMod val="50000"/>
                                </a:schemeClr>
                              </a:solidFill>
                              <a:effectLst/>
                              <a:latin typeface="Cambria Math" panose="02040503050406030204" pitchFamily="18" charset="0"/>
                            </a:rPr>
                          </m:ctrlPr>
                        </m:barPr>
                        <m:e>
                          <m:r>
                            <a:rPr lang="it-IT" sz="2400" i="1">
                              <a:solidFill>
                                <a:schemeClr val="accent1">
                                  <a:lumMod val="50000"/>
                                </a:schemeClr>
                              </a:solidFill>
                              <a:effectLst/>
                              <a:latin typeface="Cambria Math" panose="02040503050406030204" pitchFamily="18" charset="0"/>
                              <a:ea typeface="Times New Roman" panose="02020603050405020304" pitchFamily="18" charset="0"/>
                              <a:cs typeface="Times New Roman" panose="02020603050405020304" pitchFamily="18" charset="0"/>
                            </a:rPr>
                            <m:t>𝐴𝐶</m:t>
                          </m:r>
                        </m:e>
                      </m:bar>
                      <m:r>
                        <a:rPr lang="it-IT" sz="2400" i="1">
                          <a:solidFill>
                            <a:schemeClr val="accent1">
                              <a:lumMod val="50000"/>
                            </a:schemeClr>
                          </a:solidFill>
                          <a:effectLst/>
                          <a:latin typeface="Cambria Math" panose="02040503050406030204" pitchFamily="18" charset="0"/>
                          <a:ea typeface="Times New Roman" panose="02020603050405020304" pitchFamily="18" charset="0"/>
                          <a:cs typeface="Times New Roman" panose="02020603050405020304" pitchFamily="18" charset="0"/>
                        </a:rPr>
                        <m:t>=13,09 </m:t>
                      </m:r>
                      <m:r>
                        <a:rPr lang="it-IT" sz="2400" i="1">
                          <a:solidFill>
                            <a:schemeClr val="accent1">
                              <a:lumMod val="50000"/>
                            </a:schemeClr>
                          </a:solidFill>
                          <a:effectLst/>
                          <a:latin typeface="Cambria Math" panose="02040503050406030204" pitchFamily="18" charset="0"/>
                          <a:ea typeface="Times New Roman" panose="02020603050405020304" pitchFamily="18" charset="0"/>
                          <a:cs typeface="Times New Roman" panose="02020603050405020304" pitchFamily="18" charset="0"/>
                        </a:rPr>
                        <m:t>𝑚</m:t>
                      </m:r>
                    </m:oMath>
                  </m:oMathPara>
                </a14:m>
                <a:endParaRPr lang="it-IT" sz="2400" dirty="0">
                  <a:solidFill>
                    <a:schemeClr val="accent1">
                      <a:lumMod val="50000"/>
                    </a:schemeClr>
                  </a:solidFill>
                </a:endParaRPr>
              </a:p>
            </p:txBody>
          </p:sp>
        </mc:Choice>
        <mc:Fallback xmlns="">
          <p:sp>
            <p:nvSpPr>
              <p:cNvPr id="6" name="Rettangolo 5"/>
              <p:cNvSpPr>
                <a:spLocks noRot="1" noChangeAspect="1" noMove="1" noResize="1" noEditPoints="1" noAdjustHandles="1" noChangeArrowheads="1" noChangeShapeType="1" noTextEdit="1"/>
              </p:cNvSpPr>
              <p:nvPr/>
            </p:nvSpPr>
            <p:spPr>
              <a:xfrm>
                <a:off x="3048000" y="2224691"/>
                <a:ext cx="6096000" cy="1656736"/>
              </a:xfrm>
              <a:prstGeom prst="rect">
                <a:avLst/>
              </a:prstGeom>
              <a:blipFill rotWithShape="0">
                <a:blip r:embed="rId4"/>
                <a:stretch>
                  <a:fillRect/>
                </a:stretch>
              </a:blipFill>
            </p:spPr>
            <p:txBody>
              <a:bodyPr/>
              <a:lstStyle/>
              <a:p>
                <a:r>
                  <a:rPr lang="it-IT">
                    <a:noFill/>
                  </a:rPr>
                  <a:t> </a:t>
                </a:r>
              </a:p>
            </p:txBody>
          </p:sp>
        </mc:Fallback>
      </mc:AlternateContent>
      <p:pic>
        <p:nvPicPr>
          <p:cNvPr id="7" name="Immagine 6"/>
          <p:cNvPicPr/>
          <p:nvPr/>
        </p:nvPicPr>
        <p:blipFill rotWithShape="1">
          <a:blip r:embed="rId5"/>
          <a:srcRect l="35796" t="39421" r="36035" b="20867"/>
          <a:stretch/>
        </p:blipFill>
        <p:spPr bwMode="auto">
          <a:xfrm>
            <a:off x="8637269" y="2624742"/>
            <a:ext cx="3121342" cy="2538701"/>
          </a:xfrm>
          <a:prstGeom prst="rect">
            <a:avLst/>
          </a:prstGeom>
          <a:ln>
            <a:noFill/>
          </a:ln>
          <a:extLst>
            <a:ext uri="{53640926-AAD7-44D8-BBD7-CCE9431645EC}">
              <a14:shadowObscured xmlns:a14="http://schemas.microsoft.com/office/drawing/2010/main"/>
            </a:ext>
          </a:extLst>
        </p:spPr>
      </p:pic>
      <p:pic>
        <p:nvPicPr>
          <p:cNvPr id="8" name="Immagine 7"/>
          <p:cNvPicPr/>
          <p:nvPr/>
        </p:nvPicPr>
        <p:blipFill rotWithShape="1">
          <a:blip r:embed="rId6">
            <a:extLst>
              <a:ext uri="{28A0092B-C50C-407E-A947-70E740481C1C}">
                <a14:useLocalDpi xmlns:a14="http://schemas.microsoft.com/office/drawing/2010/main" val="0"/>
              </a:ext>
            </a:extLst>
          </a:blip>
          <a:srcRect t="11847" b="6132"/>
          <a:stretch/>
        </p:blipFill>
        <p:spPr bwMode="auto">
          <a:xfrm>
            <a:off x="4558146" y="4401431"/>
            <a:ext cx="3750945" cy="164782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942090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3953091" y="6473858"/>
            <a:ext cx="4356000" cy="252000"/>
          </a:xfrm>
          <a:prstGeom prst="rect">
            <a:avLst/>
          </a:prstGeom>
          <a:noFill/>
          <a:ln w="9525">
            <a:noFill/>
            <a:miter lim="800000"/>
            <a:headEnd/>
            <a:tailEnd/>
          </a:ln>
          <a:effectLst>
            <a:glow rad="101600">
              <a:srgbClr val="EEECE1">
                <a:lumMod val="25000"/>
                <a:alpha val="60000"/>
              </a:srgbClr>
            </a:glow>
            <a:softEdge rad="12700"/>
          </a:effectLst>
        </p:spPr>
        <p:txBody>
          <a:bodyPr wrap="square">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Serpe </a:t>
            </a:r>
            <a:r>
              <a:rPr kumimoji="0" lang="it-IT" sz="1000" b="1" i="1" u="none" strike="noStrike" kern="0" cap="none" spc="0" normalizeH="0" baseline="0" noProof="0" dirty="0">
                <a:ln>
                  <a:noFill/>
                </a:ln>
                <a:solidFill>
                  <a:schemeClr val="accent2">
                    <a:lumMod val="75000"/>
                  </a:schemeClr>
                </a:solidFill>
                <a:effectLst/>
                <a:uLnTx/>
                <a:uFillTx/>
                <a:cs typeface="Times New Roman" pitchFamily="18" charset="0"/>
              </a:rPr>
              <a:t>A., </a:t>
            </a:r>
            <a:r>
              <a:rPr kumimoji="0" lang="it-IT" sz="1000" b="1" i="1" u="none" strike="noStrike" kern="0" cap="none" spc="0" normalizeH="0" baseline="0" noProof="0" dirty="0" err="1">
                <a:ln>
                  <a:noFill/>
                </a:ln>
                <a:solidFill>
                  <a:schemeClr val="accent2">
                    <a:lumMod val="75000"/>
                  </a:schemeClr>
                </a:solidFill>
                <a:effectLst/>
                <a:uLnTx/>
                <a:uFillTx/>
                <a:cs typeface="Times New Roman" pitchFamily="18" charset="0"/>
              </a:rPr>
              <a:t>Frassia</a:t>
            </a:r>
            <a:r>
              <a:rPr kumimoji="0" lang="it-IT" sz="1000" b="1" i="1" u="none" strike="noStrike" kern="0" cap="none" spc="0" normalizeH="0" baseline="0" noProof="0" dirty="0">
                <a:ln>
                  <a:noFill/>
                </a:ln>
                <a:solidFill>
                  <a:schemeClr val="accent2">
                    <a:lumMod val="75000"/>
                  </a:schemeClr>
                </a:solidFill>
                <a:effectLst/>
                <a:uLnTx/>
                <a:uFillTx/>
                <a:cs typeface="Times New Roman" pitchFamily="18" charset="0"/>
              </a:rPr>
              <a:t> M.G</a:t>
            </a: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 </a:t>
            </a:r>
            <a:r>
              <a:rPr kumimoji="0" lang="it-IT" sz="1000" b="1" i="1" u="none" strike="noStrike" kern="0" cap="none" spc="0" normalizeH="0" baseline="0" noProof="0" dirty="0" err="1" smtClean="0">
                <a:ln>
                  <a:noFill/>
                </a:ln>
                <a:solidFill>
                  <a:schemeClr val="accent2">
                    <a:lumMod val="75000"/>
                  </a:schemeClr>
                </a:solidFill>
                <a:effectLst/>
                <a:uLnTx/>
                <a:uFillTx/>
                <a:cs typeface="Times New Roman" pitchFamily="18" charset="0"/>
              </a:rPr>
              <a:t>Caligiuri</a:t>
            </a: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 S. </a:t>
            </a:r>
            <a:r>
              <a:rPr kumimoji="0" lang="it-IT" sz="1000" b="1" i="0" u="none" strike="noStrike" kern="0" cap="none" spc="0" normalizeH="0" baseline="0" noProof="0" dirty="0">
                <a:ln>
                  <a:noFill/>
                </a:ln>
                <a:solidFill>
                  <a:schemeClr val="accent2">
                    <a:lumMod val="75000"/>
                  </a:schemeClr>
                </a:solidFill>
                <a:effectLst>
                  <a:outerShdw blurRad="38100" dist="38100" dir="2700000" algn="tl">
                    <a:srgbClr val="000000">
                      <a:alpha val="43137"/>
                    </a:srgbClr>
                  </a:outerShdw>
                </a:effectLst>
                <a:uLnTx/>
                <a:uFillTx/>
                <a:cs typeface="Times New Roman" pitchFamily="18" charset="0"/>
              </a:rPr>
              <a:t>-</a:t>
            </a:r>
            <a:r>
              <a:rPr kumimoji="0" lang="it-IT" sz="1000" b="0" i="0" u="none" strike="noStrike" kern="0" cap="none" spc="0" normalizeH="0" baseline="0" noProof="0" dirty="0">
                <a:ln>
                  <a:noFill/>
                </a:ln>
                <a:solidFill>
                  <a:schemeClr val="accent2">
                    <a:lumMod val="75000"/>
                  </a:schemeClr>
                </a:solidFill>
                <a:effectLst/>
                <a:uLnTx/>
                <a:uFillTx/>
                <a:cs typeface="Times New Roman" pitchFamily="18" charset="0"/>
              </a:rPr>
              <a:t>   </a:t>
            </a:r>
            <a:r>
              <a:rPr lang="it-IT" sz="1000" kern="0" dirty="0" smtClean="0">
                <a:solidFill>
                  <a:schemeClr val="accent2">
                    <a:lumMod val="75000"/>
                  </a:schemeClr>
                </a:solidFill>
                <a:cs typeface="Times New Roman" pitchFamily="18" charset="0"/>
              </a:rPr>
              <a:t>DI.FI.MA. 2015</a:t>
            </a: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  </a:t>
            </a:r>
            <a:r>
              <a:rPr kumimoji="0" lang="en-GB" sz="1000" b="1" i="0" u="none" strike="noStrike" kern="0" cap="none" spc="0" normalizeH="0" baseline="0" noProof="0" dirty="0">
                <a:ln>
                  <a:noFill/>
                </a:ln>
                <a:solidFill>
                  <a:schemeClr val="accent2">
                    <a:lumMod val="75000"/>
                  </a:schemeClr>
                </a:solidFill>
                <a:effectLst/>
                <a:uLnTx/>
                <a:uFillTx/>
                <a:cs typeface="Times New Roman" pitchFamily="18" charset="0"/>
                <a:sym typeface="Symbol"/>
              </a:rPr>
              <a:t> </a:t>
            </a:r>
            <a:r>
              <a:rPr kumimoji="0" lang="en-GB" sz="1000" b="1" i="0" u="none" strike="noStrike" kern="0" cap="none" spc="0" normalizeH="0" baseline="0" noProof="0" dirty="0" smtClean="0">
                <a:ln>
                  <a:noFill/>
                </a:ln>
                <a:solidFill>
                  <a:schemeClr val="accent2">
                    <a:lumMod val="75000"/>
                  </a:schemeClr>
                </a:solidFill>
                <a:effectLst/>
                <a:uLnTx/>
                <a:uFillTx/>
                <a:cs typeface="Times New Roman" pitchFamily="18" charset="0"/>
                <a:sym typeface="Symbol"/>
              </a:rPr>
              <a:t>Torino, 7-9 </a:t>
            </a:r>
            <a:r>
              <a:rPr kumimoji="0" lang="en-GB" sz="1000" b="1" i="1" u="none" strike="noStrike" kern="0" cap="none" spc="0" normalizeH="0" baseline="0" noProof="0" dirty="0" err="1">
                <a:ln>
                  <a:noFill/>
                </a:ln>
                <a:solidFill>
                  <a:schemeClr val="accent2">
                    <a:lumMod val="75000"/>
                  </a:schemeClr>
                </a:solidFill>
                <a:effectLst/>
                <a:uLnTx/>
                <a:uFillTx/>
                <a:cs typeface="Times New Roman" pitchFamily="18" charset="0"/>
                <a:sym typeface="Symbol"/>
              </a:rPr>
              <a:t>ottobre</a:t>
            </a:r>
            <a:r>
              <a:rPr kumimoji="0" lang="en-GB" sz="1000" b="1" i="0" u="none" strike="noStrike" kern="0" cap="none" spc="0" normalizeH="0" baseline="0" noProof="0" dirty="0">
                <a:ln>
                  <a:noFill/>
                </a:ln>
                <a:solidFill>
                  <a:schemeClr val="accent2">
                    <a:lumMod val="75000"/>
                  </a:schemeClr>
                </a:solidFill>
                <a:effectLst/>
                <a:uLnTx/>
                <a:uFillTx/>
                <a:cs typeface="Times New Roman" pitchFamily="18" charset="0"/>
                <a:sym typeface="Symbol"/>
              </a:rPr>
              <a:t>  </a:t>
            </a:r>
            <a:r>
              <a:rPr kumimoji="0" lang="en-GB" sz="1000" b="1" i="0" u="none" strike="noStrike" kern="0" cap="none" spc="0" normalizeH="0" baseline="0" noProof="0" dirty="0" smtClean="0">
                <a:ln>
                  <a:noFill/>
                </a:ln>
                <a:solidFill>
                  <a:schemeClr val="accent2">
                    <a:lumMod val="75000"/>
                  </a:schemeClr>
                </a:solidFill>
                <a:effectLst/>
                <a:uLnTx/>
                <a:uFillTx/>
                <a:cs typeface="Times New Roman" pitchFamily="18" charset="0"/>
                <a:sym typeface="Symbol"/>
              </a:rPr>
              <a:t>2015</a:t>
            </a:r>
            <a:endParaRPr kumimoji="0" lang="it-IT" sz="1000" b="0" i="1" u="none" strike="noStrike" kern="0" cap="none" spc="0" normalizeH="0" baseline="0" noProof="0" dirty="0">
              <a:ln>
                <a:noFill/>
              </a:ln>
              <a:solidFill>
                <a:schemeClr val="accent2">
                  <a:lumMod val="75000"/>
                </a:schemeClr>
              </a:solidFill>
              <a:effectLst>
                <a:outerShdw blurRad="38100" dist="38100" dir="2700000" algn="tl">
                  <a:srgbClr val="C0C0C0"/>
                </a:outerShdw>
              </a:effectLst>
              <a:uLnTx/>
              <a:uFillTx/>
            </a:endParaRPr>
          </a:p>
        </p:txBody>
      </p:sp>
      <p:sp>
        <p:nvSpPr>
          <p:cNvPr id="3" name="CasellaDiTesto 2"/>
          <p:cNvSpPr txBox="1"/>
          <p:nvPr/>
        </p:nvSpPr>
        <p:spPr>
          <a:xfrm>
            <a:off x="-109089" y="808128"/>
            <a:ext cx="3060000" cy="523220"/>
          </a:xfrm>
          <a:prstGeom prst="rect">
            <a:avLst/>
          </a:prstGeom>
          <a:solidFill>
            <a:schemeClr val="bg1"/>
          </a:solidFill>
          <a:ln>
            <a:noFill/>
          </a:ln>
          <a:effectLst>
            <a:outerShdw blurRad="50800" dist="38100" dir="5400000" algn="t" rotWithShape="0">
              <a:prstClr val="black">
                <a:alpha val="40000"/>
              </a:prstClr>
            </a:outerShdw>
            <a:softEdge rad="63500"/>
          </a:effectLst>
        </p:spPr>
        <p:txBody>
          <a:bodyPr wrap="square" rtlCol="0">
            <a:spAutoFit/>
          </a:bodyPr>
          <a:lstStyle/>
          <a:p>
            <a:pPr>
              <a:spcAft>
                <a:spcPts val="600"/>
              </a:spcAft>
            </a:pPr>
            <a:r>
              <a:rPr lang="it-IT" sz="2800" spc="100" dirty="0" smtClean="0">
                <a:solidFill>
                  <a:srgbClr val="00297A"/>
                </a:solidFill>
                <a:effectLst>
                  <a:outerShdw blurRad="38100" dist="38100" dir="2700000" algn="tl">
                    <a:srgbClr val="000000">
                      <a:alpha val="43137"/>
                    </a:srgbClr>
                  </a:outerShdw>
                </a:effectLst>
              </a:rPr>
              <a:t>  </a:t>
            </a:r>
            <a:r>
              <a:rPr lang="it-IT" sz="2800" spc="100" dirty="0" err="1" smtClean="0">
                <a:solidFill>
                  <a:srgbClr val="FF6600"/>
                </a:solidFill>
                <a:effectLst>
                  <a:outerShdw blurRad="38100" dist="38100" dir="2700000" algn="tl">
                    <a:srgbClr val="000000">
                      <a:alpha val="43137"/>
                    </a:srgbClr>
                  </a:outerShdw>
                </a:effectLst>
              </a:rPr>
              <a:t>Problem</a:t>
            </a:r>
            <a:r>
              <a:rPr lang="it-IT" sz="2800" spc="100" dirty="0" smtClean="0">
                <a:solidFill>
                  <a:srgbClr val="FF6600"/>
                </a:solidFill>
                <a:effectLst>
                  <a:outerShdw blurRad="38100" dist="38100" dir="2700000" algn="tl">
                    <a:srgbClr val="000000">
                      <a:alpha val="43137"/>
                    </a:srgbClr>
                  </a:outerShdw>
                </a:effectLst>
              </a:rPr>
              <a:t> </a:t>
            </a:r>
            <a:r>
              <a:rPr lang="it-IT" sz="2800" spc="100" dirty="0" err="1" smtClean="0">
                <a:solidFill>
                  <a:srgbClr val="FF6600"/>
                </a:solidFill>
                <a:effectLst>
                  <a:outerShdw blurRad="38100" dist="38100" dir="2700000" algn="tl">
                    <a:srgbClr val="000000">
                      <a:alpha val="43137"/>
                    </a:srgbClr>
                  </a:outerShdw>
                </a:effectLst>
              </a:rPr>
              <a:t>solving</a:t>
            </a:r>
            <a:endParaRPr lang="it-IT" sz="2800" spc="100" dirty="0">
              <a:solidFill>
                <a:srgbClr val="FF6600"/>
              </a:solidFill>
              <a:effectLst>
                <a:outerShdw blurRad="38100" dist="38100" dir="2700000" algn="tl">
                  <a:srgbClr val="000000">
                    <a:alpha val="43137"/>
                  </a:srgbClr>
                </a:outerShdw>
              </a:effectLst>
            </a:endParaRPr>
          </a:p>
        </p:txBody>
      </p:sp>
      <mc:AlternateContent xmlns:mc="http://schemas.openxmlformats.org/markup-compatibility/2006" xmlns:a14="http://schemas.microsoft.com/office/drawing/2010/main">
        <mc:Choice Requires="a14">
          <p:sp>
            <p:nvSpPr>
              <p:cNvPr id="2" name="Rettangolo 1"/>
              <p:cNvSpPr/>
              <p:nvPr/>
            </p:nvSpPr>
            <p:spPr>
              <a:xfrm>
                <a:off x="723272" y="1667216"/>
                <a:ext cx="10815637" cy="4332468"/>
              </a:xfrm>
              <a:prstGeom prst="rect">
                <a:avLst/>
              </a:prstGeom>
              <a:solidFill>
                <a:schemeClr val="accent4">
                  <a:lumMod val="20000"/>
                  <a:lumOff val="80000"/>
                </a:schemeClr>
              </a:solidFill>
              <a:ln>
                <a:noFill/>
              </a:ln>
              <a:effectLst>
                <a:glow rad="139700">
                  <a:schemeClr val="accent3">
                    <a:satMod val="175000"/>
                    <a:alpha val="40000"/>
                  </a:schemeClr>
                </a:glow>
              </a:effectLst>
            </p:spPr>
            <p:txBody>
              <a:bodyPr wrap="square">
                <a:spAutoFit/>
              </a:bodyPr>
              <a:lstStyle/>
              <a:p>
                <a:pPr marL="360680" marR="180340" indent="-180340" algn="just">
                  <a:spcAft>
                    <a:spcPts val="0"/>
                  </a:spcAft>
                </a:pPr>
                <a:r>
                  <a:rPr lang="it-IT" dirty="0" smtClean="0">
                    <a:solidFill>
                      <a:srgbClr val="7030A0"/>
                    </a:solidFill>
                    <a:effectLst/>
                    <a:latin typeface="Times New Roman" panose="02020603050405020304" pitchFamily="18" charset="0"/>
                    <a:ea typeface="Times New Roman" panose="02020603050405020304" pitchFamily="18" charset="0"/>
                  </a:rPr>
                  <a:t>S3: …abbiamo gli stessi dati sia per il triangolo ABH che per quello ACH.</a:t>
                </a:r>
              </a:p>
              <a:p>
                <a:pPr marL="360680" marR="180340" indent="-180340" algn="just">
                  <a:spcAft>
                    <a:spcPts val="0"/>
                  </a:spcAft>
                </a:pPr>
                <a:r>
                  <a:rPr lang="it-IT" dirty="0" smtClean="0">
                    <a:solidFill>
                      <a:srgbClr val="FF6600"/>
                    </a:solidFill>
                    <a:effectLst/>
                    <a:latin typeface="Times New Roman" panose="02020603050405020304" pitchFamily="18" charset="0"/>
                    <a:ea typeface="Times New Roman" panose="02020603050405020304" pitchFamily="18" charset="0"/>
                  </a:rPr>
                  <a:t>S1: … dobbiamo calcolare </a:t>
                </a:r>
                <a14:m>
                  <m:oMath xmlns:m="http://schemas.openxmlformats.org/officeDocument/2006/math">
                    <m:bar>
                      <m:barPr>
                        <m:pos m:val="top"/>
                        <m:ctrlPr>
                          <a:rPr lang="it-IT" i="1">
                            <a:solidFill>
                              <a:srgbClr val="FF6600"/>
                            </a:solidFill>
                            <a:effectLst/>
                            <a:latin typeface="Cambria Math" panose="02040503050406030204" pitchFamily="18" charset="0"/>
                            <a:ea typeface="Times New Roman" panose="02020603050405020304" pitchFamily="18" charset="0"/>
                          </a:rPr>
                        </m:ctrlPr>
                      </m:barPr>
                      <m:e>
                        <m:r>
                          <a:rPr lang="it-IT" i="1">
                            <a:solidFill>
                              <a:srgbClr val="FF6600"/>
                            </a:solidFill>
                            <a:effectLst/>
                            <a:latin typeface="Cambria Math" panose="02040503050406030204" pitchFamily="18" charset="0"/>
                            <a:ea typeface="Times New Roman" panose="02020603050405020304" pitchFamily="18" charset="0"/>
                          </a:rPr>
                          <m:t>𝐴𝐻</m:t>
                        </m:r>
                      </m:e>
                    </m:bar>
                  </m:oMath>
                </a14:m>
                <a:r>
                  <a:rPr lang="it-IT" dirty="0">
                    <a:solidFill>
                      <a:srgbClr val="FF6600"/>
                    </a:solidFill>
                    <a:effectLst/>
                    <a:latin typeface="Times New Roman" panose="02020603050405020304" pitchFamily="18" charset="0"/>
                    <a:ea typeface="Times New Roman" panose="02020603050405020304" pitchFamily="18" charset="0"/>
                  </a:rPr>
                  <a:t> e c’è in entrambi… questa volta abbiamo più dati di quanti ne abbiamo bisogno!</a:t>
                </a:r>
              </a:p>
              <a:p>
                <a:pPr marL="360680" marR="180340" indent="-180340" algn="just">
                  <a:spcAft>
                    <a:spcPts val="0"/>
                  </a:spcAft>
                </a:pPr>
                <a:r>
                  <a:rPr lang="it-IT" dirty="0">
                    <a:solidFill>
                      <a:srgbClr val="7030A0"/>
                    </a:solidFill>
                    <a:effectLst/>
                    <a:latin typeface="Times New Roman" panose="02020603050405020304" pitchFamily="18" charset="0"/>
                    <a:ea typeface="Times New Roman" panose="02020603050405020304" pitchFamily="18" charset="0"/>
                  </a:rPr>
                  <a:t>S3: Quindi possiamo scegliere di lavorare su uno dei due triangoli, per esempio ABH.</a:t>
                </a:r>
              </a:p>
              <a:p>
                <a:pPr marL="542925" marR="180340" indent="-361950" algn="just">
                  <a:spcAft>
                    <a:spcPts val="0"/>
                  </a:spcAft>
                </a:pPr>
                <a:r>
                  <a:rPr lang="it-IT" dirty="0" smtClean="0">
                    <a:solidFill>
                      <a:srgbClr val="00B050"/>
                    </a:solidFill>
                    <a:effectLst/>
                    <a:latin typeface="Times New Roman" panose="02020603050405020304" pitchFamily="18" charset="0"/>
                    <a:ea typeface="Times New Roman" panose="02020603050405020304" pitchFamily="18" charset="0"/>
                  </a:rPr>
                  <a:t>S2: Noi conosciamo α e </a:t>
                </a:r>
                <a14:m>
                  <m:oMath xmlns:m="http://schemas.openxmlformats.org/officeDocument/2006/math">
                    <m:bar>
                      <m:barPr>
                        <m:pos m:val="top"/>
                        <m:ctrlPr>
                          <a:rPr lang="it-IT" i="1">
                            <a:solidFill>
                              <a:srgbClr val="00B050"/>
                            </a:solidFill>
                            <a:effectLst/>
                            <a:latin typeface="Cambria Math" panose="02040503050406030204" pitchFamily="18" charset="0"/>
                            <a:ea typeface="Times New Roman" panose="02020603050405020304" pitchFamily="18" charset="0"/>
                          </a:rPr>
                        </m:ctrlPr>
                      </m:barPr>
                      <m:e>
                        <m:r>
                          <a:rPr lang="it-IT" i="1">
                            <a:solidFill>
                              <a:srgbClr val="00B050"/>
                            </a:solidFill>
                            <a:effectLst/>
                            <a:latin typeface="Cambria Math" panose="02040503050406030204" pitchFamily="18" charset="0"/>
                            <a:ea typeface="Times New Roman" panose="02020603050405020304" pitchFamily="18" charset="0"/>
                          </a:rPr>
                          <m:t>𝐴𝐵</m:t>
                        </m:r>
                      </m:e>
                    </m:bar>
                  </m:oMath>
                </a14:m>
                <a:r>
                  <a:rPr lang="it-IT" dirty="0">
                    <a:solidFill>
                      <a:srgbClr val="00B050"/>
                    </a:solidFill>
                    <a:effectLst/>
                    <a:latin typeface="Times New Roman" panose="02020603050405020304" pitchFamily="18" charset="0"/>
                    <a:ea typeface="Times New Roman" panose="02020603050405020304" pitchFamily="18" charset="0"/>
                  </a:rPr>
                  <a:t> e vogliamo </a:t>
                </a:r>
                <a14:m>
                  <m:oMath xmlns:m="http://schemas.openxmlformats.org/officeDocument/2006/math">
                    <m:bar>
                      <m:barPr>
                        <m:pos m:val="top"/>
                        <m:ctrlPr>
                          <a:rPr lang="it-IT" i="1">
                            <a:solidFill>
                              <a:srgbClr val="00B050"/>
                            </a:solidFill>
                            <a:effectLst/>
                            <a:latin typeface="Cambria Math" panose="02040503050406030204" pitchFamily="18" charset="0"/>
                            <a:ea typeface="Times New Roman" panose="02020603050405020304" pitchFamily="18" charset="0"/>
                          </a:rPr>
                        </m:ctrlPr>
                      </m:barPr>
                      <m:e>
                        <m:r>
                          <a:rPr lang="it-IT" i="1">
                            <a:solidFill>
                              <a:srgbClr val="00B050"/>
                            </a:solidFill>
                            <a:effectLst/>
                            <a:latin typeface="Cambria Math" panose="02040503050406030204" pitchFamily="18" charset="0"/>
                            <a:ea typeface="Times New Roman" panose="02020603050405020304" pitchFamily="18" charset="0"/>
                          </a:rPr>
                          <m:t>𝐴𝐻</m:t>
                        </m:r>
                      </m:e>
                    </m:bar>
                  </m:oMath>
                </a14:m>
                <a:r>
                  <a:rPr lang="it-IT" dirty="0">
                    <a:solidFill>
                      <a:srgbClr val="00B050"/>
                    </a:solidFill>
                    <a:effectLst/>
                    <a:latin typeface="Times New Roman" panose="02020603050405020304" pitchFamily="18" charset="0"/>
                    <a:ea typeface="Times New Roman" panose="02020603050405020304" pitchFamily="18" charset="0"/>
                  </a:rPr>
                  <a:t>. </a:t>
                </a:r>
                <a14:m>
                  <m:oMath xmlns:m="http://schemas.openxmlformats.org/officeDocument/2006/math">
                    <m:bar>
                      <m:barPr>
                        <m:pos m:val="top"/>
                        <m:ctrlPr>
                          <a:rPr lang="it-IT" i="1">
                            <a:solidFill>
                              <a:srgbClr val="00B050"/>
                            </a:solidFill>
                            <a:effectLst/>
                            <a:latin typeface="Cambria Math" panose="02040503050406030204" pitchFamily="18" charset="0"/>
                            <a:ea typeface="Times New Roman" panose="02020603050405020304" pitchFamily="18" charset="0"/>
                          </a:rPr>
                        </m:ctrlPr>
                      </m:barPr>
                      <m:e>
                        <m:r>
                          <a:rPr lang="it-IT" i="1">
                            <a:solidFill>
                              <a:srgbClr val="00B050"/>
                            </a:solidFill>
                            <a:effectLst/>
                            <a:latin typeface="Cambria Math" panose="02040503050406030204" pitchFamily="18" charset="0"/>
                            <a:ea typeface="Times New Roman" panose="02020603050405020304" pitchFamily="18" charset="0"/>
                          </a:rPr>
                          <m:t>𝐴𝐵</m:t>
                        </m:r>
                      </m:e>
                    </m:bar>
                  </m:oMath>
                </a14:m>
                <a:r>
                  <a:rPr lang="it-IT" dirty="0">
                    <a:solidFill>
                      <a:srgbClr val="00B050"/>
                    </a:solidFill>
                    <a:effectLst/>
                    <a:latin typeface="Times New Roman" panose="02020603050405020304" pitchFamily="18" charset="0"/>
                    <a:ea typeface="Times New Roman" panose="02020603050405020304" pitchFamily="18" charset="0"/>
                  </a:rPr>
                  <a:t> e </a:t>
                </a:r>
                <a14:m>
                  <m:oMath xmlns:m="http://schemas.openxmlformats.org/officeDocument/2006/math">
                    <m:bar>
                      <m:barPr>
                        <m:pos m:val="top"/>
                        <m:ctrlPr>
                          <a:rPr lang="it-IT" i="1">
                            <a:solidFill>
                              <a:srgbClr val="00B050"/>
                            </a:solidFill>
                            <a:effectLst/>
                            <a:latin typeface="Cambria Math" panose="02040503050406030204" pitchFamily="18" charset="0"/>
                            <a:ea typeface="Times New Roman" panose="02020603050405020304" pitchFamily="18" charset="0"/>
                          </a:rPr>
                        </m:ctrlPr>
                      </m:barPr>
                      <m:e>
                        <m:r>
                          <a:rPr lang="it-IT" i="1">
                            <a:solidFill>
                              <a:srgbClr val="00B050"/>
                            </a:solidFill>
                            <a:effectLst/>
                            <a:latin typeface="Cambria Math" panose="02040503050406030204" pitchFamily="18" charset="0"/>
                            <a:ea typeface="Times New Roman" panose="02020603050405020304" pitchFamily="18" charset="0"/>
                          </a:rPr>
                          <m:t>𝐴𝐻</m:t>
                        </m:r>
                      </m:e>
                    </m:bar>
                  </m:oMath>
                </a14:m>
                <a:r>
                  <a:rPr lang="it-IT" dirty="0">
                    <a:solidFill>
                      <a:srgbClr val="00B050"/>
                    </a:solidFill>
                    <a:effectLst/>
                    <a:latin typeface="Times New Roman" panose="02020603050405020304" pitchFamily="18" charset="0"/>
                    <a:ea typeface="Times New Roman" panose="02020603050405020304" pitchFamily="18" charset="0"/>
                  </a:rPr>
                  <a:t> sono  due cateti, quindi la funzione goniometrica coinvolta è la tangente.</a:t>
                </a:r>
              </a:p>
              <a:p>
                <a:pPr marL="360680" marR="180340" indent="-180340" algn="just">
                  <a:spcAft>
                    <a:spcPts val="0"/>
                  </a:spcAft>
                </a:pPr>
                <a:r>
                  <a:rPr lang="it-IT" dirty="0">
                    <a:solidFill>
                      <a:srgbClr val="FF6600"/>
                    </a:solidFill>
                    <a:effectLst/>
                    <a:latin typeface="Times New Roman" panose="02020603050405020304" pitchFamily="18" charset="0"/>
                    <a:ea typeface="Times New Roman" panose="02020603050405020304" pitchFamily="18" charset="0"/>
                  </a:rPr>
                  <a:t>S1: Qual è la formula?</a:t>
                </a:r>
              </a:p>
              <a:p>
                <a:pPr marL="542925" marR="180340" indent="-361950" algn="just">
                  <a:spcAft>
                    <a:spcPts val="0"/>
                  </a:spcAft>
                </a:pPr>
                <a:r>
                  <a:rPr lang="it-IT" dirty="0" smtClean="0">
                    <a:solidFill>
                      <a:srgbClr val="7030A0"/>
                    </a:solidFill>
                    <a:effectLst/>
                    <a:latin typeface="Times New Roman" panose="02020603050405020304" pitchFamily="18" charset="0"/>
                    <a:ea typeface="Times New Roman" panose="02020603050405020304" pitchFamily="18" charset="0"/>
                  </a:rPr>
                  <a:t>S3: La tangente di un angolo è uguale al rapporto tra cateto opposto e cateto adiacente…. scriviamo è meglio </a:t>
                </a:r>
                <a14:m>
                  <m:oMath xmlns:m="http://schemas.openxmlformats.org/officeDocument/2006/math">
                    <m:func>
                      <m:funcPr>
                        <m:ctrlPr>
                          <a:rPr lang="it-IT" i="1">
                            <a:solidFill>
                              <a:srgbClr val="7030A0"/>
                            </a:solidFill>
                            <a:effectLst/>
                            <a:latin typeface="Cambria Math" panose="02040503050406030204" pitchFamily="18" charset="0"/>
                            <a:ea typeface="Times New Roman" panose="02020603050405020304" pitchFamily="18" charset="0"/>
                          </a:rPr>
                        </m:ctrlPr>
                      </m:funcPr>
                      <m:fName>
                        <m:r>
                          <m:rPr>
                            <m:sty m:val="p"/>
                          </m:rPr>
                          <a:rPr lang="it-IT">
                            <a:solidFill>
                              <a:srgbClr val="7030A0"/>
                            </a:solidFill>
                            <a:effectLst/>
                            <a:latin typeface="Cambria Math" panose="02040503050406030204" pitchFamily="18" charset="0"/>
                            <a:ea typeface="Times New Roman" panose="02020603050405020304" pitchFamily="18" charset="0"/>
                          </a:rPr>
                          <m:t>tan</m:t>
                        </m:r>
                      </m:fName>
                      <m:e>
                        <m:r>
                          <a:rPr lang="it-IT" i="1">
                            <a:solidFill>
                              <a:srgbClr val="7030A0"/>
                            </a:solidFill>
                            <a:effectLst/>
                            <a:latin typeface="Cambria Math" panose="02040503050406030204" pitchFamily="18" charset="0"/>
                            <a:ea typeface="Times New Roman" panose="02020603050405020304" pitchFamily="18" charset="0"/>
                          </a:rPr>
                          <m:t>𝛼</m:t>
                        </m:r>
                      </m:e>
                    </m:func>
                    <m:r>
                      <a:rPr lang="it-IT" i="1">
                        <a:solidFill>
                          <a:srgbClr val="7030A0"/>
                        </a:solidFill>
                        <a:effectLst/>
                        <a:latin typeface="Cambria Math" panose="02040503050406030204" pitchFamily="18" charset="0"/>
                        <a:ea typeface="Times New Roman" panose="02020603050405020304" pitchFamily="18" charset="0"/>
                      </a:rPr>
                      <m:t>=</m:t>
                    </m:r>
                    <m:f>
                      <m:fPr>
                        <m:ctrlPr>
                          <a:rPr lang="it-IT" i="1">
                            <a:solidFill>
                              <a:srgbClr val="7030A0"/>
                            </a:solidFill>
                            <a:effectLst/>
                            <a:latin typeface="Cambria Math" panose="02040503050406030204" pitchFamily="18" charset="0"/>
                            <a:ea typeface="Times New Roman" panose="02020603050405020304" pitchFamily="18" charset="0"/>
                          </a:rPr>
                        </m:ctrlPr>
                      </m:fPr>
                      <m:num>
                        <m:bar>
                          <m:barPr>
                            <m:pos m:val="top"/>
                            <m:ctrlPr>
                              <a:rPr lang="it-IT" i="1">
                                <a:solidFill>
                                  <a:srgbClr val="7030A0"/>
                                </a:solidFill>
                                <a:effectLst/>
                                <a:latin typeface="Cambria Math" panose="02040503050406030204" pitchFamily="18" charset="0"/>
                                <a:ea typeface="Times New Roman" panose="02020603050405020304" pitchFamily="18" charset="0"/>
                              </a:rPr>
                            </m:ctrlPr>
                          </m:barPr>
                          <m:e>
                            <m:r>
                              <a:rPr lang="it-IT" i="1">
                                <a:solidFill>
                                  <a:srgbClr val="7030A0"/>
                                </a:solidFill>
                                <a:effectLst/>
                                <a:latin typeface="Cambria Math" panose="02040503050406030204" pitchFamily="18" charset="0"/>
                                <a:ea typeface="Times New Roman" panose="02020603050405020304" pitchFamily="18" charset="0"/>
                              </a:rPr>
                              <m:t>𝐴𝐻</m:t>
                            </m:r>
                          </m:e>
                        </m:bar>
                      </m:num>
                      <m:den>
                        <m:bar>
                          <m:barPr>
                            <m:pos m:val="top"/>
                            <m:ctrlPr>
                              <a:rPr lang="it-IT" i="1">
                                <a:solidFill>
                                  <a:srgbClr val="7030A0"/>
                                </a:solidFill>
                                <a:effectLst/>
                                <a:latin typeface="Cambria Math" panose="02040503050406030204" pitchFamily="18" charset="0"/>
                                <a:ea typeface="Times New Roman" panose="02020603050405020304" pitchFamily="18" charset="0"/>
                              </a:rPr>
                            </m:ctrlPr>
                          </m:barPr>
                          <m:e>
                            <m:r>
                              <a:rPr lang="it-IT" i="1">
                                <a:solidFill>
                                  <a:srgbClr val="7030A0"/>
                                </a:solidFill>
                                <a:effectLst/>
                                <a:latin typeface="Cambria Math" panose="02040503050406030204" pitchFamily="18" charset="0"/>
                                <a:ea typeface="Times New Roman" panose="02020603050405020304" pitchFamily="18" charset="0"/>
                              </a:rPr>
                              <m:t>𝐴𝐵</m:t>
                            </m:r>
                          </m:e>
                        </m:bar>
                      </m:den>
                    </m:f>
                  </m:oMath>
                </a14:m>
                <a:endParaRPr lang="it-IT" dirty="0">
                  <a:solidFill>
                    <a:schemeClr val="accent1">
                      <a:lumMod val="50000"/>
                    </a:schemeClr>
                  </a:solidFill>
                  <a:effectLst/>
                  <a:latin typeface="Times New Roman" panose="02020603050405020304" pitchFamily="18" charset="0"/>
                  <a:ea typeface="Times New Roman" panose="02020603050405020304" pitchFamily="18" charset="0"/>
                </a:endParaRPr>
              </a:p>
              <a:p>
                <a:pPr marL="360680" marR="180340" indent="-180340" algn="just">
                  <a:spcAft>
                    <a:spcPts val="0"/>
                  </a:spcAft>
                </a:pPr>
                <a:r>
                  <a:rPr lang="it-IT" dirty="0" smtClean="0">
                    <a:solidFill>
                      <a:srgbClr val="00B050"/>
                    </a:solidFill>
                    <a:effectLst/>
                    <a:latin typeface="Times New Roman" panose="02020603050405020304" pitchFamily="18" charset="0"/>
                    <a:ea typeface="Times New Roman" panose="02020603050405020304" pitchFamily="18" charset="0"/>
                  </a:rPr>
                  <a:t>S2: …quindi </a:t>
                </a:r>
                <a14:m>
                  <m:oMath xmlns:m="http://schemas.openxmlformats.org/officeDocument/2006/math">
                    <m:bar>
                      <m:barPr>
                        <m:pos m:val="top"/>
                        <m:ctrlPr>
                          <a:rPr lang="it-IT" i="1">
                            <a:solidFill>
                              <a:srgbClr val="00B050"/>
                            </a:solidFill>
                            <a:effectLst/>
                            <a:latin typeface="Cambria Math" panose="02040503050406030204" pitchFamily="18" charset="0"/>
                            <a:ea typeface="Times New Roman" panose="02020603050405020304" pitchFamily="18" charset="0"/>
                          </a:rPr>
                        </m:ctrlPr>
                      </m:barPr>
                      <m:e>
                        <m:r>
                          <a:rPr lang="it-IT" i="1">
                            <a:solidFill>
                              <a:srgbClr val="00B050"/>
                            </a:solidFill>
                            <a:effectLst/>
                            <a:latin typeface="Cambria Math" panose="02040503050406030204" pitchFamily="18" charset="0"/>
                            <a:ea typeface="Times New Roman" panose="02020603050405020304" pitchFamily="18" charset="0"/>
                          </a:rPr>
                          <m:t>𝐴𝐻</m:t>
                        </m:r>
                      </m:e>
                    </m:bar>
                    <m:r>
                      <a:rPr lang="it-IT" i="1">
                        <a:solidFill>
                          <a:srgbClr val="00B050"/>
                        </a:solidFill>
                        <a:effectLst/>
                        <a:latin typeface="Cambria Math" panose="02040503050406030204" pitchFamily="18" charset="0"/>
                        <a:ea typeface="Times New Roman" panose="02020603050405020304" pitchFamily="18" charset="0"/>
                      </a:rPr>
                      <m:t>=</m:t>
                    </m:r>
                    <m:bar>
                      <m:barPr>
                        <m:pos m:val="top"/>
                        <m:ctrlPr>
                          <a:rPr lang="it-IT" i="1">
                            <a:solidFill>
                              <a:srgbClr val="00B050"/>
                            </a:solidFill>
                            <a:effectLst/>
                            <a:latin typeface="Cambria Math" panose="02040503050406030204" pitchFamily="18" charset="0"/>
                            <a:ea typeface="Times New Roman" panose="02020603050405020304" pitchFamily="18" charset="0"/>
                          </a:rPr>
                        </m:ctrlPr>
                      </m:barPr>
                      <m:e>
                        <m:r>
                          <a:rPr lang="it-IT" i="1">
                            <a:solidFill>
                              <a:srgbClr val="00B050"/>
                            </a:solidFill>
                            <a:effectLst/>
                            <a:latin typeface="Cambria Math" panose="02040503050406030204" pitchFamily="18" charset="0"/>
                            <a:ea typeface="Times New Roman" panose="02020603050405020304" pitchFamily="18" charset="0"/>
                          </a:rPr>
                          <m:t>𝐴𝐵</m:t>
                        </m:r>
                      </m:e>
                    </m:bar>
                    <m:r>
                      <a:rPr lang="it-IT" i="1">
                        <a:solidFill>
                          <a:srgbClr val="00B050"/>
                        </a:solidFill>
                        <a:effectLst/>
                        <a:latin typeface="Cambria Math" panose="02040503050406030204" pitchFamily="18" charset="0"/>
                        <a:ea typeface="Times New Roman" panose="02020603050405020304" pitchFamily="18" charset="0"/>
                      </a:rPr>
                      <m:t>∙</m:t>
                    </m:r>
                    <m:func>
                      <m:funcPr>
                        <m:ctrlPr>
                          <a:rPr lang="it-IT" i="1">
                            <a:solidFill>
                              <a:srgbClr val="00B050"/>
                            </a:solidFill>
                            <a:effectLst/>
                            <a:latin typeface="Cambria Math" panose="02040503050406030204" pitchFamily="18" charset="0"/>
                            <a:ea typeface="Times New Roman" panose="02020603050405020304" pitchFamily="18" charset="0"/>
                          </a:rPr>
                        </m:ctrlPr>
                      </m:funcPr>
                      <m:fName>
                        <m:r>
                          <m:rPr>
                            <m:sty m:val="p"/>
                          </m:rPr>
                          <a:rPr lang="it-IT">
                            <a:solidFill>
                              <a:srgbClr val="00B050"/>
                            </a:solidFill>
                            <a:effectLst/>
                            <a:latin typeface="Cambria Math" panose="02040503050406030204" pitchFamily="18" charset="0"/>
                            <a:ea typeface="Times New Roman" panose="02020603050405020304" pitchFamily="18" charset="0"/>
                          </a:rPr>
                          <m:t>tan</m:t>
                        </m:r>
                      </m:fName>
                      <m:e>
                        <m:r>
                          <a:rPr lang="it-IT" i="1">
                            <a:solidFill>
                              <a:srgbClr val="00B050"/>
                            </a:solidFill>
                            <a:effectLst/>
                            <a:latin typeface="Cambria Math" panose="02040503050406030204" pitchFamily="18" charset="0"/>
                            <a:ea typeface="Times New Roman" panose="02020603050405020304" pitchFamily="18" charset="0"/>
                          </a:rPr>
                          <m:t>𝛼</m:t>
                        </m:r>
                      </m:e>
                    </m:func>
                    <m:r>
                      <a:rPr lang="it-IT" i="1">
                        <a:solidFill>
                          <a:srgbClr val="00B050"/>
                        </a:solidFill>
                        <a:effectLst/>
                        <a:latin typeface="Cambria Math" panose="02040503050406030204" pitchFamily="18" charset="0"/>
                        <a:ea typeface="Times New Roman" panose="02020603050405020304" pitchFamily="18" charset="0"/>
                      </a:rPr>
                      <m:t>=</m:t>
                    </m:r>
                    <m:d>
                      <m:dPr>
                        <m:ctrlPr>
                          <a:rPr lang="it-IT" i="1">
                            <a:solidFill>
                              <a:srgbClr val="00B050"/>
                            </a:solidFill>
                            <a:effectLst/>
                            <a:latin typeface="Cambria Math" panose="02040503050406030204" pitchFamily="18" charset="0"/>
                            <a:ea typeface="Times New Roman" panose="02020603050405020304" pitchFamily="18" charset="0"/>
                          </a:rPr>
                        </m:ctrlPr>
                      </m:dPr>
                      <m:e>
                        <m:r>
                          <a:rPr lang="it-IT" i="1">
                            <a:solidFill>
                              <a:srgbClr val="00B050"/>
                            </a:solidFill>
                            <a:effectLst/>
                            <a:latin typeface="Cambria Math" panose="02040503050406030204" pitchFamily="18" charset="0"/>
                            <a:ea typeface="Times New Roman" panose="02020603050405020304" pitchFamily="18" charset="0"/>
                          </a:rPr>
                          <m:t>9,24 </m:t>
                        </m:r>
                        <m:r>
                          <a:rPr lang="it-IT" i="1">
                            <a:solidFill>
                              <a:srgbClr val="00B050"/>
                            </a:solidFill>
                            <a:effectLst/>
                            <a:latin typeface="Cambria Math" panose="02040503050406030204" pitchFamily="18" charset="0"/>
                            <a:ea typeface="Times New Roman" panose="02020603050405020304" pitchFamily="18" charset="0"/>
                          </a:rPr>
                          <m:t>𝑚</m:t>
                        </m:r>
                      </m:e>
                    </m:d>
                    <m:r>
                      <a:rPr lang="it-IT" i="1">
                        <a:solidFill>
                          <a:srgbClr val="00B050"/>
                        </a:solidFill>
                        <a:effectLst/>
                        <a:latin typeface="Cambria Math" panose="02040503050406030204" pitchFamily="18" charset="0"/>
                        <a:ea typeface="Times New Roman" panose="02020603050405020304" pitchFamily="18" charset="0"/>
                      </a:rPr>
                      <m:t>∙</m:t>
                    </m:r>
                    <m:func>
                      <m:funcPr>
                        <m:ctrlPr>
                          <a:rPr lang="it-IT" i="1">
                            <a:solidFill>
                              <a:srgbClr val="00B050"/>
                            </a:solidFill>
                            <a:effectLst/>
                            <a:latin typeface="Cambria Math" panose="02040503050406030204" pitchFamily="18" charset="0"/>
                            <a:ea typeface="Times New Roman" panose="02020603050405020304" pitchFamily="18" charset="0"/>
                          </a:rPr>
                        </m:ctrlPr>
                      </m:funcPr>
                      <m:fName>
                        <m:r>
                          <m:rPr>
                            <m:sty m:val="p"/>
                          </m:rPr>
                          <a:rPr lang="it-IT">
                            <a:solidFill>
                              <a:srgbClr val="00B050"/>
                            </a:solidFill>
                            <a:effectLst/>
                            <a:latin typeface="Cambria Math" panose="02040503050406030204" pitchFamily="18" charset="0"/>
                            <a:ea typeface="Times New Roman" panose="02020603050405020304" pitchFamily="18" charset="0"/>
                          </a:rPr>
                          <m:t>tan</m:t>
                        </m:r>
                      </m:fName>
                      <m:e>
                        <m:r>
                          <a:rPr lang="it-IT" i="1">
                            <a:solidFill>
                              <a:srgbClr val="00B050"/>
                            </a:solidFill>
                            <a:effectLst/>
                            <a:latin typeface="Cambria Math" panose="02040503050406030204" pitchFamily="18" charset="0"/>
                            <a:ea typeface="Times New Roman" panose="02020603050405020304" pitchFamily="18" charset="0"/>
                          </a:rPr>
                          <m:t>50°</m:t>
                        </m:r>
                      </m:e>
                    </m:func>
                  </m:oMath>
                </a14:m>
                <a:r>
                  <a:rPr lang="it-IT" dirty="0">
                    <a:solidFill>
                      <a:srgbClr val="00B050"/>
                    </a:solidFill>
                    <a:effectLst/>
                    <a:latin typeface="Times New Roman" panose="02020603050405020304" pitchFamily="18" charset="0"/>
                    <a:ea typeface="Times New Roman" panose="02020603050405020304" pitchFamily="18" charset="0"/>
                  </a:rPr>
                  <a:t> …ora prendiamo la calcolatrice!</a:t>
                </a:r>
              </a:p>
              <a:p>
                <a:pPr marL="360680" marR="180340" indent="-180340" algn="just">
                  <a:spcAft>
                    <a:spcPts val="0"/>
                  </a:spcAft>
                </a:pPr>
                <a:r>
                  <a:rPr lang="it-IT" dirty="0" smtClean="0">
                    <a:solidFill>
                      <a:srgbClr val="FF6600"/>
                    </a:solidFill>
                    <a:effectLst/>
                    <a:latin typeface="Times New Roman" panose="02020603050405020304" pitchFamily="18" charset="0"/>
                    <a:ea typeface="Times New Roman" panose="02020603050405020304" pitchFamily="18" charset="0"/>
                  </a:rPr>
                  <a:t>S1: </a:t>
                </a:r>
                <a14:m>
                  <m:oMath xmlns:m="http://schemas.openxmlformats.org/officeDocument/2006/math">
                    <m:bar>
                      <m:barPr>
                        <m:pos m:val="top"/>
                        <m:ctrlPr>
                          <a:rPr lang="it-IT" i="1">
                            <a:solidFill>
                              <a:srgbClr val="FF6600"/>
                            </a:solidFill>
                            <a:effectLst/>
                            <a:latin typeface="Cambria Math" panose="02040503050406030204" pitchFamily="18" charset="0"/>
                            <a:ea typeface="Times New Roman" panose="02020603050405020304" pitchFamily="18" charset="0"/>
                          </a:rPr>
                        </m:ctrlPr>
                      </m:barPr>
                      <m:e>
                        <m:r>
                          <a:rPr lang="it-IT" i="1">
                            <a:solidFill>
                              <a:srgbClr val="FF6600"/>
                            </a:solidFill>
                            <a:effectLst/>
                            <a:latin typeface="Cambria Math" panose="02040503050406030204" pitchFamily="18" charset="0"/>
                            <a:ea typeface="Times New Roman" panose="02020603050405020304" pitchFamily="18" charset="0"/>
                          </a:rPr>
                          <m:t>𝐴𝐻</m:t>
                        </m:r>
                      </m:e>
                    </m:bar>
                  </m:oMath>
                </a14:m>
                <a:r>
                  <a:rPr lang="it-IT" dirty="0">
                    <a:solidFill>
                      <a:srgbClr val="FF6600"/>
                    </a:solidFill>
                    <a:effectLst/>
                    <a:latin typeface="Times New Roman" panose="02020603050405020304" pitchFamily="18" charset="0"/>
                    <a:ea typeface="Times New Roman" panose="02020603050405020304" pitchFamily="18" charset="0"/>
                  </a:rPr>
                  <a:t> è uguale a 11,012 metri.</a:t>
                </a:r>
              </a:p>
              <a:p>
                <a:pPr marL="360680" marR="180340" indent="-180340" algn="just">
                  <a:spcAft>
                    <a:spcPts val="0"/>
                  </a:spcAft>
                </a:pPr>
                <a:r>
                  <a:rPr lang="it-IT" dirty="0">
                    <a:solidFill>
                      <a:srgbClr val="7030A0"/>
                    </a:solidFill>
                    <a:effectLst/>
                    <a:latin typeface="Times New Roman" panose="02020603050405020304" pitchFamily="18" charset="0"/>
                    <a:ea typeface="Times New Roman" panose="02020603050405020304" pitchFamily="18" charset="0"/>
                  </a:rPr>
                  <a:t>S3: Ora dobbiamo stabilire se abbattendo il pioppo ci saranno dei danni agli steccati.</a:t>
                </a:r>
              </a:p>
              <a:p>
                <a:pPr marL="542925" marR="180340" indent="-361950" algn="just">
                  <a:spcAft>
                    <a:spcPts val="0"/>
                  </a:spcAft>
                </a:pPr>
                <a:r>
                  <a:rPr lang="it-IT" dirty="0" smtClean="0">
                    <a:solidFill>
                      <a:srgbClr val="00B050"/>
                    </a:solidFill>
                    <a:effectLst/>
                    <a:latin typeface="Times New Roman" panose="02020603050405020304" pitchFamily="18" charset="0"/>
                    <a:ea typeface="Times New Roman" panose="02020603050405020304" pitchFamily="18" charset="0"/>
                  </a:rPr>
                  <a:t>S2: Questo è facile, basta confrontare il valore di </a:t>
                </a:r>
                <a14:m>
                  <m:oMath xmlns:m="http://schemas.openxmlformats.org/officeDocument/2006/math">
                    <m:bar>
                      <m:barPr>
                        <m:pos m:val="top"/>
                        <m:ctrlPr>
                          <a:rPr lang="it-IT" i="1">
                            <a:solidFill>
                              <a:srgbClr val="00B050"/>
                            </a:solidFill>
                            <a:effectLst/>
                            <a:latin typeface="Cambria Math" panose="02040503050406030204" pitchFamily="18" charset="0"/>
                            <a:ea typeface="Times New Roman" panose="02020603050405020304" pitchFamily="18" charset="0"/>
                          </a:rPr>
                        </m:ctrlPr>
                      </m:barPr>
                      <m:e>
                        <m:r>
                          <a:rPr lang="it-IT" i="1">
                            <a:solidFill>
                              <a:srgbClr val="00B050"/>
                            </a:solidFill>
                            <a:effectLst/>
                            <a:latin typeface="Cambria Math" panose="02040503050406030204" pitchFamily="18" charset="0"/>
                            <a:ea typeface="Times New Roman" panose="02020603050405020304" pitchFamily="18" charset="0"/>
                          </a:rPr>
                          <m:t>𝐴𝐻</m:t>
                        </m:r>
                      </m:e>
                    </m:bar>
                  </m:oMath>
                </a14:m>
                <a:r>
                  <a:rPr lang="it-IT" dirty="0">
                    <a:solidFill>
                      <a:srgbClr val="00B050"/>
                    </a:solidFill>
                    <a:effectLst/>
                    <a:latin typeface="Times New Roman" panose="02020603050405020304" pitchFamily="18" charset="0"/>
                    <a:ea typeface="Times New Roman" panose="02020603050405020304" pitchFamily="18" charset="0"/>
                  </a:rPr>
                  <a:t> ottenuto con </a:t>
                </a:r>
                <a14:m>
                  <m:oMath xmlns:m="http://schemas.openxmlformats.org/officeDocument/2006/math">
                    <m:bar>
                      <m:barPr>
                        <m:pos m:val="top"/>
                        <m:ctrlPr>
                          <a:rPr lang="it-IT" i="1">
                            <a:solidFill>
                              <a:srgbClr val="00B050"/>
                            </a:solidFill>
                            <a:effectLst/>
                            <a:latin typeface="Cambria Math" panose="02040503050406030204" pitchFamily="18" charset="0"/>
                            <a:ea typeface="Times New Roman" panose="02020603050405020304" pitchFamily="18" charset="0"/>
                          </a:rPr>
                        </m:ctrlPr>
                      </m:barPr>
                      <m:e>
                        <m:r>
                          <a:rPr lang="it-IT" i="1">
                            <a:solidFill>
                              <a:srgbClr val="00B050"/>
                            </a:solidFill>
                            <a:effectLst/>
                            <a:latin typeface="Cambria Math" panose="02040503050406030204" pitchFamily="18" charset="0"/>
                            <a:ea typeface="Times New Roman" panose="02020603050405020304" pitchFamily="18" charset="0"/>
                          </a:rPr>
                          <m:t>𝐴𝐵</m:t>
                        </m:r>
                      </m:e>
                    </m:bar>
                  </m:oMath>
                </a14:m>
                <a:r>
                  <a:rPr lang="it-IT" dirty="0">
                    <a:solidFill>
                      <a:srgbClr val="00B050"/>
                    </a:solidFill>
                    <a:effectLst/>
                    <a:latin typeface="Times New Roman" panose="02020603050405020304" pitchFamily="18" charset="0"/>
                    <a:ea typeface="Times New Roman" panose="02020603050405020304" pitchFamily="18" charset="0"/>
                  </a:rPr>
                  <a:t> e </a:t>
                </a:r>
                <a14:m>
                  <m:oMath xmlns:m="http://schemas.openxmlformats.org/officeDocument/2006/math">
                    <m:bar>
                      <m:barPr>
                        <m:pos m:val="top"/>
                        <m:ctrlPr>
                          <a:rPr lang="it-IT" i="1">
                            <a:solidFill>
                              <a:srgbClr val="00B050"/>
                            </a:solidFill>
                            <a:effectLst/>
                            <a:latin typeface="Cambria Math" panose="02040503050406030204" pitchFamily="18" charset="0"/>
                            <a:ea typeface="Times New Roman" panose="02020603050405020304" pitchFamily="18" charset="0"/>
                          </a:rPr>
                        </m:ctrlPr>
                      </m:barPr>
                      <m:e>
                        <m:r>
                          <a:rPr lang="it-IT" i="1">
                            <a:solidFill>
                              <a:srgbClr val="00B050"/>
                            </a:solidFill>
                            <a:effectLst/>
                            <a:latin typeface="Cambria Math" panose="02040503050406030204" pitchFamily="18" charset="0"/>
                            <a:ea typeface="Times New Roman" panose="02020603050405020304" pitchFamily="18" charset="0"/>
                          </a:rPr>
                          <m:t>𝐴𝐶</m:t>
                        </m:r>
                      </m:e>
                    </m:bar>
                  </m:oMath>
                </a14:m>
                <a:r>
                  <a:rPr lang="it-IT" dirty="0">
                    <a:solidFill>
                      <a:srgbClr val="00B050"/>
                    </a:solidFill>
                    <a:effectLst/>
                    <a:latin typeface="Times New Roman" panose="02020603050405020304" pitchFamily="18" charset="0"/>
                    <a:ea typeface="Times New Roman" panose="02020603050405020304" pitchFamily="18" charset="0"/>
                  </a:rPr>
                  <a:t> che sono le direzioni lungo le quali si può abbattere l’albero.</a:t>
                </a:r>
              </a:p>
              <a:p>
                <a:pPr marL="360680" marR="180340" indent="-180340" algn="just">
                  <a:spcAft>
                    <a:spcPts val="0"/>
                  </a:spcAft>
                </a:pPr>
                <a:r>
                  <a:rPr lang="it-IT" dirty="0" smtClean="0">
                    <a:solidFill>
                      <a:srgbClr val="7030A0"/>
                    </a:solidFill>
                    <a:effectLst/>
                    <a:latin typeface="Times New Roman" panose="02020603050405020304" pitchFamily="18" charset="0"/>
                    <a:ea typeface="Times New Roman" panose="02020603050405020304" pitchFamily="18" charset="0"/>
                  </a:rPr>
                  <a:t>S3: Bene, il Sig. Rossi può abbattere l’albero lungo </a:t>
                </a:r>
                <a14:m>
                  <m:oMath xmlns:m="http://schemas.openxmlformats.org/officeDocument/2006/math">
                    <m:bar>
                      <m:barPr>
                        <m:pos m:val="top"/>
                        <m:ctrlPr>
                          <a:rPr lang="it-IT" i="1">
                            <a:solidFill>
                              <a:srgbClr val="7030A0"/>
                            </a:solidFill>
                            <a:effectLst/>
                            <a:latin typeface="Cambria Math" panose="02040503050406030204" pitchFamily="18" charset="0"/>
                            <a:ea typeface="Times New Roman" panose="02020603050405020304" pitchFamily="18" charset="0"/>
                          </a:rPr>
                        </m:ctrlPr>
                      </m:barPr>
                      <m:e>
                        <m:r>
                          <a:rPr lang="it-IT" i="1">
                            <a:solidFill>
                              <a:srgbClr val="7030A0"/>
                            </a:solidFill>
                            <a:effectLst/>
                            <a:latin typeface="Cambria Math" panose="02040503050406030204" pitchFamily="18" charset="0"/>
                            <a:ea typeface="Times New Roman" panose="02020603050405020304" pitchFamily="18" charset="0"/>
                          </a:rPr>
                          <m:t>𝐴𝐶</m:t>
                        </m:r>
                      </m:e>
                    </m:bar>
                  </m:oMath>
                </a14:m>
                <a:endParaRPr lang="it-IT" dirty="0">
                  <a:solidFill>
                    <a:schemeClr val="accent1">
                      <a:lumMod val="50000"/>
                    </a:schemeClr>
                  </a:solidFill>
                  <a:effectLst/>
                  <a:latin typeface="Times New Roman" panose="02020603050405020304" pitchFamily="18" charset="0"/>
                  <a:ea typeface="Times New Roman" panose="02020603050405020304" pitchFamily="18" charset="0"/>
                </a:endParaRPr>
              </a:p>
            </p:txBody>
          </p:sp>
        </mc:Choice>
        <mc:Fallback xmlns="">
          <p:sp>
            <p:nvSpPr>
              <p:cNvPr id="2" name="Rettangolo 1"/>
              <p:cNvSpPr>
                <a:spLocks noRot="1" noChangeAspect="1" noMove="1" noResize="1" noEditPoints="1" noAdjustHandles="1" noChangeArrowheads="1" noChangeShapeType="1" noTextEdit="1"/>
              </p:cNvSpPr>
              <p:nvPr/>
            </p:nvSpPr>
            <p:spPr>
              <a:xfrm>
                <a:off x="723272" y="1667216"/>
                <a:ext cx="10815637" cy="4332468"/>
              </a:xfrm>
              <a:prstGeom prst="rect">
                <a:avLst/>
              </a:prstGeom>
              <a:blipFill rotWithShape="0">
                <a:blip r:embed="rId3"/>
                <a:stretch>
                  <a:fillRect/>
                </a:stretch>
              </a:blipFill>
              <a:ln>
                <a:noFill/>
              </a:ln>
              <a:effectLst>
                <a:glow rad="139700">
                  <a:schemeClr val="accent3">
                    <a:satMod val="175000"/>
                    <a:alpha val="40000"/>
                  </a:schemeClr>
                </a:glow>
              </a:effectLst>
            </p:spPr>
            <p:txBody>
              <a:bodyPr/>
              <a:lstStyle/>
              <a:p>
                <a:r>
                  <a:rPr lang="it-IT">
                    <a:noFill/>
                  </a:rPr>
                  <a:t> </a:t>
                </a:r>
              </a:p>
            </p:txBody>
          </p:sp>
        </mc:Fallback>
      </mc:AlternateContent>
    </p:spTree>
    <p:extLst>
      <p:ext uri="{BB962C8B-B14F-4D97-AF65-F5344CB8AC3E}">
        <p14:creationId xmlns:p14="http://schemas.microsoft.com/office/powerpoint/2010/main" val="60425527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p:cNvSpPr txBox="1"/>
          <p:nvPr/>
        </p:nvSpPr>
        <p:spPr>
          <a:xfrm>
            <a:off x="-109089" y="808128"/>
            <a:ext cx="4680000" cy="523220"/>
          </a:xfrm>
          <a:prstGeom prst="rect">
            <a:avLst/>
          </a:prstGeom>
          <a:solidFill>
            <a:schemeClr val="bg1"/>
          </a:solidFill>
          <a:ln>
            <a:noFill/>
          </a:ln>
          <a:effectLst>
            <a:outerShdw blurRad="50800" dist="38100" dir="5400000" algn="t" rotWithShape="0">
              <a:prstClr val="black">
                <a:alpha val="40000"/>
              </a:prstClr>
            </a:outerShdw>
            <a:softEdge rad="63500"/>
          </a:effectLst>
        </p:spPr>
        <p:txBody>
          <a:bodyPr wrap="square" rtlCol="0">
            <a:spAutoFit/>
          </a:bodyPr>
          <a:lstStyle/>
          <a:p>
            <a:pPr>
              <a:spcAft>
                <a:spcPts val="600"/>
              </a:spcAft>
            </a:pPr>
            <a:r>
              <a:rPr lang="it-IT" sz="2800" spc="100" dirty="0" smtClean="0">
                <a:solidFill>
                  <a:srgbClr val="00297A"/>
                </a:solidFill>
                <a:effectLst>
                  <a:outerShdw blurRad="38100" dist="38100" dir="2700000" algn="tl">
                    <a:srgbClr val="000000">
                      <a:alpha val="43137"/>
                    </a:srgbClr>
                  </a:outerShdw>
                </a:effectLst>
              </a:rPr>
              <a:t>  </a:t>
            </a:r>
            <a:r>
              <a:rPr lang="it-IT" sz="2800" spc="100" dirty="0" smtClean="0">
                <a:solidFill>
                  <a:srgbClr val="FF6600"/>
                </a:solidFill>
                <a:effectLst>
                  <a:outerShdw blurRad="38100" dist="38100" dir="2700000" algn="tl">
                    <a:srgbClr val="000000">
                      <a:alpha val="43137"/>
                    </a:srgbClr>
                  </a:outerShdw>
                </a:effectLst>
              </a:rPr>
              <a:t>Attività di consolidamento</a:t>
            </a:r>
            <a:endParaRPr lang="it-IT" sz="2800" spc="100" dirty="0">
              <a:solidFill>
                <a:srgbClr val="FF6600"/>
              </a:solidFill>
              <a:effectLst>
                <a:outerShdw blurRad="38100" dist="38100" dir="2700000" algn="tl">
                  <a:srgbClr val="000000">
                    <a:alpha val="43137"/>
                  </a:srgbClr>
                </a:outerShdw>
              </a:effectLst>
            </a:endParaRPr>
          </a:p>
        </p:txBody>
      </p:sp>
      <p:sp>
        <p:nvSpPr>
          <p:cNvPr id="2" name="Rettangolo 1"/>
          <p:cNvSpPr/>
          <p:nvPr/>
        </p:nvSpPr>
        <p:spPr>
          <a:xfrm>
            <a:off x="723272" y="1996995"/>
            <a:ext cx="10815637" cy="3108543"/>
          </a:xfrm>
          <a:prstGeom prst="rect">
            <a:avLst/>
          </a:prstGeom>
          <a:solidFill>
            <a:schemeClr val="bg1"/>
          </a:solidFill>
          <a:ln>
            <a:noFill/>
          </a:ln>
          <a:effectLst/>
        </p:spPr>
        <p:txBody>
          <a:bodyPr wrap="square">
            <a:spAutoFit/>
          </a:bodyPr>
          <a:lstStyle/>
          <a:p>
            <a:pPr marL="360363" marR="180340" indent="3175" algn="just">
              <a:spcAft>
                <a:spcPts val="0"/>
              </a:spcAft>
            </a:pPr>
            <a:r>
              <a:rPr lang="it-IT" sz="2800" i="1" dirty="0">
                <a:solidFill>
                  <a:schemeClr val="accent1">
                    <a:lumMod val="50000"/>
                  </a:schemeClr>
                </a:solidFill>
                <a:latin typeface="Aparajita" panose="020B0604020202020204" pitchFamily="34" charset="0"/>
                <a:ea typeface="Times New Roman" panose="02020603050405020304" pitchFamily="18" charset="0"/>
                <a:cs typeface="Aparajita" panose="020B0604020202020204" pitchFamily="34" charset="0"/>
              </a:rPr>
              <a:t>Il Sig. Rossi vuole pavimentare una parte del suo giardino, in modo da potervi disporre un gazebo, con tavolo e sedie. La parte che vuole destinare a quest’opera ha la forma di un parallelogramma; mediante una misurazione il Sig. Rossi determina le misure di due lati consecutivi e dell’angolo loro compreso (6m, 4m, 45°). Il Sig. Rossi dispone, inoltre, di 20 m</a:t>
            </a:r>
            <a:r>
              <a:rPr lang="it-IT" sz="2800" i="1" baseline="30000" dirty="0">
                <a:solidFill>
                  <a:schemeClr val="accent1">
                    <a:lumMod val="50000"/>
                  </a:schemeClr>
                </a:solidFill>
                <a:latin typeface="Aparajita" panose="020B0604020202020204" pitchFamily="34" charset="0"/>
                <a:ea typeface="Times New Roman" panose="02020603050405020304" pitchFamily="18" charset="0"/>
                <a:cs typeface="Aparajita" panose="020B0604020202020204" pitchFamily="34" charset="0"/>
              </a:rPr>
              <a:t>2</a:t>
            </a:r>
            <a:r>
              <a:rPr lang="it-IT" sz="2800" i="1" dirty="0">
                <a:solidFill>
                  <a:schemeClr val="accent1">
                    <a:lumMod val="50000"/>
                  </a:schemeClr>
                </a:solidFill>
                <a:latin typeface="Aparajita" panose="020B0604020202020204" pitchFamily="34" charset="0"/>
                <a:ea typeface="Times New Roman" panose="02020603050405020304" pitchFamily="18" charset="0"/>
                <a:cs typeface="Aparajita" panose="020B0604020202020204" pitchFamily="34" charset="0"/>
              </a:rPr>
              <a:t> di piastrelle avanzategli da un precedente lavoro e vuole utilizzarle adesso, ma non sa se gli basteranno, come farà a calcolare il quantitativo di piastrelle necessarie?</a:t>
            </a:r>
            <a:endParaRPr lang="it-IT" sz="2800" dirty="0">
              <a:solidFill>
                <a:schemeClr val="accent1">
                  <a:lumMod val="50000"/>
                </a:schemeClr>
              </a:solidFill>
              <a:effectLst/>
              <a:latin typeface="Aparajita" panose="020B0604020202020204" pitchFamily="34" charset="0"/>
              <a:ea typeface="Times New Roman" panose="02020603050405020304" pitchFamily="18" charset="0"/>
              <a:cs typeface="Aparajita" panose="020B0604020202020204" pitchFamily="34" charset="0"/>
            </a:endParaRPr>
          </a:p>
        </p:txBody>
      </p:sp>
      <p:pic>
        <p:nvPicPr>
          <p:cNvPr id="7" name="Immagine 6">
            <a:hlinkClick r:id="rId3" action="ppaction://hlinkfile"/>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52934" y="4544718"/>
            <a:ext cx="2085975" cy="2190750"/>
          </a:xfrm>
          <a:prstGeom prst="rect">
            <a:avLst/>
          </a:prstGeom>
        </p:spPr>
      </p:pic>
      <p:sp>
        <p:nvSpPr>
          <p:cNvPr id="8" name="Text Box 2"/>
          <p:cNvSpPr txBox="1">
            <a:spLocks noChangeArrowheads="1"/>
          </p:cNvSpPr>
          <p:nvPr/>
        </p:nvSpPr>
        <p:spPr bwMode="auto">
          <a:xfrm>
            <a:off x="3953091" y="6473858"/>
            <a:ext cx="4356000" cy="252000"/>
          </a:xfrm>
          <a:prstGeom prst="rect">
            <a:avLst/>
          </a:prstGeom>
          <a:noFill/>
          <a:ln w="9525">
            <a:noFill/>
            <a:miter lim="800000"/>
            <a:headEnd/>
            <a:tailEnd/>
          </a:ln>
          <a:effectLst>
            <a:glow rad="101600">
              <a:srgbClr val="EEECE1">
                <a:lumMod val="25000"/>
                <a:alpha val="60000"/>
              </a:srgbClr>
            </a:glow>
            <a:softEdge rad="12700"/>
          </a:effectLst>
        </p:spPr>
        <p:txBody>
          <a:bodyPr wrap="square">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Serpe </a:t>
            </a:r>
            <a:r>
              <a:rPr kumimoji="0" lang="it-IT" sz="1000" b="1" i="1" u="none" strike="noStrike" kern="0" cap="none" spc="0" normalizeH="0" baseline="0" noProof="0" dirty="0">
                <a:ln>
                  <a:noFill/>
                </a:ln>
                <a:solidFill>
                  <a:schemeClr val="accent2">
                    <a:lumMod val="75000"/>
                  </a:schemeClr>
                </a:solidFill>
                <a:effectLst/>
                <a:uLnTx/>
                <a:uFillTx/>
                <a:cs typeface="Times New Roman" pitchFamily="18" charset="0"/>
              </a:rPr>
              <a:t>A., </a:t>
            </a:r>
            <a:r>
              <a:rPr kumimoji="0" lang="it-IT" sz="1000" b="1" i="1" u="none" strike="noStrike" kern="0" cap="none" spc="0" normalizeH="0" baseline="0" noProof="0" dirty="0" err="1">
                <a:ln>
                  <a:noFill/>
                </a:ln>
                <a:solidFill>
                  <a:schemeClr val="accent2">
                    <a:lumMod val="75000"/>
                  </a:schemeClr>
                </a:solidFill>
                <a:effectLst/>
                <a:uLnTx/>
                <a:uFillTx/>
                <a:cs typeface="Times New Roman" pitchFamily="18" charset="0"/>
              </a:rPr>
              <a:t>Frassia</a:t>
            </a:r>
            <a:r>
              <a:rPr kumimoji="0" lang="it-IT" sz="1000" b="1" i="1" u="none" strike="noStrike" kern="0" cap="none" spc="0" normalizeH="0" baseline="0" noProof="0" dirty="0">
                <a:ln>
                  <a:noFill/>
                </a:ln>
                <a:solidFill>
                  <a:schemeClr val="accent2">
                    <a:lumMod val="75000"/>
                  </a:schemeClr>
                </a:solidFill>
                <a:effectLst/>
                <a:uLnTx/>
                <a:uFillTx/>
                <a:cs typeface="Times New Roman" pitchFamily="18" charset="0"/>
              </a:rPr>
              <a:t> M.G</a:t>
            </a: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 </a:t>
            </a:r>
            <a:r>
              <a:rPr kumimoji="0" lang="it-IT" sz="1000" b="1" i="1" u="none" strike="noStrike" kern="0" cap="none" spc="0" normalizeH="0" baseline="0" noProof="0" dirty="0" err="1" smtClean="0">
                <a:ln>
                  <a:noFill/>
                </a:ln>
                <a:solidFill>
                  <a:schemeClr val="accent2">
                    <a:lumMod val="75000"/>
                  </a:schemeClr>
                </a:solidFill>
                <a:effectLst/>
                <a:uLnTx/>
                <a:uFillTx/>
                <a:cs typeface="Times New Roman" pitchFamily="18" charset="0"/>
              </a:rPr>
              <a:t>Caligiuri</a:t>
            </a: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 S. </a:t>
            </a:r>
            <a:r>
              <a:rPr kumimoji="0" lang="it-IT" sz="1000" b="1" i="0" u="none" strike="noStrike" kern="0" cap="none" spc="0" normalizeH="0" baseline="0" noProof="0" dirty="0">
                <a:ln>
                  <a:noFill/>
                </a:ln>
                <a:solidFill>
                  <a:schemeClr val="accent2">
                    <a:lumMod val="75000"/>
                  </a:schemeClr>
                </a:solidFill>
                <a:effectLst>
                  <a:outerShdw blurRad="38100" dist="38100" dir="2700000" algn="tl">
                    <a:srgbClr val="000000">
                      <a:alpha val="43137"/>
                    </a:srgbClr>
                  </a:outerShdw>
                </a:effectLst>
                <a:uLnTx/>
                <a:uFillTx/>
                <a:cs typeface="Times New Roman" pitchFamily="18" charset="0"/>
              </a:rPr>
              <a:t>-</a:t>
            </a:r>
            <a:r>
              <a:rPr kumimoji="0" lang="it-IT" sz="1000" b="0" i="0" u="none" strike="noStrike" kern="0" cap="none" spc="0" normalizeH="0" baseline="0" noProof="0" dirty="0">
                <a:ln>
                  <a:noFill/>
                </a:ln>
                <a:solidFill>
                  <a:schemeClr val="accent2">
                    <a:lumMod val="75000"/>
                  </a:schemeClr>
                </a:solidFill>
                <a:effectLst/>
                <a:uLnTx/>
                <a:uFillTx/>
                <a:cs typeface="Times New Roman" pitchFamily="18" charset="0"/>
              </a:rPr>
              <a:t>   </a:t>
            </a:r>
            <a:r>
              <a:rPr lang="it-IT" sz="1000" kern="0" dirty="0" smtClean="0">
                <a:solidFill>
                  <a:schemeClr val="accent2">
                    <a:lumMod val="75000"/>
                  </a:schemeClr>
                </a:solidFill>
                <a:cs typeface="Times New Roman" pitchFamily="18" charset="0"/>
              </a:rPr>
              <a:t>DI.FI.MA. 2015</a:t>
            </a: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  </a:t>
            </a:r>
            <a:r>
              <a:rPr kumimoji="0" lang="en-GB" sz="1000" b="1" i="0" u="none" strike="noStrike" kern="0" cap="none" spc="0" normalizeH="0" baseline="0" noProof="0" dirty="0">
                <a:ln>
                  <a:noFill/>
                </a:ln>
                <a:solidFill>
                  <a:schemeClr val="accent2">
                    <a:lumMod val="75000"/>
                  </a:schemeClr>
                </a:solidFill>
                <a:effectLst/>
                <a:uLnTx/>
                <a:uFillTx/>
                <a:cs typeface="Times New Roman" pitchFamily="18" charset="0"/>
                <a:sym typeface="Symbol"/>
              </a:rPr>
              <a:t> </a:t>
            </a:r>
            <a:r>
              <a:rPr kumimoji="0" lang="en-GB" sz="1000" b="1" i="0" u="none" strike="noStrike" kern="0" cap="none" spc="0" normalizeH="0" baseline="0" noProof="0" dirty="0" smtClean="0">
                <a:ln>
                  <a:noFill/>
                </a:ln>
                <a:solidFill>
                  <a:schemeClr val="accent2">
                    <a:lumMod val="75000"/>
                  </a:schemeClr>
                </a:solidFill>
                <a:effectLst/>
                <a:uLnTx/>
                <a:uFillTx/>
                <a:cs typeface="Times New Roman" pitchFamily="18" charset="0"/>
                <a:sym typeface="Symbol"/>
              </a:rPr>
              <a:t>Torino, 7-9 </a:t>
            </a:r>
            <a:r>
              <a:rPr kumimoji="0" lang="en-GB" sz="1000" b="1" i="1" u="none" strike="noStrike" kern="0" cap="none" spc="0" normalizeH="0" baseline="0" noProof="0" dirty="0" err="1">
                <a:ln>
                  <a:noFill/>
                </a:ln>
                <a:solidFill>
                  <a:schemeClr val="accent2">
                    <a:lumMod val="75000"/>
                  </a:schemeClr>
                </a:solidFill>
                <a:effectLst/>
                <a:uLnTx/>
                <a:uFillTx/>
                <a:cs typeface="Times New Roman" pitchFamily="18" charset="0"/>
                <a:sym typeface="Symbol"/>
              </a:rPr>
              <a:t>ottobre</a:t>
            </a:r>
            <a:r>
              <a:rPr kumimoji="0" lang="en-GB" sz="1000" b="1" i="0" u="none" strike="noStrike" kern="0" cap="none" spc="0" normalizeH="0" baseline="0" noProof="0" dirty="0">
                <a:ln>
                  <a:noFill/>
                </a:ln>
                <a:solidFill>
                  <a:schemeClr val="accent2">
                    <a:lumMod val="75000"/>
                  </a:schemeClr>
                </a:solidFill>
                <a:effectLst/>
                <a:uLnTx/>
                <a:uFillTx/>
                <a:cs typeface="Times New Roman" pitchFamily="18" charset="0"/>
                <a:sym typeface="Symbol"/>
              </a:rPr>
              <a:t>  </a:t>
            </a:r>
            <a:r>
              <a:rPr kumimoji="0" lang="en-GB" sz="1000" b="1" i="0" u="none" strike="noStrike" kern="0" cap="none" spc="0" normalizeH="0" baseline="0" noProof="0" dirty="0" smtClean="0">
                <a:ln>
                  <a:noFill/>
                </a:ln>
                <a:solidFill>
                  <a:schemeClr val="accent2">
                    <a:lumMod val="75000"/>
                  </a:schemeClr>
                </a:solidFill>
                <a:effectLst/>
                <a:uLnTx/>
                <a:uFillTx/>
                <a:cs typeface="Times New Roman" pitchFamily="18" charset="0"/>
                <a:sym typeface="Symbol"/>
              </a:rPr>
              <a:t>2015</a:t>
            </a:r>
            <a:endParaRPr kumimoji="0" lang="it-IT" sz="1000" b="0" i="1" u="none" strike="noStrike" kern="0" cap="none" spc="0" normalizeH="0" baseline="0" noProof="0" dirty="0">
              <a:ln>
                <a:noFill/>
              </a:ln>
              <a:solidFill>
                <a:schemeClr val="accent2">
                  <a:lumMod val="75000"/>
                </a:schemeClr>
              </a:solidFill>
              <a:effectLst>
                <a:outerShdw blurRad="38100" dist="38100" dir="2700000" algn="tl">
                  <a:srgbClr val="C0C0C0"/>
                </a:outerShdw>
              </a:effectLst>
              <a:uLnTx/>
              <a:uFillTx/>
            </a:endParaRPr>
          </a:p>
        </p:txBody>
      </p:sp>
    </p:spTree>
    <p:extLst>
      <p:ext uri="{BB962C8B-B14F-4D97-AF65-F5344CB8AC3E}">
        <p14:creationId xmlns:p14="http://schemas.microsoft.com/office/powerpoint/2010/main" val="269127550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23360" y="784448"/>
            <a:ext cx="12192000" cy="645555"/>
          </a:xfrm>
          <a:prstGeom prst="rect">
            <a:avLst/>
          </a:prstGeom>
          <a:solidFill>
            <a:srgbClr val="FF9933"/>
          </a:solidFill>
          <a:ln>
            <a:solidFill>
              <a:schemeClr val="accent2">
                <a:lumMod val="60000"/>
                <a:lumOff val="40000"/>
              </a:schemeClr>
            </a:solidFill>
          </a:ln>
          <a:effectLst>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Text Box 2"/>
          <p:cNvSpPr txBox="1">
            <a:spLocks noChangeArrowheads="1"/>
          </p:cNvSpPr>
          <p:nvPr/>
        </p:nvSpPr>
        <p:spPr bwMode="auto">
          <a:xfrm>
            <a:off x="3953091" y="6473858"/>
            <a:ext cx="4356000" cy="252000"/>
          </a:xfrm>
          <a:prstGeom prst="rect">
            <a:avLst/>
          </a:prstGeom>
          <a:noFill/>
          <a:ln w="9525">
            <a:noFill/>
            <a:miter lim="800000"/>
            <a:headEnd/>
            <a:tailEnd/>
          </a:ln>
          <a:effectLst>
            <a:glow rad="101600">
              <a:srgbClr val="EEECE1">
                <a:lumMod val="25000"/>
                <a:alpha val="60000"/>
              </a:srgbClr>
            </a:glow>
            <a:softEdge rad="12700"/>
          </a:effectLst>
        </p:spPr>
        <p:txBody>
          <a:bodyPr wrap="square">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Serpe </a:t>
            </a:r>
            <a:r>
              <a:rPr kumimoji="0" lang="it-IT" sz="1000" b="1" i="1" u="none" strike="noStrike" kern="0" cap="none" spc="0" normalizeH="0" baseline="0" noProof="0" dirty="0">
                <a:ln>
                  <a:noFill/>
                </a:ln>
                <a:solidFill>
                  <a:schemeClr val="accent2">
                    <a:lumMod val="75000"/>
                  </a:schemeClr>
                </a:solidFill>
                <a:effectLst/>
                <a:uLnTx/>
                <a:uFillTx/>
                <a:cs typeface="Times New Roman" pitchFamily="18" charset="0"/>
              </a:rPr>
              <a:t>A., </a:t>
            </a:r>
            <a:r>
              <a:rPr kumimoji="0" lang="it-IT" sz="1000" b="1" i="1" u="none" strike="noStrike" kern="0" cap="none" spc="0" normalizeH="0" baseline="0" noProof="0" dirty="0" err="1">
                <a:ln>
                  <a:noFill/>
                </a:ln>
                <a:solidFill>
                  <a:schemeClr val="accent2">
                    <a:lumMod val="75000"/>
                  </a:schemeClr>
                </a:solidFill>
                <a:effectLst/>
                <a:uLnTx/>
                <a:uFillTx/>
                <a:cs typeface="Times New Roman" pitchFamily="18" charset="0"/>
              </a:rPr>
              <a:t>Frassia</a:t>
            </a:r>
            <a:r>
              <a:rPr kumimoji="0" lang="it-IT" sz="1000" b="1" i="1" u="none" strike="noStrike" kern="0" cap="none" spc="0" normalizeH="0" baseline="0" noProof="0" dirty="0">
                <a:ln>
                  <a:noFill/>
                </a:ln>
                <a:solidFill>
                  <a:schemeClr val="accent2">
                    <a:lumMod val="75000"/>
                  </a:schemeClr>
                </a:solidFill>
                <a:effectLst/>
                <a:uLnTx/>
                <a:uFillTx/>
                <a:cs typeface="Times New Roman" pitchFamily="18" charset="0"/>
              </a:rPr>
              <a:t> M.G</a:t>
            </a: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 </a:t>
            </a:r>
            <a:r>
              <a:rPr kumimoji="0" lang="it-IT" sz="1000" b="1" i="1" u="none" strike="noStrike" kern="0" cap="none" spc="0" normalizeH="0" baseline="0" noProof="0" dirty="0" err="1" smtClean="0">
                <a:ln>
                  <a:noFill/>
                </a:ln>
                <a:solidFill>
                  <a:schemeClr val="accent2">
                    <a:lumMod val="75000"/>
                  </a:schemeClr>
                </a:solidFill>
                <a:effectLst/>
                <a:uLnTx/>
                <a:uFillTx/>
                <a:cs typeface="Times New Roman" pitchFamily="18" charset="0"/>
              </a:rPr>
              <a:t>Caligiuri</a:t>
            </a: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 S. </a:t>
            </a:r>
            <a:r>
              <a:rPr kumimoji="0" lang="it-IT" sz="1000" b="1" i="0" u="none" strike="noStrike" kern="0" cap="none" spc="0" normalizeH="0" baseline="0" noProof="0" dirty="0">
                <a:ln>
                  <a:noFill/>
                </a:ln>
                <a:solidFill>
                  <a:schemeClr val="accent2">
                    <a:lumMod val="75000"/>
                  </a:schemeClr>
                </a:solidFill>
                <a:effectLst>
                  <a:outerShdw blurRad="38100" dist="38100" dir="2700000" algn="tl">
                    <a:srgbClr val="000000">
                      <a:alpha val="43137"/>
                    </a:srgbClr>
                  </a:outerShdw>
                </a:effectLst>
                <a:uLnTx/>
                <a:uFillTx/>
                <a:cs typeface="Times New Roman" pitchFamily="18" charset="0"/>
              </a:rPr>
              <a:t>-</a:t>
            </a:r>
            <a:r>
              <a:rPr kumimoji="0" lang="it-IT" sz="1000" b="0" i="0" u="none" strike="noStrike" kern="0" cap="none" spc="0" normalizeH="0" baseline="0" noProof="0" dirty="0">
                <a:ln>
                  <a:noFill/>
                </a:ln>
                <a:solidFill>
                  <a:schemeClr val="accent2">
                    <a:lumMod val="75000"/>
                  </a:schemeClr>
                </a:solidFill>
                <a:effectLst/>
                <a:uLnTx/>
                <a:uFillTx/>
                <a:cs typeface="Times New Roman" pitchFamily="18" charset="0"/>
              </a:rPr>
              <a:t>   </a:t>
            </a:r>
            <a:r>
              <a:rPr lang="it-IT" sz="1000" kern="0" dirty="0" smtClean="0">
                <a:solidFill>
                  <a:schemeClr val="accent2">
                    <a:lumMod val="75000"/>
                  </a:schemeClr>
                </a:solidFill>
                <a:cs typeface="Times New Roman" pitchFamily="18" charset="0"/>
              </a:rPr>
              <a:t>DI.FI.MA. 2015</a:t>
            </a: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  </a:t>
            </a:r>
            <a:r>
              <a:rPr kumimoji="0" lang="en-GB" sz="1000" b="1" i="0" u="none" strike="noStrike" kern="0" cap="none" spc="0" normalizeH="0" baseline="0" noProof="0" dirty="0">
                <a:ln>
                  <a:noFill/>
                </a:ln>
                <a:solidFill>
                  <a:schemeClr val="accent2">
                    <a:lumMod val="75000"/>
                  </a:schemeClr>
                </a:solidFill>
                <a:effectLst/>
                <a:uLnTx/>
                <a:uFillTx/>
                <a:cs typeface="Times New Roman" pitchFamily="18" charset="0"/>
                <a:sym typeface="Symbol"/>
              </a:rPr>
              <a:t> </a:t>
            </a:r>
            <a:r>
              <a:rPr kumimoji="0" lang="en-GB" sz="1000" b="1" i="0" u="none" strike="noStrike" kern="0" cap="none" spc="0" normalizeH="0" baseline="0" noProof="0" dirty="0" smtClean="0">
                <a:ln>
                  <a:noFill/>
                </a:ln>
                <a:solidFill>
                  <a:schemeClr val="accent2">
                    <a:lumMod val="75000"/>
                  </a:schemeClr>
                </a:solidFill>
                <a:effectLst/>
                <a:uLnTx/>
                <a:uFillTx/>
                <a:cs typeface="Times New Roman" pitchFamily="18" charset="0"/>
                <a:sym typeface="Symbol"/>
              </a:rPr>
              <a:t>Torino, 7-9 </a:t>
            </a:r>
            <a:r>
              <a:rPr kumimoji="0" lang="en-GB" sz="1000" b="1" i="1" u="none" strike="noStrike" kern="0" cap="none" spc="0" normalizeH="0" baseline="0" noProof="0" dirty="0" err="1">
                <a:ln>
                  <a:noFill/>
                </a:ln>
                <a:solidFill>
                  <a:schemeClr val="accent2">
                    <a:lumMod val="75000"/>
                  </a:schemeClr>
                </a:solidFill>
                <a:effectLst/>
                <a:uLnTx/>
                <a:uFillTx/>
                <a:cs typeface="Times New Roman" pitchFamily="18" charset="0"/>
                <a:sym typeface="Symbol"/>
              </a:rPr>
              <a:t>ottobre</a:t>
            </a:r>
            <a:r>
              <a:rPr kumimoji="0" lang="en-GB" sz="1000" b="1" i="0" u="none" strike="noStrike" kern="0" cap="none" spc="0" normalizeH="0" baseline="0" noProof="0" dirty="0">
                <a:ln>
                  <a:noFill/>
                </a:ln>
                <a:solidFill>
                  <a:schemeClr val="accent2">
                    <a:lumMod val="75000"/>
                  </a:schemeClr>
                </a:solidFill>
                <a:effectLst/>
                <a:uLnTx/>
                <a:uFillTx/>
                <a:cs typeface="Times New Roman" pitchFamily="18" charset="0"/>
                <a:sym typeface="Symbol"/>
              </a:rPr>
              <a:t>  </a:t>
            </a:r>
            <a:r>
              <a:rPr kumimoji="0" lang="en-GB" sz="1000" b="1" i="0" u="none" strike="noStrike" kern="0" cap="none" spc="0" normalizeH="0" baseline="0" noProof="0" dirty="0" smtClean="0">
                <a:ln>
                  <a:noFill/>
                </a:ln>
                <a:solidFill>
                  <a:schemeClr val="accent2">
                    <a:lumMod val="75000"/>
                  </a:schemeClr>
                </a:solidFill>
                <a:effectLst/>
                <a:uLnTx/>
                <a:uFillTx/>
                <a:cs typeface="Times New Roman" pitchFamily="18" charset="0"/>
                <a:sym typeface="Symbol"/>
              </a:rPr>
              <a:t>2015</a:t>
            </a:r>
            <a:endParaRPr kumimoji="0" lang="it-IT" sz="1000" b="0" i="1" u="none" strike="noStrike" kern="0" cap="none" spc="0" normalizeH="0" baseline="0" noProof="0" dirty="0">
              <a:ln>
                <a:noFill/>
              </a:ln>
              <a:solidFill>
                <a:schemeClr val="accent2">
                  <a:lumMod val="75000"/>
                </a:schemeClr>
              </a:solidFill>
              <a:effectLst>
                <a:outerShdw blurRad="38100" dist="38100" dir="2700000" algn="tl">
                  <a:srgbClr val="C0C0C0"/>
                </a:outerShdw>
              </a:effectLst>
              <a:uLnTx/>
              <a:uFillTx/>
            </a:endParaRPr>
          </a:p>
        </p:txBody>
      </p:sp>
      <p:sp>
        <p:nvSpPr>
          <p:cNvPr id="3" name="CasellaDiTesto 2"/>
          <p:cNvSpPr txBox="1"/>
          <p:nvPr/>
        </p:nvSpPr>
        <p:spPr>
          <a:xfrm>
            <a:off x="-109088" y="850992"/>
            <a:ext cx="2370823" cy="523220"/>
          </a:xfrm>
          <a:prstGeom prst="rect">
            <a:avLst/>
          </a:prstGeom>
          <a:solidFill>
            <a:schemeClr val="bg1"/>
          </a:solidFill>
          <a:ln>
            <a:noFill/>
          </a:ln>
          <a:effectLst>
            <a:outerShdw blurRad="50800" dist="38100" dir="5400000" algn="t" rotWithShape="0">
              <a:prstClr val="black">
                <a:alpha val="40000"/>
              </a:prstClr>
            </a:outerShdw>
            <a:softEdge rad="63500"/>
          </a:effectLst>
        </p:spPr>
        <p:txBody>
          <a:bodyPr wrap="square" rtlCol="0">
            <a:spAutoFit/>
          </a:bodyPr>
          <a:lstStyle/>
          <a:p>
            <a:pPr>
              <a:spcAft>
                <a:spcPts val="600"/>
              </a:spcAft>
            </a:pPr>
            <a:r>
              <a:rPr lang="it-IT" sz="2800" spc="100" dirty="0" smtClean="0">
                <a:solidFill>
                  <a:srgbClr val="00297A"/>
                </a:solidFill>
                <a:effectLst>
                  <a:outerShdw blurRad="38100" dist="38100" dir="2700000" algn="tl">
                    <a:srgbClr val="000000">
                      <a:alpha val="43137"/>
                    </a:srgbClr>
                  </a:outerShdw>
                </a:effectLst>
              </a:rPr>
              <a:t>  </a:t>
            </a:r>
            <a:r>
              <a:rPr lang="it-IT" sz="2800" spc="100" dirty="0" smtClean="0">
                <a:solidFill>
                  <a:srgbClr val="FF6600"/>
                </a:solidFill>
                <a:effectLst>
                  <a:outerShdw blurRad="38100" dist="38100" dir="2700000" algn="tl">
                    <a:srgbClr val="000000">
                      <a:alpha val="43137"/>
                    </a:srgbClr>
                  </a:outerShdw>
                </a:effectLst>
              </a:rPr>
              <a:t>Conclusioni</a:t>
            </a:r>
            <a:endParaRPr lang="it-IT" sz="2800" spc="100" dirty="0">
              <a:solidFill>
                <a:srgbClr val="FF6600"/>
              </a:solidFill>
              <a:effectLst>
                <a:outerShdw blurRad="38100" dist="38100" dir="2700000" algn="tl">
                  <a:srgbClr val="000000">
                    <a:alpha val="43137"/>
                  </a:srgbClr>
                </a:outerShdw>
              </a:effectLst>
            </a:endParaRPr>
          </a:p>
        </p:txBody>
      </p:sp>
      <p:sp>
        <p:nvSpPr>
          <p:cNvPr id="5" name="Rettangolo 4"/>
          <p:cNvSpPr/>
          <p:nvPr/>
        </p:nvSpPr>
        <p:spPr>
          <a:xfrm>
            <a:off x="0" y="5629304"/>
            <a:ext cx="12192000" cy="468000"/>
          </a:xfrm>
          <a:prstGeom prst="rect">
            <a:avLst/>
          </a:prstGeom>
          <a:solidFill>
            <a:srgbClr val="FF9933"/>
          </a:solidFill>
          <a:ln>
            <a:solidFill>
              <a:schemeClr val="accent2">
                <a:lumMod val="60000"/>
                <a:lumOff val="40000"/>
              </a:schemeClr>
            </a:solidFill>
          </a:ln>
          <a:effectLst>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CasellaDiTesto 5"/>
          <p:cNvSpPr txBox="1"/>
          <p:nvPr/>
        </p:nvSpPr>
        <p:spPr>
          <a:xfrm>
            <a:off x="2075997" y="1855153"/>
            <a:ext cx="9611178" cy="3693319"/>
          </a:xfrm>
          <a:prstGeom prst="rect">
            <a:avLst/>
          </a:prstGeom>
          <a:noFill/>
        </p:spPr>
        <p:txBody>
          <a:bodyPr wrap="square" rtlCol="0">
            <a:spAutoFit/>
          </a:bodyPr>
          <a:lstStyle/>
          <a:p>
            <a:pPr algn="just">
              <a:spcAft>
                <a:spcPts val="0"/>
              </a:spcAft>
            </a:pPr>
            <a:r>
              <a:rPr lang="it-IT" dirty="0">
                <a:solidFill>
                  <a:schemeClr val="accent1">
                    <a:lumMod val="50000"/>
                  </a:schemeClr>
                </a:solidFill>
                <a:latin typeface="+mj-lt"/>
                <a:ea typeface="Times New Roman" panose="02020603050405020304" pitchFamily="18" charset="0"/>
                <a:cs typeface="Times New Roman" panose="02020603050405020304" pitchFamily="18" charset="0"/>
              </a:rPr>
              <a:t>La scelta di introdurre la trigonometria attraverso la manipolazione al computer di un triangolo rettangolo, nasce dall’esigenza di proporre metodi alternativi alla didattica tradizionale che propone, nella maggior parte dei casi, la trigonometria come un elenco di formule, di proprietà e risultati da applicare in esercizi circoscritti e quindi insufficienti a far comprenderne il vero significato.</a:t>
            </a:r>
          </a:p>
          <a:p>
            <a:pPr algn="just">
              <a:spcAft>
                <a:spcPts val="0"/>
              </a:spcAft>
            </a:pPr>
            <a:r>
              <a:rPr lang="it-IT" dirty="0">
                <a:solidFill>
                  <a:schemeClr val="accent1">
                    <a:lumMod val="50000"/>
                  </a:schemeClr>
                </a:solidFill>
                <a:latin typeface="+mj-lt"/>
                <a:ea typeface="Times New Roman" panose="02020603050405020304" pitchFamily="18" charset="0"/>
                <a:cs typeface="Times New Roman" panose="02020603050405020304" pitchFamily="18" charset="0"/>
              </a:rPr>
              <a:t>Dal punto di vista didattico, la situazione presentata consente di raggiungere importanti risultati: gli studenti hanno la reale possibilità di manipolare virtualmente gli oggetti di studio e al contempo di sperimentare in situazioni reali quanto appreso.</a:t>
            </a:r>
          </a:p>
          <a:p>
            <a:pPr algn="just"/>
            <a:r>
              <a:rPr lang="it-IT" dirty="0">
                <a:solidFill>
                  <a:schemeClr val="accent1">
                    <a:lumMod val="50000"/>
                  </a:schemeClr>
                </a:solidFill>
                <a:latin typeface="+mj-lt"/>
                <a:ea typeface="Times New Roman" panose="02020603050405020304" pitchFamily="18" charset="0"/>
                <a:cs typeface="Times New Roman" panose="02020603050405020304" pitchFamily="18" charset="0"/>
              </a:rPr>
              <a:t>La manipolazione al computer del triangolo rettangolo con l’utilizzo dell’ambiente di programmazione </a:t>
            </a:r>
            <a:r>
              <a:rPr lang="it-IT" dirty="0" err="1">
                <a:solidFill>
                  <a:schemeClr val="accent1">
                    <a:lumMod val="50000"/>
                  </a:schemeClr>
                </a:solidFill>
                <a:latin typeface="+mj-lt"/>
                <a:ea typeface="Times New Roman" panose="02020603050405020304" pitchFamily="18" charset="0"/>
                <a:cs typeface="Times New Roman" panose="02020603050405020304" pitchFamily="18" charset="0"/>
              </a:rPr>
              <a:t>MatCos</a:t>
            </a:r>
            <a:r>
              <a:rPr lang="it-IT" dirty="0">
                <a:solidFill>
                  <a:schemeClr val="accent1">
                    <a:lumMod val="50000"/>
                  </a:schemeClr>
                </a:solidFill>
                <a:latin typeface="+mj-lt"/>
                <a:ea typeface="Times New Roman" panose="02020603050405020304" pitchFamily="18" charset="0"/>
                <a:cs typeface="Times New Roman" panose="02020603050405020304" pitchFamily="18" charset="0"/>
              </a:rPr>
              <a:t> costituisce un valore aggiunto in quanto lo studente comprende meglio la definizione e le proprietà delle funzioni trigonometriche, non più staccate da un contesto reale. La realizzazione di semplici codici di programma coinvolge le capacità analitiche obbligando, al tempo stesso, all’uso dello strumento formale del linguaggio di programmazione. In definitiva, l’azione didattica mostrata sfrutta le potenzialità del computer per rendere più forti gli oggetti propri della trigonometria.</a:t>
            </a:r>
          </a:p>
        </p:txBody>
      </p:sp>
      <p:pic>
        <p:nvPicPr>
          <p:cNvPr id="8" name="Immagine 7"/>
          <p:cNvPicPr>
            <a:picLocks noChangeAspect="1"/>
          </p:cNvPicPr>
          <p:nvPr/>
        </p:nvPicPr>
        <p:blipFill rotWithShape="1">
          <a:blip r:embed="rId3"/>
          <a:srcRect l="82831" t="20180" r="1098" b="19939"/>
          <a:stretch/>
        </p:blipFill>
        <p:spPr>
          <a:xfrm>
            <a:off x="-14990" y="1486132"/>
            <a:ext cx="2090987" cy="4152275"/>
          </a:xfrm>
          <a:prstGeom prst="rect">
            <a:avLst/>
          </a:prstGeom>
        </p:spPr>
      </p:pic>
    </p:spTree>
    <p:extLst>
      <p:ext uri="{BB962C8B-B14F-4D97-AF65-F5344CB8AC3E}">
        <p14:creationId xmlns:p14="http://schemas.microsoft.com/office/powerpoint/2010/main" val="3809325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 calcmode="lin" valueType="num">
                                      <p:cBhvr additive="base">
                                        <p:cTn id="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uppo 9"/>
          <p:cNvGrpSpPr/>
          <p:nvPr/>
        </p:nvGrpSpPr>
        <p:grpSpPr>
          <a:xfrm>
            <a:off x="1" y="-15303"/>
            <a:ext cx="12191999" cy="6873303"/>
            <a:chOff x="1" y="-15303"/>
            <a:chExt cx="12191999" cy="6873303"/>
          </a:xfrm>
        </p:grpSpPr>
        <p:pic>
          <p:nvPicPr>
            <p:cNvPr id="5" name="Immagine 4"/>
            <p:cNvPicPr>
              <a:picLocks noChangeAspect="1"/>
            </p:cNvPicPr>
            <p:nvPr/>
          </p:nvPicPr>
          <p:blipFill rotWithShape="1">
            <a:blip r:embed="rId3"/>
            <a:srcRect l="29942" t="16689" r="45900" b="4396"/>
            <a:stretch/>
          </p:blipFill>
          <p:spPr>
            <a:xfrm>
              <a:off x="8243888" y="-15303"/>
              <a:ext cx="3948112" cy="6873303"/>
            </a:xfrm>
            <a:prstGeom prst="rect">
              <a:avLst/>
            </a:prstGeom>
          </p:spPr>
        </p:pic>
        <p:grpSp>
          <p:nvGrpSpPr>
            <p:cNvPr id="8" name="Gruppo 7"/>
            <p:cNvGrpSpPr/>
            <p:nvPr/>
          </p:nvGrpSpPr>
          <p:grpSpPr>
            <a:xfrm>
              <a:off x="1" y="14281"/>
              <a:ext cx="8244000" cy="2457458"/>
              <a:chOff x="1" y="-7"/>
              <a:chExt cx="8255990" cy="2457458"/>
            </a:xfrm>
          </p:grpSpPr>
          <p:pic>
            <p:nvPicPr>
              <p:cNvPr id="4" name="Immagine 3"/>
              <p:cNvPicPr>
                <a:picLocks noChangeAspect="1"/>
              </p:cNvPicPr>
              <p:nvPr/>
            </p:nvPicPr>
            <p:blipFill rotWithShape="1">
              <a:blip r:embed="rId4"/>
              <a:srcRect l="18567" t="30466" r="14093" b="20723"/>
              <a:stretch/>
            </p:blipFill>
            <p:spPr>
              <a:xfrm>
                <a:off x="1894365" y="1"/>
                <a:ext cx="6361626" cy="2457450"/>
              </a:xfrm>
              <a:prstGeom prst="rect">
                <a:avLst/>
              </a:prstGeom>
              <a:ln w="28575">
                <a:solidFill>
                  <a:schemeClr val="accent2">
                    <a:lumMod val="60000"/>
                    <a:lumOff val="40000"/>
                  </a:schemeClr>
                </a:solidFill>
              </a:ln>
            </p:spPr>
          </p:pic>
          <p:pic>
            <p:nvPicPr>
              <p:cNvPr id="6" name="Immagine 5"/>
              <p:cNvPicPr>
                <a:picLocks noChangeAspect="1"/>
              </p:cNvPicPr>
              <p:nvPr/>
            </p:nvPicPr>
            <p:blipFill rotWithShape="1">
              <a:blip r:embed="rId5">
                <a:extLst>
                  <a:ext uri="{28A0092B-C50C-407E-A947-70E740481C1C}">
                    <a14:useLocalDpi xmlns:a14="http://schemas.microsoft.com/office/drawing/2010/main" val="0"/>
                  </a:ext>
                </a:extLst>
              </a:blip>
              <a:srcRect t="6423" b="10182"/>
              <a:stretch/>
            </p:blipFill>
            <p:spPr>
              <a:xfrm>
                <a:off x="1" y="-7"/>
                <a:ext cx="1894364" cy="2457458"/>
              </a:xfrm>
              <a:prstGeom prst="rect">
                <a:avLst/>
              </a:prstGeom>
              <a:ln w="28575">
                <a:solidFill>
                  <a:schemeClr val="accent2">
                    <a:lumMod val="60000"/>
                    <a:lumOff val="40000"/>
                  </a:schemeClr>
                </a:solidFill>
              </a:ln>
            </p:spPr>
          </p:pic>
        </p:grpSp>
      </p:grpSp>
      <p:sp>
        <p:nvSpPr>
          <p:cNvPr id="12" name="Rettangolo 11"/>
          <p:cNvSpPr/>
          <p:nvPr/>
        </p:nvSpPr>
        <p:spPr>
          <a:xfrm>
            <a:off x="524340" y="4657705"/>
            <a:ext cx="7257115" cy="338554"/>
          </a:xfrm>
          <a:prstGeom prst="rect">
            <a:avLst/>
          </a:prstGeom>
        </p:spPr>
        <p:txBody>
          <a:bodyPr wrap="none">
            <a:spAutoFit/>
          </a:bodyPr>
          <a:lstStyle/>
          <a:p>
            <a:pPr lvl="0" algn="ctr" fontAlgn="base">
              <a:spcBef>
                <a:spcPct val="0"/>
              </a:spcBef>
              <a:spcAft>
                <a:spcPct val="0"/>
              </a:spcAft>
              <a:defRPr/>
            </a:pPr>
            <a:r>
              <a:rPr lang="en-GB" sz="1600" b="1" i="1" spc="150" dirty="0" err="1" smtClean="0">
                <a:solidFill>
                  <a:schemeClr val="accent1">
                    <a:lumMod val="75000"/>
                  </a:schemeClr>
                </a:solidFill>
                <a:latin typeface="Comic Sans MS" pitchFamily="66" charset="0"/>
                <a:cs typeface="Times New Roman" pitchFamily="18" charset="0"/>
              </a:rPr>
              <a:t>Annarosa</a:t>
            </a:r>
            <a:r>
              <a:rPr lang="en-GB" sz="1600" b="1" i="1" spc="150" dirty="0" smtClean="0">
                <a:solidFill>
                  <a:schemeClr val="accent1">
                    <a:lumMod val="75000"/>
                  </a:schemeClr>
                </a:solidFill>
                <a:latin typeface="Comic Sans MS" pitchFamily="66" charset="0"/>
                <a:cs typeface="Times New Roman" pitchFamily="18" charset="0"/>
              </a:rPr>
              <a:t> </a:t>
            </a:r>
            <a:r>
              <a:rPr lang="en-GB" sz="1600" b="1" i="1" spc="150" dirty="0" err="1" smtClean="0">
                <a:solidFill>
                  <a:schemeClr val="accent1">
                    <a:lumMod val="75000"/>
                  </a:schemeClr>
                </a:solidFill>
                <a:latin typeface="Comic Sans MS" pitchFamily="66" charset="0"/>
                <a:cs typeface="Times New Roman" pitchFamily="18" charset="0"/>
              </a:rPr>
              <a:t>Serpe</a:t>
            </a:r>
            <a:r>
              <a:rPr lang="en-GB" sz="1600" b="1" i="1" spc="150" dirty="0" smtClean="0">
                <a:solidFill>
                  <a:schemeClr val="accent1">
                    <a:lumMod val="75000"/>
                  </a:schemeClr>
                </a:solidFill>
                <a:latin typeface="Comic Sans MS" pitchFamily="66" charset="0"/>
                <a:cs typeface="Times New Roman" pitchFamily="18" charset="0"/>
              </a:rPr>
              <a:t>, Maria </a:t>
            </a:r>
            <a:r>
              <a:rPr lang="en-GB" sz="1600" b="1" i="1" spc="150" dirty="0">
                <a:solidFill>
                  <a:schemeClr val="accent1">
                    <a:lumMod val="75000"/>
                  </a:schemeClr>
                </a:solidFill>
                <a:latin typeface="Comic Sans MS" pitchFamily="66" charset="0"/>
                <a:cs typeface="Times New Roman" pitchFamily="18" charset="0"/>
              </a:rPr>
              <a:t>Giovanna </a:t>
            </a:r>
            <a:r>
              <a:rPr lang="en-GB" sz="1600" b="1" i="1" spc="150" dirty="0" err="1">
                <a:solidFill>
                  <a:schemeClr val="accent1">
                    <a:lumMod val="75000"/>
                  </a:schemeClr>
                </a:solidFill>
                <a:latin typeface="Comic Sans MS" pitchFamily="66" charset="0"/>
                <a:cs typeface="Times New Roman" pitchFamily="18" charset="0"/>
              </a:rPr>
              <a:t>Frassia</a:t>
            </a:r>
            <a:r>
              <a:rPr lang="en-GB" sz="1600" b="1" i="1" spc="150" dirty="0">
                <a:solidFill>
                  <a:schemeClr val="accent1">
                    <a:lumMod val="75000"/>
                  </a:schemeClr>
                </a:solidFill>
                <a:latin typeface="Comic Sans MS" pitchFamily="66" charset="0"/>
                <a:cs typeface="Times New Roman" pitchFamily="18" charset="0"/>
              </a:rPr>
              <a:t>, </a:t>
            </a:r>
            <a:r>
              <a:rPr lang="en-GB" sz="1600" b="1" i="1" spc="150" dirty="0" err="1" smtClean="0">
                <a:solidFill>
                  <a:schemeClr val="accent1">
                    <a:lumMod val="75000"/>
                  </a:schemeClr>
                </a:solidFill>
                <a:latin typeface="Comic Sans MS" pitchFamily="66" charset="0"/>
                <a:cs typeface="Times New Roman" pitchFamily="18" charset="0"/>
              </a:rPr>
              <a:t>Stefania</a:t>
            </a:r>
            <a:r>
              <a:rPr lang="en-GB" sz="1600" b="1" i="1" spc="150" dirty="0" smtClean="0">
                <a:solidFill>
                  <a:schemeClr val="accent1">
                    <a:lumMod val="75000"/>
                  </a:schemeClr>
                </a:solidFill>
                <a:latin typeface="Comic Sans MS" pitchFamily="66" charset="0"/>
                <a:cs typeface="Times New Roman" pitchFamily="18" charset="0"/>
              </a:rPr>
              <a:t> </a:t>
            </a:r>
            <a:r>
              <a:rPr lang="en-GB" sz="1600" b="1" i="1" spc="150" dirty="0" err="1" smtClean="0">
                <a:solidFill>
                  <a:schemeClr val="accent1">
                    <a:lumMod val="75000"/>
                  </a:schemeClr>
                </a:solidFill>
                <a:latin typeface="Comic Sans MS" pitchFamily="66" charset="0"/>
                <a:cs typeface="Times New Roman" pitchFamily="18" charset="0"/>
              </a:rPr>
              <a:t>Caligiuri</a:t>
            </a:r>
            <a:endParaRPr lang="en-GB" sz="1600" b="1" i="1" spc="150" dirty="0">
              <a:solidFill>
                <a:schemeClr val="accent1">
                  <a:lumMod val="75000"/>
                </a:schemeClr>
              </a:solidFill>
              <a:latin typeface="Comic Sans MS" pitchFamily="66" charset="0"/>
              <a:cs typeface="Times New Roman" pitchFamily="18" charset="0"/>
            </a:endParaRPr>
          </a:p>
        </p:txBody>
      </p:sp>
      <p:sp>
        <p:nvSpPr>
          <p:cNvPr id="13" name="Stella a 5 punte 12"/>
          <p:cNvSpPr/>
          <p:nvPr/>
        </p:nvSpPr>
        <p:spPr bwMode="auto">
          <a:xfrm flipH="1">
            <a:off x="2505079" y="4659292"/>
            <a:ext cx="71438" cy="58738"/>
          </a:xfrm>
          <a:prstGeom prst="star5">
            <a:avLst/>
          </a:prstGeom>
          <a:ln>
            <a:solidFill>
              <a:srgbClr val="FFD13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
        <p:nvSpPr>
          <p:cNvPr id="14" name="Stella a 5 punte 13"/>
          <p:cNvSpPr/>
          <p:nvPr/>
        </p:nvSpPr>
        <p:spPr bwMode="auto">
          <a:xfrm flipH="1">
            <a:off x="7879084" y="4635503"/>
            <a:ext cx="71438" cy="58738"/>
          </a:xfrm>
          <a:prstGeom prst="star5">
            <a:avLst/>
          </a:prstGeom>
          <a:ln>
            <a:solidFill>
              <a:srgbClr val="FFD13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
        <p:nvSpPr>
          <p:cNvPr id="15" name="Stella a 5 punte 14"/>
          <p:cNvSpPr/>
          <p:nvPr/>
        </p:nvSpPr>
        <p:spPr bwMode="auto">
          <a:xfrm flipH="1">
            <a:off x="5381625" y="4649791"/>
            <a:ext cx="71438" cy="58738"/>
          </a:xfrm>
          <a:prstGeom prst="star5">
            <a:avLst/>
          </a:prstGeom>
          <a:ln>
            <a:solidFill>
              <a:srgbClr val="FFD13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
        <p:nvSpPr>
          <p:cNvPr id="16" name="Stella a 5 punte 15"/>
          <p:cNvSpPr/>
          <p:nvPr/>
        </p:nvSpPr>
        <p:spPr bwMode="auto">
          <a:xfrm flipH="1">
            <a:off x="7693348" y="4634702"/>
            <a:ext cx="71438" cy="58738"/>
          </a:xfrm>
          <a:prstGeom prst="star5">
            <a:avLst/>
          </a:prstGeom>
          <a:ln>
            <a:solidFill>
              <a:srgbClr val="FFD13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grpSp>
        <p:nvGrpSpPr>
          <p:cNvPr id="24" name="Gruppo 23"/>
          <p:cNvGrpSpPr/>
          <p:nvPr/>
        </p:nvGrpSpPr>
        <p:grpSpPr>
          <a:xfrm>
            <a:off x="1078624" y="5377210"/>
            <a:ext cx="3908586" cy="576000"/>
            <a:chOff x="978608" y="5877272"/>
            <a:chExt cx="3908586" cy="576000"/>
          </a:xfrm>
        </p:grpSpPr>
        <p:pic>
          <p:nvPicPr>
            <p:cNvPr id="17" name="Immagine 16" descr="logo-matinf3.png"/>
            <p:cNvPicPr>
              <a:picLocks noChangeAspect="1"/>
            </p:cNvPicPr>
            <p:nvPr/>
          </p:nvPicPr>
          <p:blipFill>
            <a:blip r:embed="rId6" cstate="print"/>
            <a:srcRect t="25310" r="70281"/>
            <a:stretch>
              <a:fillRect/>
            </a:stretch>
          </p:blipFill>
          <p:spPr>
            <a:xfrm>
              <a:off x="978608" y="5877272"/>
              <a:ext cx="845811" cy="576000"/>
            </a:xfrm>
            <a:prstGeom prst="rect">
              <a:avLst/>
            </a:prstGeom>
          </p:spPr>
        </p:pic>
        <p:sp>
          <p:nvSpPr>
            <p:cNvPr id="18" name="Rettangolo 17"/>
            <p:cNvSpPr/>
            <p:nvPr/>
          </p:nvSpPr>
          <p:spPr>
            <a:xfrm>
              <a:off x="1626680" y="5877272"/>
              <a:ext cx="2664296" cy="276999"/>
            </a:xfrm>
            <a:prstGeom prst="rect">
              <a:avLst/>
            </a:prstGeom>
          </p:spPr>
          <p:txBody>
            <a:bodyPr wrap="square">
              <a:spAutoFit/>
            </a:bodyPr>
            <a:lstStyle/>
            <a:p>
              <a:pPr>
                <a:defRPr/>
              </a:pPr>
              <a:r>
                <a:rPr lang="it-IT" sz="1200" b="1" dirty="0" smtClean="0">
                  <a:ln w="1905"/>
                  <a:solidFill>
                    <a:srgbClr val="C00000"/>
                  </a:solidFill>
                  <a:latin typeface="+mn-lt"/>
                  <a:cs typeface="Arial" pitchFamily="34" charset="0"/>
                </a:rPr>
                <a:t>Università della Calabria - ITALY</a:t>
              </a:r>
              <a:endParaRPr lang="it-IT" sz="1200" b="1" dirty="0">
                <a:ln w="1905"/>
                <a:solidFill>
                  <a:srgbClr val="C00000"/>
                </a:solidFill>
                <a:latin typeface="+mn-lt"/>
                <a:cs typeface="Arial" pitchFamily="34" charset="0"/>
              </a:endParaRPr>
            </a:p>
          </p:txBody>
        </p:sp>
        <p:sp>
          <p:nvSpPr>
            <p:cNvPr id="20" name="Rettangolo 19"/>
            <p:cNvSpPr/>
            <p:nvPr/>
          </p:nvSpPr>
          <p:spPr>
            <a:xfrm>
              <a:off x="1214786" y="6095937"/>
              <a:ext cx="3672408" cy="276999"/>
            </a:xfrm>
            <a:prstGeom prst="rect">
              <a:avLst/>
            </a:prstGeom>
          </p:spPr>
          <p:txBody>
            <a:bodyPr wrap="square">
              <a:spAutoFit/>
            </a:bodyPr>
            <a:lstStyle/>
            <a:p>
              <a:pPr algn="ctr">
                <a:defRPr/>
              </a:pPr>
              <a:r>
                <a:rPr lang="it-IT" sz="1200" i="1" spc="50" dirty="0" smtClean="0">
                  <a:solidFill>
                    <a:srgbClr val="AC0000"/>
                  </a:solidFill>
                  <a:latin typeface="+mn-lt"/>
                  <a:cs typeface="Arial" pitchFamily="34" charset="0"/>
                </a:rPr>
                <a:t>Dipartimento di Matematica e Informatica</a:t>
              </a:r>
              <a:endParaRPr lang="it-IT" sz="1200" i="1" spc="50" dirty="0">
                <a:solidFill>
                  <a:srgbClr val="AC0000"/>
                </a:solidFill>
                <a:latin typeface="+mn-lt"/>
                <a:cs typeface="Arial" pitchFamily="34" charset="0"/>
              </a:endParaRPr>
            </a:p>
          </p:txBody>
        </p:sp>
      </p:grpSp>
      <p:sp>
        <p:nvSpPr>
          <p:cNvPr id="21" name="Rettangolo 20"/>
          <p:cNvSpPr/>
          <p:nvPr/>
        </p:nvSpPr>
        <p:spPr bwMode="auto">
          <a:xfrm>
            <a:off x="1578692" y="6381328"/>
            <a:ext cx="5184000" cy="276999"/>
          </a:xfrm>
          <a:prstGeom prst="rect">
            <a:avLst/>
          </a:prstGeom>
        </p:spPr>
        <p:txBody>
          <a:bodyPr wrap="square">
            <a:spAutoFit/>
          </a:bodyPr>
          <a:lstStyle/>
          <a:p>
            <a:pPr>
              <a:defRPr/>
            </a:pPr>
            <a:r>
              <a:rPr lang="it-IT" sz="1200" spc="50" dirty="0" smtClean="0">
                <a:solidFill>
                  <a:schemeClr val="tx2">
                    <a:lumMod val="75000"/>
                  </a:schemeClr>
                </a:solidFill>
                <a:latin typeface="+mj-lt"/>
                <a:cs typeface="Arial" pitchFamily="34" charset="0"/>
                <a:hlinkClick r:id="rId7"/>
              </a:rPr>
              <a:t>annarosa.serpe@unical.it</a:t>
            </a:r>
            <a:r>
              <a:rPr lang="it-IT" sz="1200" spc="50" dirty="0" smtClean="0">
                <a:solidFill>
                  <a:schemeClr val="tx2">
                    <a:lumMod val="75000"/>
                  </a:schemeClr>
                </a:solidFill>
                <a:latin typeface="+mj-lt"/>
                <a:cs typeface="Arial" pitchFamily="34" charset="0"/>
              </a:rPr>
              <a:t>, </a:t>
            </a:r>
            <a:r>
              <a:rPr lang="it-IT" sz="1200" spc="50" dirty="0" smtClean="0">
                <a:solidFill>
                  <a:schemeClr val="tx2">
                    <a:lumMod val="75000"/>
                  </a:schemeClr>
                </a:solidFill>
                <a:latin typeface="+mj-lt"/>
                <a:cs typeface="Arial" pitchFamily="34" charset="0"/>
                <a:hlinkClick r:id="rId8"/>
              </a:rPr>
              <a:t>frassia@mat.unical.it</a:t>
            </a:r>
            <a:r>
              <a:rPr lang="it-IT" sz="1200" spc="50" dirty="0" smtClean="0">
                <a:solidFill>
                  <a:schemeClr val="tx2">
                    <a:lumMod val="75000"/>
                  </a:schemeClr>
                </a:solidFill>
                <a:latin typeface="+mj-lt"/>
                <a:cs typeface="Arial" pitchFamily="34" charset="0"/>
              </a:rPr>
              <a:t>, </a:t>
            </a:r>
            <a:r>
              <a:rPr lang="it-IT" sz="1200" spc="50" dirty="0" smtClean="0">
                <a:solidFill>
                  <a:schemeClr val="tx2">
                    <a:lumMod val="75000"/>
                  </a:schemeClr>
                </a:solidFill>
                <a:latin typeface="+mj-lt"/>
                <a:cs typeface="Arial" pitchFamily="34" charset="0"/>
                <a:hlinkClick r:id="rId9"/>
              </a:rPr>
              <a:t>stefania.caligiuri@alice.it</a:t>
            </a:r>
            <a:r>
              <a:rPr lang="it-IT" sz="1200" spc="50" dirty="0" smtClean="0">
                <a:solidFill>
                  <a:schemeClr val="tx2">
                    <a:lumMod val="75000"/>
                  </a:schemeClr>
                </a:solidFill>
                <a:latin typeface="+mj-lt"/>
                <a:cs typeface="Arial" pitchFamily="34" charset="0"/>
              </a:rPr>
              <a:t>  </a:t>
            </a:r>
            <a:endParaRPr lang="it-IT" sz="1200" spc="50" dirty="0">
              <a:solidFill>
                <a:schemeClr val="tx2">
                  <a:lumMod val="75000"/>
                </a:schemeClr>
              </a:solidFill>
              <a:latin typeface="+mj-lt"/>
              <a:cs typeface="Arial" pitchFamily="34" charset="0"/>
            </a:endParaRPr>
          </a:p>
        </p:txBody>
      </p:sp>
      <p:sp>
        <p:nvSpPr>
          <p:cNvPr id="25" name="Stella a 5 punte 24"/>
          <p:cNvSpPr/>
          <p:nvPr/>
        </p:nvSpPr>
        <p:spPr bwMode="auto">
          <a:xfrm flipH="1">
            <a:off x="800083" y="5483228"/>
            <a:ext cx="71438" cy="58738"/>
          </a:xfrm>
          <a:prstGeom prst="star5">
            <a:avLst/>
          </a:prstGeom>
          <a:ln>
            <a:solidFill>
              <a:srgbClr val="FFD13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
        <p:nvSpPr>
          <p:cNvPr id="26" name="Stella a 5 punte 25"/>
          <p:cNvSpPr/>
          <p:nvPr/>
        </p:nvSpPr>
        <p:spPr bwMode="auto">
          <a:xfrm flipH="1">
            <a:off x="771515" y="6140436"/>
            <a:ext cx="71438" cy="58738"/>
          </a:xfrm>
          <a:prstGeom prst="star5">
            <a:avLst/>
          </a:prstGeom>
          <a:ln>
            <a:solidFill>
              <a:srgbClr val="FFD13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
        <p:nvSpPr>
          <p:cNvPr id="27" name="Stella a 5 punte 26"/>
          <p:cNvSpPr/>
          <p:nvPr/>
        </p:nvSpPr>
        <p:spPr bwMode="auto">
          <a:xfrm flipH="1">
            <a:off x="928682" y="6140448"/>
            <a:ext cx="71438" cy="58738"/>
          </a:xfrm>
          <a:prstGeom prst="star5">
            <a:avLst/>
          </a:prstGeom>
          <a:ln>
            <a:solidFill>
              <a:srgbClr val="FFD13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
        <p:nvSpPr>
          <p:cNvPr id="28" name="Rettangolo 27"/>
          <p:cNvSpPr/>
          <p:nvPr/>
        </p:nvSpPr>
        <p:spPr>
          <a:xfrm>
            <a:off x="1092204" y="6026163"/>
            <a:ext cx="3600000" cy="276999"/>
          </a:xfrm>
          <a:prstGeom prst="rect">
            <a:avLst/>
          </a:prstGeom>
        </p:spPr>
        <p:txBody>
          <a:bodyPr>
            <a:spAutoFit/>
          </a:bodyPr>
          <a:lstStyle/>
          <a:p>
            <a:pPr algn="just">
              <a:defRPr/>
            </a:pPr>
            <a:r>
              <a:rPr lang="it-IT" sz="1200" i="1" spc="50" dirty="0">
                <a:solidFill>
                  <a:srgbClr val="AC0000"/>
                </a:solidFill>
                <a:cs typeface="Arial" pitchFamily="34" charset="0"/>
              </a:rPr>
              <a:t>Istituzioni Scolastiche “Ugo Foscolo”, Cosenza</a:t>
            </a:r>
          </a:p>
        </p:txBody>
      </p:sp>
      <p:sp>
        <p:nvSpPr>
          <p:cNvPr id="22" name="Rettangolo 21"/>
          <p:cNvSpPr/>
          <p:nvPr/>
        </p:nvSpPr>
        <p:spPr bwMode="auto">
          <a:xfrm>
            <a:off x="1104174" y="3165568"/>
            <a:ext cx="6044878" cy="584775"/>
          </a:xfrm>
          <a:prstGeom prst="rect">
            <a:avLst/>
          </a:prstGeom>
          <a:noFill/>
          <a:ln cap="rnd">
            <a:noFill/>
          </a:ln>
          <a:effectLst>
            <a:glow rad="101600">
              <a:srgbClr val="EEECE1">
                <a:lumMod val="75000"/>
                <a:alpha val="60000"/>
              </a:srgbClr>
            </a:glow>
            <a:reflection blurRad="6350" stA="50000" endA="300" endPos="55000" dir="5400000" sy="-100000" algn="bl" rotWithShape="0"/>
          </a:effectLst>
          <a:scene3d>
            <a:camera prst="perspectiveContrastingRightFacing">
              <a:rot lat="624758" lon="19878795" rev="79423"/>
            </a:camera>
            <a:lightRig rig="threePt" dir="t"/>
          </a:scene3d>
        </p:spPr>
        <p:txBody>
          <a:bodyPr>
            <a:spAutoFit/>
            <a:sp3d extrusionH="57150">
              <a:bevelT w="82550" h="38100" prst="coolSlant"/>
            </a:sp3d>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3200" b="1" i="1" u="none" strike="noStrike" kern="0" cap="none" spc="0" normalizeH="0" baseline="0" noProof="0" dirty="0">
                <a:ln w="1905"/>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innerShdw blurRad="69850" dist="43180" dir="5400000">
                    <a:srgbClr val="000000">
                      <a:alpha val="65000"/>
                    </a:srgbClr>
                  </a:innerShdw>
                </a:effectLst>
                <a:uLnTx/>
                <a:uFillTx/>
                <a:latin typeface="Comic Sans MS" pitchFamily="66" charset="0"/>
                <a:cs typeface="Times New Roman" pitchFamily="18" charset="0"/>
              </a:rPr>
              <a:t>Grazie  per  </a:t>
            </a:r>
            <a:r>
              <a:rPr kumimoji="0" lang="en-GB" sz="3200" b="1" i="1" u="none" strike="noStrike" kern="0" cap="none" spc="0" normalizeH="0" baseline="0" noProof="0" dirty="0" err="1">
                <a:ln w="1905"/>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innerShdw blurRad="69850" dist="43180" dir="5400000">
                    <a:srgbClr val="000000">
                      <a:alpha val="65000"/>
                    </a:srgbClr>
                  </a:innerShdw>
                </a:effectLst>
                <a:uLnTx/>
                <a:uFillTx/>
                <a:latin typeface="Comic Sans MS" pitchFamily="66" charset="0"/>
                <a:cs typeface="Times New Roman" pitchFamily="18" charset="0"/>
              </a:rPr>
              <a:t>l’attenzione</a:t>
            </a:r>
            <a:endParaRPr kumimoji="0" lang="it-IT" sz="3200" b="1" i="1" u="none" strike="noStrike" kern="0" cap="none" spc="0" normalizeH="0" baseline="0" noProof="0" dirty="0">
              <a:ln w="1905"/>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innerShdw blurRad="69850" dist="43180" dir="5400000">
                  <a:srgbClr val="000000">
                    <a:alpha val="65000"/>
                  </a:srgbClr>
                </a:innerShdw>
              </a:effectLst>
              <a:uLnTx/>
              <a:uFillTx/>
              <a:latin typeface="Comic Sans MS" pitchFamily="66" charset="0"/>
              <a:cs typeface="Times New Roman" pitchFamily="18" charset="0"/>
            </a:endParaRPr>
          </a:p>
        </p:txBody>
      </p:sp>
    </p:spTree>
    <p:extLst>
      <p:ext uri="{BB962C8B-B14F-4D97-AF65-F5344CB8AC3E}">
        <p14:creationId xmlns:p14="http://schemas.microsoft.com/office/powerpoint/2010/main" val="1558417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fltVal val="0"/>
                                          </p:val>
                                        </p:tav>
                                        <p:tav tm="100000">
                                          <p:val>
                                            <p:strVal val="#ppt_w"/>
                                          </p:val>
                                        </p:tav>
                                      </p:tavLst>
                                    </p:anim>
                                    <p:anim calcmode="lin" valueType="num">
                                      <p:cBhvr>
                                        <p:cTn id="8" dur="1000" fill="hold"/>
                                        <p:tgtEl>
                                          <p:spTgt spid="22"/>
                                        </p:tgtEl>
                                        <p:attrNameLst>
                                          <p:attrName>ppt_h</p:attrName>
                                        </p:attrNameLst>
                                      </p:cBhvr>
                                      <p:tavLst>
                                        <p:tav tm="0">
                                          <p:val>
                                            <p:fltVal val="0"/>
                                          </p:val>
                                        </p:tav>
                                        <p:tav tm="100000">
                                          <p:val>
                                            <p:strVal val="#ppt_h"/>
                                          </p:val>
                                        </p:tav>
                                      </p:tavLst>
                                    </p:anim>
                                    <p:anim calcmode="lin" valueType="num">
                                      <p:cBhvr>
                                        <p:cTn id="9" dur="1000" fill="hold"/>
                                        <p:tgtEl>
                                          <p:spTgt spid="22"/>
                                        </p:tgtEl>
                                        <p:attrNameLst>
                                          <p:attrName>style.rotation</p:attrName>
                                        </p:attrNameLst>
                                      </p:cBhvr>
                                      <p:tavLst>
                                        <p:tav tm="0">
                                          <p:val>
                                            <p:fltVal val="90"/>
                                          </p:val>
                                        </p:tav>
                                        <p:tav tm="100000">
                                          <p:val>
                                            <p:fltVal val="0"/>
                                          </p:val>
                                        </p:tav>
                                      </p:tavLst>
                                    </p:anim>
                                    <p:animEffect transition="in" filter="fade">
                                      <p:cBhvr>
                                        <p:cTn id="10"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3953091" y="6473858"/>
            <a:ext cx="4356000" cy="252000"/>
          </a:xfrm>
          <a:prstGeom prst="rect">
            <a:avLst/>
          </a:prstGeom>
          <a:noFill/>
          <a:ln w="9525">
            <a:noFill/>
            <a:miter lim="800000"/>
            <a:headEnd/>
            <a:tailEnd/>
          </a:ln>
          <a:effectLst>
            <a:glow rad="101600">
              <a:srgbClr val="EEECE1">
                <a:lumMod val="25000"/>
                <a:alpha val="60000"/>
              </a:srgbClr>
            </a:glow>
            <a:softEdge rad="12700"/>
          </a:effectLst>
        </p:spPr>
        <p:txBody>
          <a:bodyPr wrap="square">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Serpe </a:t>
            </a:r>
            <a:r>
              <a:rPr kumimoji="0" lang="it-IT" sz="1000" b="1" i="1" u="none" strike="noStrike" kern="0" cap="none" spc="0" normalizeH="0" baseline="0" noProof="0" dirty="0">
                <a:ln>
                  <a:noFill/>
                </a:ln>
                <a:solidFill>
                  <a:schemeClr val="accent2">
                    <a:lumMod val="75000"/>
                  </a:schemeClr>
                </a:solidFill>
                <a:effectLst/>
                <a:uLnTx/>
                <a:uFillTx/>
                <a:cs typeface="Times New Roman" pitchFamily="18" charset="0"/>
              </a:rPr>
              <a:t>A., </a:t>
            </a:r>
            <a:r>
              <a:rPr kumimoji="0" lang="it-IT" sz="1000" b="1" i="1" u="none" strike="noStrike" kern="0" cap="none" spc="0" normalizeH="0" baseline="0" noProof="0" dirty="0" err="1">
                <a:ln>
                  <a:noFill/>
                </a:ln>
                <a:solidFill>
                  <a:schemeClr val="accent2">
                    <a:lumMod val="75000"/>
                  </a:schemeClr>
                </a:solidFill>
                <a:effectLst/>
                <a:uLnTx/>
                <a:uFillTx/>
                <a:cs typeface="Times New Roman" pitchFamily="18" charset="0"/>
              </a:rPr>
              <a:t>Frassia</a:t>
            </a:r>
            <a:r>
              <a:rPr kumimoji="0" lang="it-IT" sz="1000" b="1" i="1" u="none" strike="noStrike" kern="0" cap="none" spc="0" normalizeH="0" baseline="0" noProof="0" dirty="0">
                <a:ln>
                  <a:noFill/>
                </a:ln>
                <a:solidFill>
                  <a:schemeClr val="accent2">
                    <a:lumMod val="75000"/>
                  </a:schemeClr>
                </a:solidFill>
                <a:effectLst/>
                <a:uLnTx/>
                <a:uFillTx/>
                <a:cs typeface="Times New Roman" pitchFamily="18" charset="0"/>
              </a:rPr>
              <a:t> M.G</a:t>
            </a: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 </a:t>
            </a:r>
            <a:r>
              <a:rPr kumimoji="0" lang="it-IT" sz="1000" b="1" i="1" u="none" strike="noStrike" kern="0" cap="none" spc="0" normalizeH="0" baseline="0" noProof="0" dirty="0" err="1" smtClean="0">
                <a:ln>
                  <a:noFill/>
                </a:ln>
                <a:solidFill>
                  <a:schemeClr val="accent2">
                    <a:lumMod val="75000"/>
                  </a:schemeClr>
                </a:solidFill>
                <a:effectLst/>
                <a:uLnTx/>
                <a:uFillTx/>
                <a:cs typeface="Times New Roman" pitchFamily="18" charset="0"/>
              </a:rPr>
              <a:t>Caligiuri</a:t>
            </a: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 S. </a:t>
            </a:r>
            <a:r>
              <a:rPr kumimoji="0" lang="it-IT" sz="1000" b="1" i="0" u="none" strike="noStrike" kern="0" cap="none" spc="0" normalizeH="0" baseline="0" noProof="0" dirty="0">
                <a:ln>
                  <a:noFill/>
                </a:ln>
                <a:solidFill>
                  <a:schemeClr val="accent2">
                    <a:lumMod val="75000"/>
                  </a:schemeClr>
                </a:solidFill>
                <a:effectLst>
                  <a:outerShdw blurRad="38100" dist="38100" dir="2700000" algn="tl">
                    <a:srgbClr val="000000">
                      <a:alpha val="43137"/>
                    </a:srgbClr>
                  </a:outerShdw>
                </a:effectLst>
                <a:uLnTx/>
                <a:uFillTx/>
                <a:cs typeface="Times New Roman" pitchFamily="18" charset="0"/>
              </a:rPr>
              <a:t>-</a:t>
            </a:r>
            <a:r>
              <a:rPr kumimoji="0" lang="it-IT" sz="1000" b="0" i="0" u="none" strike="noStrike" kern="0" cap="none" spc="0" normalizeH="0" baseline="0" noProof="0" dirty="0">
                <a:ln>
                  <a:noFill/>
                </a:ln>
                <a:solidFill>
                  <a:schemeClr val="accent2">
                    <a:lumMod val="75000"/>
                  </a:schemeClr>
                </a:solidFill>
                <a:effectLst/>
                <a:uLnTx/>
                <a:uFillTx/>
                <a:cs typeface="Times New Roman" pitchFamily="18" charset="0"/>
              </a:rPr>
              <a:t>   </a:t>
            </a:r>
            <a:r>
              <a:rPr lang="it-IT" sz="1000" kern="0" dirty="0" smtClean="0">
                <a:solidFill>
                  <a:schemeClr val="accent2">
                    <a:lumMod val="75000"/>
                  </a:schemeClr>
                </a:solidFill>
                <a:cs typeface="Times New Roman" pitchFamily="18" charset="0"/>
              </a:rPr>
              <a:t>DI.FI.MA. 2015</a:t>
            </a: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  </a:t>
            </a:r>
            <a:r>
              <a:rPr kumimoji="0" lang="en-GB" sz="1000" b="1" i="0" u="none" strike="noStrike" kern="0" cap="none" spc="0" normalizeH="0" baseline="0" noProof="0" dirty="0">
                <a:ln>
                  <a:noFill/>
                </a:ln>
                <a:solidFill>
                  <a:schemeClr val="accent2">
                    <a:lumMod val="75000"/>
                  </a:schemeClr>
                </a:solidFill>
                <a:effectLst/>
                <a:uLnTx/>
                <a:uFillTx/>
                <a:cs typeface="Times New Roman" pitchFamily="18" charset="0"/>
                <a:sym typeface="Symbol"/>
              </a:rPr>
              <a:t> </a:t>
            </a:r>
            <a:r>
              <a:rPr kumimoji="0" lang="en-GB" sz="1000" b="1" i="0" u="none" strike="noStrike" kern="0" cap="none" spc="0" normalizeH="0" baseline="0" noProof="0" dirty="0" smtClean="0">
                <a:ln>
                  <a:noFill/>
                </a:ln>
                <a:solidFill>
                  <a:schemeClr val="accent2">
                    <a:lumMod val="75000"/>
                  </a:schemeClr>
                </a:solidFill>
                <a:effectLst/>
                <a:uLnTx/>
                <a:uFillTx/>
                <a:cs typeface="Times New Roman" pitchFamily="18" charset="0"/>
                <a:sym typeface="Symbol"/>
              </a:rPr>
              <a:t>Torino, 7-9 </a:t>
            </a:r>
            <a:r>
              <a:rPr kumimoji="0" lang="en-GB" sz="1000" b="1" i="1" u="none" strike="noStrike" kern="0" cap="none" spc="0" normalizeH="0" baseline="0" noProof="0" dirty="0" err="1">
                <a:ln>
                  <a:noFill/>
                </a:ln>
                <a:solidFill>
                  <a:schemeClr val="accent2">
                    <a:lumMod val="75000"/>
                  </a:schemeClr>
                </a:solidFill>
                <a:effectLst/>
                <a:uLnTx/>
                <a:uFillTx/>
                <a:cs typeface="Times New Roman" pitchFamily="18" charset="0"/>
                <a:sym typeface="Symbol"/>
              </a:rPr>
              <a:t>ottobre</a:t>
            </a:r>
            <a:r>
              <a:rPr kumimoji="0" lang="en-GB" sz="1000" b="1" i="0" u="none" strike="noStrike" kern="0" cap="none" spc="0" normalizeH="0" baseline="0" noProof="0" dirty="0">
                <a:ln>
                  <a:noFill/>
                </a:ln>
                <a:solidFill>
                  <a:schemeClr val="accent2">
                    <a:lumMod val="75000"/>
                  </a:schemeClr>
                </a:solidFill>
                <a:effectLst/>
                <a:uLnTx/>
                <a:uFillTx/>
                <a:cs typeface="Times New Roman" pitchFamily="18" charset="0"/>
                <a:sym typeface="Symbol"/>
              </a:rPr>
              <a:t>  </a:t>
            </a:r>
            <a:r>
              <a:rPr kumimoji="0" lang="en-GB" sz="1000" b="1" i="0" u="none" strike="noStrike" kern="0" cap="none" spc="0" normalizeH="0" baseline="0" noProof="0" dirty="0" smtClean="0">
                <a:ln>
                  <a:noFill/>
                </a:ln>
                <a:solidFill>
                  <a:schemeClr val="accent2">
                    <a:lumMod val="75000"/>
                  </a:schemeClr>
                </a:solidFill>
                <a:effectLst/>
                <a:uLnTx/>
                <a:uFillTx/>
                <a:cs typeface="Times New Roman" pitchFamily="18" charset="0"/>
                <a:sym typeface="Symbol"/>
              </a:rPr>
              <a:t>2015</a:t>
            </a:r>
            <a:endParaRPr kumimoji="0" lang="it-IT" sz="1000" b="0" i="1" u="none" strike="noStrike" kern="0" cap="none" spc="0" normalizeH="0" baseline="0" noProof="0" dirty="0">
              <a:ln>
                <a:noFill/>
              </a:ln>
              <a:solidFill>
                <a:schemeClr val="accent2">
                  <a:lumMod val="75000"/>
                </a:schemeClr>
              </a:solidFill>
              <a:effectLst>
                <a:outerShdw blurRad="38100" dist="38100" dir="2700000" algn="tl">
                  <a:srgbClr val="C0C0C0"/>
                </a:outerShdw>
              </a:effectLst>
              <a:uLnTx/>
              <a:uFillTx/>
            </a:endParaRPr>
          </a:p>
        </p:txBody>
      </p:sp>
      <p:sp>
        <p:nvSpPr>
          <p:cNvPr id="6" name="Rettangolo 5"/>
          <p:cNvSpPr/>
          <p:nvPr/>
        </p:nvSpPr>
        <p:spPr bwMode="auto">
          <a:xfrm>
            <a:off x="3627437" y="1082411"/>
            <a:ext cx="5066065" cy="769441"/>
          </a:xfrm>
          <a:prstGeom prst="rect">
            <a:avLst/>
          </a:prstGeom>
          <a:noFill/>
        </p:spPr>
        <p:txBody>
          <a:bodyPr wrap="square">
            <a:spAutoFit/>
          </a:bodyPr>
          <a:lstStyle/>
          <a:p>
            <a:pPr fontAlgn="auto">
              <a:spcBef>
                <a:spcPts val="0"/>
              </a:spcBef>
              <a:spcAft>
                <a:spcPts val="0"/>
              </a:spcAft>
              <a:defRPr/>
            </a:pPr>
            <a:r>
              <a:rPr lang="en-GB" sz="4400" cap="small" spc="150" dirty="0" err="1" smtClean="0">
                <a:solidFill>
                  <a:srgbClr val="FF6600"/>
                </a:solidFill>
                <a:effectLst>
                  <a:outerShdw blurRad="38100" dist="38100" dir="2700000" algn="tl">
                    <a:srgbClr val="000000">
                      <a:alpha val="43137"/>
                    </a:srgbClr>
                  </a:outerShdw>
                </a:effectLst>
                <a:cs typeface="Times New Roman" pitchFamily="18" charset="0"/>
              </a:rPr>
              <a:t>Indice</a:t>
            </a:r>
            <a:endParaRPr lang="it-IT" sz="3400" cap="small" spc="150" dirty="0">
              <a:solidFill>
                <a:srgbClr val="FF6600"/>
              </a:solidFill>
              <a:effectLst>
                <a:outerShdw blurRad="38100" dist="38100" dir="2700000" algn="tl">
                  <a:srgbClr val="000000">
                    <a:alpha val="43137"/>
                  </a:srgbClr>
                </a:outerShdw>
              </a:effectLst>
              <a:cs typeface="Times New Roman" pitchFamily="18" charset="0"/>
            </a:endParaRPr>
          </a:p>
        </p:txBody>
      </p:sp>
      <p:sp>
        <p:nvSpPr>
          <p:cNvPr id="7" name="Rettangolo 14"/>
          <p:cNvSpPr>
            <a:spLocks noChangeArrowheads="1"/>
          </p:cNvSpPr>
          <p:nvPr/>
        </p:nvSpPr>
        <p:spPr bwMode="auto">
          <a:xfrm>
            <a:off x="2547376" y="1930558"/>
            <a:ext cx="7078703" cy="4428000"/>
          </a:xfrm>
          <a:prstGeom prst="rect">
            <a:avLst/>
          </a:prstGeom>
          <a:solidFill>
            <a:schemeClr val="accent4">
              <a:lumMod val="20000"/>
              <a:lumOff val="80000"/>
            </a:schemeClr>
          </a:solidFill>
          <a:ln>
            <a:noFill/>
            <a:headEnd/>
            <a:tailEnd/>
          </a:ln>
          <a:effectLst>
            <a:outerShdw blurRad="40000" dist="20000" dir="5400000" rotWithShape="0">
              <a:srgbClr val="000000">
                <a:alpha val="38000"/>
              </a:srgbClr>
            </a:outerShdw>
            <a:softEdge rad="127000"/>
          </a:effectLst>
        </p:spPr>
        <p:style>
          <a:lnRef idx="1">
            <a:schemeClr val="accent2"/>
          </a:lnRef>
          <a:fillRef idx="2">
            <a:schemeClr val="accent2"/>
          </a:fillRef>
          <a:effectRef idx="1">
            <a:schemeClr val="accent2"/>
          </a:effectRef>
          <a:fontRef idx="minor">
            <a:schemeClr val="dk1"/>
          </a:fontRef>
        </p:style>
        <p:txBody>
          <a:bodyPr wrap="square">
            <a:spAutoFit/>
          </a:bodyPr>
          <a:lstStyle/>
          <a:p>
            <a:pPr algn="just">
              <a:spcAft>
                <a:spcPts val="600"/>
              </a:spcAft>
              <a:defRPr/>
            </a:pPr>
            <a:endParaRPr lang="it-IT" sz="800" dirty="0">
              <a:solidFill>
                <a:srgbClr val="FFFF00"/>
              </a:solidFill>
              <a:effectLst>
                <a:glow rad="101600">
                  <a:schemeClr val="accent3">
                    <a:satMod val="175000"/>
                    <a:alpha val="40000"/>
                  </a:schemeClr>
                </a:glow>
                <a:outerShdw blurRad="38100" dist="38100" dir="2700000" algn="tl">
                  <a:srgbClr val="000000">
                    <a:alpha val="43137"/>
                  </a:srgbClr>
                </a:outerShdw>
              </a:effectLst>
              <a:latin typeface="+mj-lt"/>
            </a:endParaRPr>
          </a:p>
          <a:p>
            <a:pPr algn="just">
              <a:spcAft>
                <a:spcPts val="1200"/>
              </a:spcAft>
              <a:defRPr/>
            </a:pPr>
            <a:endParaRPr lang="it-IT" b="1" spc="100" dirty="0">
              <a:solidFill>
                <a:srgbClr val="FF3B3B"/>
              </a:solidFill>
              <a:effectLst>
                <a:outerShdw blurRad="38100" dist="38100" dir="2700000" algn="tl">
                  <a:srgbClr val="000000">
                    <a:alpha val="43137"/>
                  </a:srgbClr>
                </a:outerShdw>
              </a:effectLst>
              <a:latin typeface="+mj-lt"/>
            </a:endParaRPr>
          </a:p>
          <a:p>
            <a:pPr algn="just">
              <a:spcAft>
                <a:spcPts val="1200"/>
              </a:spcAft>
              <a:defRPr/>
            </a:pPr>
            <a:endParaRPr lang="it-IT" b="1" spc="100" dirty="0">
              <a:solidFill>
                <a:srgbClr val="FF3B3B"/>
              </a:solidFill>
              <a:effectLst>
                <a:outerShdw blurRad="38100" dist="38100" dir="2700000" algn="tl">
                  <a:srgbClr val="000000">
                    <a:alpha val="43137"/>
                  </a:srgbClr>
                </a:outerShdw>
              </a:effectLst>
              <a:latin typeface="+mj-lt"/>
            </a:endParaRPr>
          </a:p>
          <a:p>
            <a:pPr algn="just">
              <a:spcAft>
                <a:spcPts val="1200"/>
              </a:spcAft>
              <a:defRPr/>
            </a:pPr>
            <a:endParaRPr lang="it-IT" b="1" spc="100" dirty="0">
              <a:solidFill>
                <a:srgbClr val="FF3B3B"/>
              </a:solidFill>
              <a:effectLst>
                <a:outerShdw blurRad="38100" dist="38100" dir="2700000" algn="tl">
                  <a:srgbClr val="000000">
                    <a:alpha val="43137"/>
                  </a:srgbClr>
                </a:outerShdw>
              </a:effectLst>
              <a:latin typeface="+mj-lt"/>
            </a:endParaRPr>
          </a:p>
          <a:p>
            <a:pPr algn="just">
              <a:spcAft>
                <a:spcPts val="1200"/>
              </a:spcAft>
              <a:defRPr/>
            </a:pPr>
            <a:endParaRPr lang="it-IT" b="1" spc="100" dirty="0">
              <a:solidFill>
                <a:srgbClr val="FF3B3B"/>
              </a:solidFill>
              <a:effectLst>
                <a:outerShdw blurRad="38100" dist="38100" dir="2700000" algn="tl">
                  <a:srgbClr val="000000">
                    <a:alpha val="43137"/>
                  </a:srgbClr>
                </a:outerShdw>
              </a:effectLst>
              <a:latin typeface="+mj-lt"/>
            </a:endParaRPr>
          </a:p>
          <a:p>
            <a:pPr algn="just">
              <a:spcAft>
                <a:spcPts val="1200"/>
              </a:spcAft>
              <a:defRPr/>
            </a:pPr>
            <a:endParaRPr lang="it-IT" b="1" spc="100" dirty="0">
              <a:solidFill>
                <a:srgbClr val="FF3B3B"/>
              </a:solidFill>
              <a:effectLst>
                <a:outerShdw blurRad="38100" dist="38100" dir="2700000" algn="tl">
                  <a:srgbClr val="000000">
                    <a:alpha val="43137"/>
                  </a:srgbClr>
                </a:outerShdw>
              </a:effectLst>
              <a:latin typeface="+mj-lt"/>
            </a:endParaRPr>
          </a:p>
          <a:p>
            <a:pPr algn="just">
              <a:spcAft>
                <a:spcPts val="1200"/>
              </a:spcAft>
              <a:defRPr/>
            </a:pPr>
            <a:endParaRPr lang="it-IT" b="1" spc="100" dirty="0">
              <a:solidFill>
                <a:srgbClr val="FF3B3B"/>
              </a:solidFill>
              <a:effectLst>
                <a:outerShdw blurRad="38100" dist="38100" dir="2700000" algn="tl">
                  <a:srgbClr val="000000">
                    <a:alpha val="43137"/>
                  </a:srgbClr>
                </a:outerShdw>
              </a:effectLst>
              <a:latin typeface="+mj-lt"/>
            </a:endParaRPr>
          </a:p>
          <a:p>
            <a:pPr algn="just">
              <a:spcAft>
                <a:spcPts val="1200"/>
              </a:spcAft>
              <a:defRPr/>
            </a:pPr>
            <a:endParaRPr lang="it-IT" b="1" spc="100" dirty="0">
              <a:solidFill>
                <a:srgbClr val="FF3B3B"/>
              </a:solidFill>
              <a:effectLst>
                <a:outerShdw blurRad="38100" dist="38100" dir="2700000" algn="tl">
                  <a:srgbClr val="000000">
                    <a:alpha val="43137"/>
                  </a:srgbClr>
                </a:outerShdw>
              </a:effectLst>
              <a:latin typeface="+mj-lt"/>
            </a:endParaRPr>
          </a:p>
          <a:p>
            <a:pPr algn="just">
              <a:spcAft>
                <a:spcPts val="1200"/>
              </a:spcAft>
              <a:defRPr/>
            </a:pPr>
            <a:endParaRPr lang="it-IT" b="1" spc="100" dirty="0">
              <a:solidFill>
                <a:srgbClr val="FF3B3B"/>
              </a:solidFill>
              <a:effectLst>
                <a:outerShdw blurRad="38100" dist="38100" dir="2700000" algn="tl">
                  <a:srgbClr val="000000">
                    <a:alpha val="43137"/>
                  </a:srgbClr>
                </a:outerShdw>
              </a:effectLst>
              <a:latin typeface="+mj-lt"/>
            </a:endParaRPr>
          </a:p>
          <a:p>
            <a:pPr algn="just">
              <a:spcAft>
                <a:spcPts val="1200"/>
              </a:spcAft>
              <a:defRPr/>
            </a:pPr>
            <a:endParaRPr lang="it-IT" b="1" spc="100" dirty="0">
              <a:solidFill>
                <a:srgbClr val="FF3B3B"/>
              </a:solidFill>
              <a:effectLst>
                <a:outerShdw blurRad="38100" dist="38100" dir="2700000" algn="tl">
                  <a:srgbClr val="000000">
                    <a:alpha val="43137"/>
                  </a:srgbClr>
                </a:outerShdw>
              </a:effectLst>
              <a:latin typeface="+mj-lt"/>
            </a:endParaRPr>
          </a:p>
          <a:p>
            <a:pPr algn="just">
              <a:spcAft>
                <a:spcPts val="1200"/>
              </a:spcAft>
              <a:defRPr/>
            </a:pPr>
            <a:endParaRPr lang="it-IT" b="1" spc="100" dirty="0">
              <a:solidFill>
                <a:srgbClr val="FF3B3B"/>
              </a:solidFill>
              <a:effectLst>
                <a:outerShdw blurRad="38100" dist="38100" dir="2700000" algn="tl">
                  <a:srgbClr val="000000">
                    <a:alpha val="43137"/>
                  </a:srgbClr>
                </a:outerShdw>
              </a:effectLst>
              <a:latin typeface="+mj-lt"/>
            </a:endParaRPr>
          </a:p>
        </p:txBody>
      </p:sp>
      <p:sp>
        <p:nvSpPr>
          <p:cNvPr id="8" name="Rectangle 6"/>
          <p:cNvSpPr>
            <a:spLocks noChangeArrowheads="1"/>
          </p:cNvSpPr>
          <p:nvPr/>
        </p:nvSpPr>
        <p:spPr bwMode="auto">
          <a:xfrm>
            <a:off x="3359608" y="2046834"/>
            <a:ext cx="5542966" cy="4196020"/>
          </a:xfrm>
          <a:prstGeom prst="rect">
            <a:avLst/>
          </a:prstGeom>
          <a:noFill/>
          <a:ln w="6350">
            <a:noFill/>
            <a:miter lim="800000"/>
            <a:headEnd/>
            <a:tailEnd/>
          </a:ln>
          <a:effectLst/>
        </p:spPr>
        <p:txBody>
          <a:bodyPr wrap="square" anchor="ctr">
            <a:spAutoFit/>
          </a:bodyPr>
          <a:lstStyle/>
          <a:p>
            <a:pPr marL="714375" indent="-630238" algn="just" fontAlgn="auto">
              <a:spcBef>
                <a:spcPts val="0"/>
              </a:spcBef>
              <a:spcAft>
                <a:spcPts val="1000"/>
              </a:spcAft>
              <a:buFontTx/>
              <a:buBlip>
                <a:blip r:embed="rId3"/>
              </a:buBlip>
              <a:defRPr/>
            </a:pPr>
            <a:r>
              <a:rPr lang="en-GB" sz="3000" dirty="0" err="1" smtClean="0">
                <a:solidFill>
                  <a:srgbClr val="CC0000"/>
                </a:solidFill>
                <a:effectLst>
                  <a:outerShdw blurRad="38100" dist="38100" dir="2700000" algn="tl">
                    <a:srgbClr val="000000">
                      <a:alpha val="43137"/>
                    </a:srgbClr>
                  </a:outerShdw>
                </a:effectLst>
                <a:latin typeface="+mj-lt"/>
                <a:cs typeface="Arial" charset="0"/>
              </a:rPr>
              <a:t>Introduzione</a:t>
            </a:r>
            <a:r>
              <a:rPr lang="it-IT" sz="3000" dirty="0" smtClean="0">
                <a:solidFill>
                  <a:srgbClr val="CC0000"/>
                </a:solidFill>
                <a:effectLst>
                  <a:outerShdw blurRad="38100" dist="38100" dir="2700000" algn="tl">
                    <a:srgbClr val="000000">
                      <a:alpha val="43137"/>
                    </a:srgbClr>
                  </a:outerShdw>
                </a:effectLst>
                <a:latin typeface="+mj-lt"/>
                <a:cs typeface="Arial" charset="0"/>
              </a:rPr>
              <a:t> </a:t>
            </a:r>
            <a:endParaRPr lang="it-IT" sz="3000" dirty="0">
              <a:solidFill>
                <a:srgbClr val="CC0000"/>
              </a:solidFill>
              <a:effectLst>
                <a:outerShdw blurRad="38100" dist="38100" dir="2700000" algn="tl">
                  <a:srgbClr val="000000">
                    <a:alpha val="43137"/>
                  </a:srgbClr>
                </a:outerShdw>
              </a:effectLst>
              <a:latin typeface="+mj-lt"/>
              <a:cs typeface="Arial" charset="0"/>
            </a:endParaRPr>
          </a:p>
          <a:p>
            <a:pPr marL="714375" indent="-630238" fontAlgn="auto">
              <a:spcBef>
                <a:spcPts val="0"/>
              </a:spcBef>
              <a:spcAft>
                <a:spcPts val="400"/>
              </a:spcAft>
              <a:buFontTx/>
              <a:buBlip>
                <a:blip r:embed="rId3"/>
              </a:buBlip>
              <a:defRPr/>
            </a:pPr>
            <a:r>
              <a:rPr lang="it-IT" sz="3000" dirty="0" smtClean="0">
                <a:solidFill>
                  <a:srgbClr val="CC0000"/>
                </a:solidFill>
                <a:effectLst>
                  <a:outerShdw blurRad="38100" dist="38100" dir="2700000" algn="tl">
                    <a:srgbClr val="000000">
                      <a:alpha val="43137"/>
                    </a:srgbClr>
                  </a:outerShdw>
                </a:effectLst>
                <a:latin typeface="+mj-lt"/>
                <a:cs typeface="Arial" charset="0"/>
              </a:rPr>
              <a:t>L’azione didattica</a:t>
            </a:r>
            <a:endParaRPr lang="it-IT" sz="3000" dirty="0">
              <a:solidFill>
                <a:srgbClr val="CC0000"/>
              </a:solidFill>
              <a:effectLst>
                <a:outerShdw blurRad="38100" dist="38100" dir="2700000" algn="tl">
                  <a:srgbClr val="000000">
                    <a:alpha val="43137"/>
                  </a:srgbClr>
                </a:outerShdw>
              </a:effectLst>
              <a:latin typeface="+mj-lt"/>
              <a:cs typeface="Arial" charset="0"/>
            </a:endParaRPr>
          </a:p>
          <a:p>
            <a:pPr marL="1250950" indent="-441325" fontAlgn="auto">
              <a:spcBef>
                <a:spcPts val="0"/>
              </a:spcBef>
              <a:spcAft>
                <a:spcPts val="200"/>
              </a:spcAft>
              <a:buFont typeface="Arial" pitchFamily="34" charset="0"/>
              <a:buChar char="•"/>
              <a:defRPr/>
            </a:pPr>
            <a:r>
              <a:rPr lang="it-IT" sz="3000" dirty="0" smtClean="0">
                <a:solidFill>
                  <a:srgbClr val="CC0000"/>
                </a:solidFill>
                <a:effectLst>
                  <a:outerShdw blurRad="38100" dist="38100" dir="2700000" algn="tl">
                    <a:srgbClr val="000000">
                      <a:alpha val="43137"/>
                    </a:srgbClr>
                  </a:outerShdw>
                </a:effectLst>
                <a:latin typeface="+mj-lt"/>
                <a:cs typeface="Arial" charset="0"/>
              </a:rPr>
              <a:t>Il problema del Sig. Rossi</a:t>
            </a:r>
          </a:p>
          <a:p>
            <a:pPr marL="1250950" indent="-441325" fontAlgn="auto">
              <a:spcBef>
                <a:spcPts val="0"/>
              </a:spcBef>
              <a:spcAft>
                <a:spcPts val="200"/>
              </a:spcAft>
              <a:buFont typeface="Arial" pitchFamily="34" charset="0"/>
              <a:buChar char="•"/>
              <a:defRPr/>
            </a:pPr>
            <a:r>
              <a:rPr lang="it-IT" sz="3000" dirty="0" smtClean="0">
                <a:solidFill>
                  <a:srgbClr val="CC0000"/>
                </a:solidFill>
                <a:effectLst>
                  <a:outerShdw blurRad="38100" dist="38100" dir="2700000" algn="tl">
                    <a:srgbClr val="000000">
                      <a:alpha val="43137"/>
                    </a:srgbClr>
                  </a:outerShdw>
                </a:effectLst>
                <a:latin typeface="+mj-lt"/>
                <a:cs typeface="Arial" charset="0"/>
              </a:rPr>
              <a:t>Modellizzazione del problema al computer</a:t>
            </a:r>
            <a:endParaRPr lang="it-IT" sz="3000" dirty="0">
              <a:solidFill>
                <a:srgbClr val="CC0000"/>
              </a:solidFill>
              <a:effectLst>
                <a:outerShdw blurRad="38100" dist="38100" dir="2700000" algn="tl">
                  <a:srgbClr val="000000">
                    <a:alpha val="43137"/>
                  </a:srgbClr>
                </a:outerShdw>
              </a:effectLst>
              <a:latin typeface="+mj-lt"/>
              <a:cs typeface="Arial" charset="0"/>
            </a:endParaRPr>
          </a:p>
          <a:p>
            <a:pPr marL="1250950" indent="-441325" fontAlgn="auto">
              <a:spcBef>
                <a:spcPts val="0"/>
              </a:spcBef>
              <a:spcAft>
                <a:spcPts val="200"/>
              </a:spcAft>
              <a:buFont typeface="Arial" pitchFamily="34" charset="0"/>
              <a:buChar char="•"/>
              <a:defRPr/>
            </a:pPr>
            <a:r>
              <a:rPr lang="it-IT" sz="3000" dirty="0" smtClean="0">
                <a:solidFill>
                  <a:srgbClr val="CC0000"/>
                </a:solidFill>
                <a:effectLst>
                  <a:outerShdw blurRad="38100" dist="38100" dir="2700000" algn="tl">
                    <a:srgbClr val="000000">
                      <a:alpha val="43137"/>
                    </a:srgbClr>
                  </a:outerShdw>
                </a:effectLst>
                <a:latin typeface="+mj-lt"/>
                <a:cs typeface="Arial" charset="0"/>
              </a:rPr>
              <a:t>Risoluzione del problema</a:t>
            </a:r>
          </a:p>
          <a:p>
            <a:pPr marL="1250950" indent="-441325" fontAlgn="auto">
              <a:spcBef>
                <a:spcPts val="0"/>
              </a:spcBef>
              <a:spcAft>
                <a:spcPts val="200"/>
              </a:spcAft>
              <a:buFont typeface="Arial" pitchFamily="34" charset="0"/>
              <a:buChar char="•"/>
              <a:defRPr/>
            </a:pPr>
            <a:r>
              <a:rPr lang="it-IT" sz="3000" dirty="0" smtClean="0">
                <a:solidFill>
                  <a:srgbClr val="CC0000"/>
                </a:solidFill>
                <a:effectLst>
                  <a:outerShdw blurRad="38100" dist="38100" dir="2700000" algn="tl">
                    <a:srgbClr val="000000">
                      <a:alpha val="43137"/>
                    </a:srgbClr>
                  </a:outerShdw>
                </a:effectLst>
                <a:latin typeface="+mj-lt"/>
                <a:cs typeface="Arial" charset="0"/>
              </a:rPr>
              <a:t>Consolidamento</a:t>
            </a:r>
            <a:endParaRPr lang="it-IT" sz="3000" dirty="0">
              <a:solidFill>
                <a:srgbClr val="CC0000"/>
              </a:solidFill>
              <a:effectLst>
                <a:outerShdw blurRad="38100" dist="38100" dir="2700000" algn="tl">
                  <a:srgbClr val="000000">
                    <a:alpha val="43137"/>
                  </a:srgbClr>
                </a:outerShdw>
              </a:effectLst>
              <a:latin typeface="+mj-lt"/>
              <a:cs typeface="Arial" charset="0"/>
            </a:endParaRPr>
          </a:p>
          <a:p>
            <a:pPr marL="714375" indent="-630238" fontAlgn="auto">
              <a:spcBef>
                <a:spcPts val="1000"/>
              </a:spcBef>
              <a:spcAft>
                <a:spcPts val="600"/>
              </a:spcAft>
              <a:buFontTx/>
              <a:buBlip>
                <a:blip r:embed="rId3"/>
              </a:buBlip>
              <a:defRPr/>
            </a:pPr>
            <a:r>
              <a:rPr lang="en-GB" sz="3000" dirty="0" err="1" smtClean="0">
                <a:solidFill>
                  <a:srgbClr val="CC0000"/>
                </a:solidFill>
                <a:effectLst>
                  <a:outerShdw blurRad="38100" dist="38100" dir="2700000" algn="tl">
                    <a:srgbClr val="000000">
                      <a:alpha val="43137"/>
                    </a:srgbClr>
                  </a:outerShdw>
                </a:effectLst>
                <a:latin typeface="+mj-lt"/>
                <a:cs typeface="Arial" charset="0"/>
              </a:rPr>
              <a:t>Conclusione</a:t>
            </a:r>
            <a:endParaRPr lang="it-IT" sz="3000" dirty="0">
              <a:solidFill>
                <a:srgbClr val="CC0000"/>
              </a:solidFill>
              <a:effectLst>
                <a:outerShdw blurRad="38100" dist="38100" dir="2700000" algn="tl">
                  <a:srgbClr val="000000">
                    <a:alpha val="43137"/>
                  </a:srgbClr>
                </a:outerShdw>
              </a:effectLst>
              <a:latin typeface="+mj-lt"/>
            </a:endParaRPr>
          </a:p>
        </p:txBody>
      </p:sp>
      <p:pic>
        <p:nvPicPr>
          <p:cNvPr id="9" name="Immagin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27312" y="1082411"/>
            <a:ext cx="1000125" cy="876300"/>
          </a:xfrm>
          <a:prstGeom prst="rect">
            <a:avLst/>
          </a:prstGeom>
        </p:spPr>
      </p:pic>
    </p:spTree>
    <p:extLst>
      <p:ext uri="{BB962C8B-B14F-4D97-AF65-F5344CB8AC3E}">
        <p14:creationId xmlns:p14="http://schemas.microsoft.com/office/powerpoint/2010/main" val="20109480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23360" y="784448"/>
            <a:ext cx="12192000" cy="645555"/>
          </a:xfrm>
          <a:prstGeom prst="rect">
            <a:avLst/>
          </a:prstGeom>
          <a:solidFill>
            <a:srgbClr val="FF9933"/>
          </a:solidFill>
          <a:ln>
            <a:solidFill>
              <a:schemeClr val="accent2">
                <a:lumMod val="60000"/>
                <a:lumOff val="40000"/>
              </a:schemeClr>
            </a:solidFill>
          </a:ln>
          <a:effectLst>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Text Box 2"/>
          <p:cNvSpPr txBox="1">
            <a:spLocks noChangeArrowheads="1"/>
          </p:cNvSpPr>
          <p:nvPr/>
        </p:nvSpPr>
        <p:spPr bwMode="auto">
          <a:xfrm>
            <a:off x="3953091" y="6473858"/>
            <a:ext cx="4356000" cy="252000"/>
          </a:xfrm>
          <a:prstGeom prst="rect">
            <a:avLst/>
          </a:prstGeom>
          <a:noFill/>
          <a:ln w="9525">
            <a:noFill/>
            <a:miter lim="800000"/>
            <a:headEnd/>
            <a:tailEnd/>
          </a:ln>
          <a:effectLst>
            <a:glow rad="101600">
              <a:srgbClr val="EEECE1">
                <a:lumMod val="25000"/>
                <a:alpha val="60000"/>
              </a:srgbClr>
            </a:glow>
            <a:softEdge rad="12700"/>
          </a:effectLst>
        </p:spPr>
        <p:txBody>
          <a:bodyPr wrap="square">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Serpe </a:t>
            </a:r>
            <a:r>
              <a:rPr kumimoji="0" lang="it-IT" sz="1000" b="1" i="1" u="none" strike="noStrike" kern="0" cap="none" spc="0" normalizeH="0" baseline="0" noProof="0" dirty="0">
                <a:ln>
                  <a:noFill/>
                </a:ln>
                <a:solidFill>
                  <a:schemeClr val="accent2">
                    <a:lumMod val="75000"/>
                  </a:schemeClr>
                </a:solidFill>
                <a:effectLst/>
                <a:uLnTx/>
                <a:uFillTx/>
                <a:cs typeface="Times New Roman" pitchFamily="18" charset="0"/>
              </a:rPr>
              <a:t>A., </a:t>
            </a:r>
            <a:r>
              <a:rPr kumimoji="0" lang="it-IT" sz="1000" b="1" i="1" u="none" strike="noStrike" kern="0" cap="none" spc="0" normalizeH="0" baseline="0" noProof="0" dirty="0" err="1">
                <a:ln>
                  <a:noFill/>
                </a:ln>
                <a:solidFill>
                  <a:schemeClr val="accent2">
                    <a:lumMod val="75000"/>
                  </a:schemeClr>
                </a:solidFill>
                <a:effectLst/>
                <a:uLnTx/>
                <a:uFillTx/>
                <a:cs typeface="Times New Roman" pitchFamily="18" charset="0"/>
              </a:rPr>
              <a:t>Frassia</a:t>
            </a:r>
            <a:r>
              <a:rPr kumimoji="0" lang="it-IT" sz="1000" b="1" i="1" u="none" strike="noStrike" kern="0" cap="none" spc="0" normalizeH="0" baseline="0" noProof="0" dirty="0">
                <a:ln>
                  <a:noFill/>
                </a:ln>
                <a:solidFill>
                  <a:schemeClr val="accent2">
                    <a:lumMod val="75000"/>
                  </a:schemeClr>
                </a:solidFill>
                <a:effectLst/>
                <a:uLnTx/>
                <a:uFillTx/>
                <a:cs typeface="Times New Roman" pitchFamily="18" charset="0"/>
              </a:rPr>
              <a:t> M.G</a:t>
            </a: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 </a:t>
            </a:r>
            <a:r>
              <a:rPr kumimoji="0" lang="it-IT" sz="1000" b="1" i="1" u="none" strike="noStrike" kern="0" cap="none" spc="0" normalizeH="0" baseline="0" noProof="0" dirty="0" err="1" smtClean="0">
                <a:ln>
                  <a:noFill/>
                </a:ln>
                <a:solidFill>
                  <a:schemeClr val="accent2">
                    <a:lumMod val="75000"/>
                  </a:schemeClr>
                </a:solidFill>
                <a:effectLst/>
                <a:uLnTx/>
                <a:uFillTx/>
                <a:cs typeface="Times New Roman" pitchFamily="18" charset="0"/>
              </a:rPr>
              <a:t>Caligiuri</a:t>
            </a: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 S. </a:t>
            </a:r>
            <a:r>
              <a:rPr kumimoji="0" lang="it-IT" sz="1000" b="1" i="0" u="none" strike="noStrike" kern="0" cap="none" spc="0" normalizeH="0" baseline="0" noProof="0" dirty="0">
                <a:ln>
                  <a:noFill/>
                </a:ln>
                <a:solidFill>
                  <a:schemeClr val="accent2">
                    <a:lumMod val="75000"/>
                  </a:schemeClr>
                </a:solidFill>
                <a:effectLst>
                  <a:outerShdw blurRad="38100" dist="38100" dir="2700000" algn="tl">
                    <a:srgbClr val="000000">
                      <a:alpha val="43137"/>
                    </a:srgbClr>
                  </a:outerShdw>
                </a:effectLst>
                <a:uLnTx/>
                <a:uFillTx/>
                <a:cs typeface="Times New Roman" pitchFamily="18" charset="0"/>
              </a:rPr>
              <a:t>-</a:t>
            </a:r>
            <a:r>
              <a:rPr kumimoji="0" lang="it-IT" sz="1000" b="0" i="0" u="none" strike="noStrike" kern="0" cap="none" spc="0" normalizeH="0" baseline="0" noProof="0" dirty="0">
                <a:ln>
                  <a:noFill/>
                </a:ln>
                <a:solidFill>
                  <a:schemeClr val="accent2">
                    <a:lumMod val="75000"/>
                  </a:schemeClr>
                </a:solidFill>
                <a:effectLst/>
                <a:uLnTx/>
                <a:uFillTx/>
                <a:cs typeface="Times New Roman" pitchFamily="18" charset="0"/>
              </a:rPr>
              <a:t>   </a:t>
            </a:r>
            <a:r>
              <a:rPr lang="it-IT" sz="1000" kern="0" dirty="0" smtClean="0">
                <a:solidFill>
                  <a:schemeClr val="accent2">
                    <a:lumMod val="75000"/>
                  </a:schemeClr>
                </a:solidFill>
                <a:cs typeface="Times New Roman" pitchFamily="18" charset="0"/>
              </a:rPr>
              <a:t>DI.FI.MA. 2015</a:t>
            </a: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  </a:t>
            </a:r>
            <a:r>
              <a:rPr kumimoji="0" lang="en-GB" sz="1000" b="1" i="0" u="none" strike="noStrike" kern="0" cap="none" spc="0" normalizeH="0" baseline="0" noProof="0" dirty="0">
                <a:ln>
                  <a:noFill/>
                </a:ln>
                <a:solidFill>
                  <a:schemeClr val="accent2">
                    <a:lumMod val="75000"/>
                  </a:schemeClr>
                </a:solidFill>
                <a:effectLst/>
                <a:uLnTx/>
                <a:uFillTx/>
                <a:cs typeface="Times New Roman" pitchFamily="18" charset="0"/>
                <a:sym typeface="Symbol"/>
              </a:rPr>
              <a:t> </a:t>
            </a:r>
            <a:r>
              <a:rPr kumimoji="0" lang="en-GB" sz="1000" b="1" i="0" u="none" strike="noStrike" kern="0" cap="none" spc="0" normalizeH="0" baseline="0" noProof="0" dirty="0" smtClean="0">
                <a:ln>
                  <a:noFill/>
                </a:ln>
                <a:solidFill>
                  <a:schemeClr val="accent2">
                    <a:lumMod val="75000"/>
                  </a:schemeClr>
                </a:solidFill>
                <a:effectLst/>
                <a:uLnTx/>
                <a:uFillTx/>
                <a:cs typeface="Times New Roman" pitchFamily="18" charset="0"/>
                <a:sym typeface="Symbol"/>
              </a:rPr>
              <a:t>Torino, 7-9 </a:t>
            </a:r>
            <a:r>
              <a:rPr kumimoji="0" lang="en-GB" sz="1000" b="1" i="1" u="none" strike="noStrike" kern="0" cap="none" spc="0" normalizeH="0" baseline="0" noProof="0" dirty="0" err="1">
                <a:ln>
                  <a:noFill/>
                </a:ln>
                <a:solidFill>
                  <a:schemeClr val="accent2">
                    <a:lumMod val="75000"/>
                  </a:schemeClr>
                </a:solidFill>
                <a:effectLst/>
                <a:uLnTx/>
                <a:uFillTx/>
                <a:cs typeface="Times New Roman" pitchFamily="18" charset="0"/>
                <a:sym typeface="Symbol"/>
              </a:rPr>
              <a:t>ottobre</a:t>
            </a:r>
            <a:r>
              <a:rPr kumimoji="0" lang="en-GB" sz="1000" b="1" i="0" u="none" strike="noStrike" kern="0" cap="none" spc="0" normalizeH="0" baseline="0" noProof="0" dirty="0">
                <a:ln>
                  <a:noFill/>
                </a:ln>
                <a:solidFill>
                  <a:schemeClr val="accent2">
                    <a:lumMod val="75000"/>
                  </a:schemeClr>
                </a:solidFill>
                <a:effectLst/>
                <a:uLnTx/>
                <a:uFillTx/>
                <a:cs typeface="Times New Roman" pitchFamily="18" charset="0"/>
                <a:sym typeface="Symbol"/>
              </a:rPr>
              <a:t>  </a:t>
            </a:r>
            <a:r>
              <a:rPr kumimoji="0" lang="en-GB" sz="1000" b="1" i="0" u="none" strike="noStrike" kern="0" cap="none" spc="0" normalizeH="0" baseline="0" noProof="0" dirty="0" smtClean="0">
                <a:ln>
                  <a:noFill/>
                </a:ln>
                <a:solidFill>
                  <a:schemeClr val="accent2">
                    <a:lumMod val="75000"/>
                  </a:schemeClr>
                </a:solidFill>
                <a:effectLst/>
                <a:uLnTx/>
                <a:uFillTx/>
                <a:cs typeface="Times New Roman" pitchFamily="18" charset="0"/>
                <a:sym typeface="Symbol"/>
              </a:rPr>
              <a:t>2015</a:t>
            </a:r>
            <a:endParaRPr kumimoji="0" lang="it-IT" sz="1000" b="0" i="1" u="none" strike="noStrike" kern="0" cap="none" spc="0" normalizeH="0" baseline="0" noProof="0" dirty="0">
              <a:ln>
                <a:noFill/>
              </a:ln>
              <a:solidFill>
                <a:schemeClr val="accent2">
                  <a:lumMod val="75000"/>
                </a:schemeClr>
              </a:solidFill>
              <a:effectLst>
                <a:outerShdw blurRad="38100" dist="38100" dir="2700000" algn="tl">
                  <a:srgbClr val="C0C0C0"/>
                </a:outerShdw>
              </a:effectLst>
              <a:uLnTx/>
              <a:uFillTx/>
            </a:endParaRPr>
          </a:p>
        </p:txBody>
      </p:sp>
      <p:sp>
        <p:nvSpPr>
          <p:cNvPr id="3" name="CasellaDiTesto 2"/>
          <p:cNvSpPr txBox="1"/>
          <p:nvPr/>
        </p:nvSpPr>
        <p:spPr>
          <a:xfrm>
            <a:off x="-109089" y="850992"/>
            <a:ext cx="2595113" cy="523220"/>
          </a:xfrm>
          <a:prstGeom prst="rect">
            <a:avLst/>
          </a:prstGeom>
          <a:solidFill>
            <a:schemeClr val="bg1"/>
          </a:solidFill>
          <a:ln>
            <a:noFill/>
          </a:ln>
          <a:effectLst>
            <a:outerShdw blurRad="50800" dist="38100" dir="5400000" algn="t" rotWithShape="0">
              <a:prstClr val="black">
                <a:alpha val="40000"/>
              </a:prstClr>
            </a:outerShdw>
            <a:softEdge rad="63500"/>
          </a:effectLst>
        </p:spPr>
        <p:txBody>
          <a:bodyPr wrap="square" rtlCol="0">
            <a:spAutoFit/>
          </a:bodyPr>
          <a:lstStyle/>
          <a:p>
            <a:pPr>
              <a:spcAft>
                <a:spcPts val="600"/>
              </a:spcAft>
            </a:pPr>
            <a:r>
              <a:rPr lang="it-IT" sz="2800" spc="100" dirty="0" smtClean="0">
                <a:solidFill>
                  <a:srgbClr val="00297A"/>
                </a:solidFill>
                <a:effectLst>
                  <a:outerShdw blurRad="38100" dist="38100" dir="2700000" algn="tl">
                    <a:srgbClr val="000000">
                      <a:alpha val="43137"/>
                    </a:srgbClr>
                  </a:outerShdw>
                </a:effectLst>
              </a:rPr>
              <a:t>  </a:t>
            </a:r>
            <a:r>
              <a:rPr lang="it-IT" sz="2800" spc="100" dirty="0" smtClean="0">
                <a:solidFill>
                  <a:srgbClr val="FF6600"/>
                </a:solidFill>
                <a:effectLst>
                  <a:outerShdw blurRad="38100" dist="38100" dir="2700000" algn="tl">
                    <a:srgbClr val="000000">
                      <a:alpha val="43137"/>
                    </a:srgbClr>
                  </a:outerShdw>
                </a:effectLst>
              </a:rPr>
              <a:t>Introduzione</a:t>
            </a:r>
            <a:endParaRPr lang="it-IT" sz="2800" spc="100" dirty="0">
              <a:solidFill>
                <a:srgbClr val="FF6600"/>
              </a:solidFill>
              <a:effectLst>
                <a:outerShdw blurRad="38100" dist="38100" dir="2700000" algn="tl">
                  <a:srgbClr val="000000">
                    <a:alpha val="43137"/>
                  </a:srgbClr>
                </a:outerShdw>
              </a:effectLst>
            </a:endParaRPr>
          </a:p>
        </p:txBody>
      </p:sp>
      <p:sp>
        <p:nvSpPr>
          <p:cNvPr id="5" name="Rettangolo 4"/>
          <p:cNvSpPr/>
          <p:nvPr/>
        </p:nvSpPr>
        <p:spPr>
          <a:xfrm>
            <a:off x="0" y="5629304"/>
            <a:ext cx="12192000" cy="468000"/>
          </a:xfrm>
          <a:prstGeom prst="rect">
            <a:avLst/>
          </a:prstGeom>
          <a:solidFill>
            <a:srgbClr val="FF9933"/>
          </a:solidFill>
          <a:ln>
            <a:solidFill>
              <a:schemeClr val="accent2">
                <a:lumMod val="60000"/>
                <a:lumOff val="40000"/>
              </a:schemeClr>
            </a:solidFill>
          </a:ln>
          <a:effectLst>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CasellaDiTesto 5"/>
          <p:cNvSpPr txBox="1"/>
          <p:nvPr/>
        </p:nvSpPr>
        <p:spPr>
          <a:xfrm>
            <a:off x="2118861" y="1855153"/>
            <a:ext cx="9511166" cy="3785652"/>
          </a:xfrm>
          <a:prstGeom prst="rect">
            <a:avLst/>
          </a:prstGeom>
          <a:noFill/>
        </p:spPr>
        <p:txBody>
          <a:bodyPr wrap="square" rtlCol="0">
            <a:spAutoFit/>
          </a:bodyPr>
          <a:lstStyle/>
          <a:p>
            <a:pPr algn="just">
              <a:spcAft>
                <a:spcPts val="0"/>
              </a:spcAft>
            </a:pPr>
            <a:r>
              <a:rPr lang="it-IT" sz="2000" dirty="0" smtClean="0">
                <a:solidFill>
                  <a:schemeClr val="accent1">
                    <a:lumMod val="50000"/>
                  </a:schemeClr>
                </a:solidFill>
                <a:latin typeface="+mj-lt"/>
                <a:ea typeface="Times New Roman" panose="02020603050405020304" pitchFamily="18" charset="0"/>
                <a:cs typeface="Times New Roman" panose="02020603050405020304" pitchFamily="18" charset="0"/>
              </a:rPr>
              <a:t>La trigonometria costituisce una parte importante e fondamentale dell’educazione matematica; da una forma apparentemente semplice come quella del triangolo rettangolo è possibile ottenere strumenti ed intuizioni che aiutano a capire tanto gli aspetti pratici quanto quelli teorici. </a:t>
            </a:r>
          </a:p>
          <a:p>
            <a:pPr algn="just">
              <a:spcAft>
                <a:spcPts val="0"/>
              </a:spcAft>
            </a:pPr>
            <a:r>
              <a:rPr lang="it-IT" sz="2000" dirty="0" smtClean="0">
                <a:solidFill>
                  <a:schemeClr val="accent1">
                    <a:lumMod val="50000"/>
                  </a:schemeClr>
                </a:solidFill>
                <a:latin typeface="+mj-lt"/>
                <a:ea typeface="Times New Roman" panose="02020603050405020304" pitchFamily="18" charset="0"/>
                <a:cs typeface="Times New Roman" panose="02020603050405020304" pitchFamily="18" charset="0"/>
              </a:rPr>
              <a:t>Molti studenti, purtroppo, percepiscono la trigonometria come un n-esimo addestramento a regole e formule, da imparare mnemonicamente, per applicarle a problemi senza averne recepito chiare motivazioni; di conseguenza, questo stipato formalismo, molto rigido nei suoi schemi, viene ritenuto di scarsa/nessuna utilità per la vita di tutti i giorni. Questa manifesta insoddisfazione per lo studio della trigonometria può essere sconfitta seguendo un approccio metodologico finalizzato a far coglierne la valenza ossia a rendere ragione che la trigonometria è tutt’altro che noiosa e difficile, anzi è ricchissima di applicazioni e guardando, attentamente, intorno si può scorgerla dappertutto. </a:t>
            </a:r>
          </a:p>
        </p:txBody>
      </p:sp>
      <p:pic>
        <p:nvPicPr>
          <p:cNvPr id="8" name="Immagine 7"/>
          <p:cNvPicPr>
            <a:picLocks noChangeAspect="1"/>
          </p:cNvPicPr>
          <p:nvPr/>
        </p:nvPicPr>
        <p:blipFill rotWithShape="1">
          <a:blip r:embed="rId3"/>
          <a:srcRect l="82831" t="20180" r="1098" b="19939"/>
          <a:stretch/>
        </p:blipFill>
        <p:spPr>
          <a:xfrm>
            <a:off x="-14991" y="1443267"/>
            <a:ext cx="2106560" cy="4183200"/>
          </a:xfrm>
          <a:prstGeom prst="rect">
            <a:avLst/>
          </a:prstGeom>
        </p:spPr>
      </p:pic>
    </p:spTree>
    <p:extLst>
      <p:ext uri="{BB962C8B-B14F-4D97-AF65-F5344CB8AC3E}">
        <p14:creationId xmlns:p14="http://schemas.microsoft.com/office/powerpoint/2010/main" val="1378194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ttangolo 6"/>
          <p:cNvSpPr/>
          <p:nvPr/>
        </p:nvSpPr>
        <p:spPr>
          <a:xfrm>
            <a:off x="3157538" y="2528888"/>
            <a:ext cx="6257925" cy="3357562"/>
          </a:xfrm>
          <a:prstGeom prst="rect">
            <a:avLst/>
          </a:prstGeom>
          <a:solidFill>
            <a:schemeClr val="accent4">
              <a:lumMod val="20000"/>
              <a:lumOff val="80000"/>
            </a:schemeClr>
          </a:solidFill>
          <a:ln>
            <a:noFill/>
          </a:ln>
          <a:effectLst>
            <a:glow rad="1397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Text Box 2"/>
          <p:cNvSpPr txBox="1">
            <a:spLocks noChangeArrowheads="1"/>
          </p:cNvSpPr>
          <p:nvPr/>
        </p:nvSpPr>
        <p:spPr bwMode="auto">
          <a:xfrm>
            <a:off x="3953091" y="6473858"/>
            <a:ext cx="4356000" cy="252000"/>
          </a:xfrm>
          <a:prstGeom prst="rect">
            <a:avLst/>
          </a:prstGeom>
          <a:noFill/>
          <a:ln w="9525">
            <a:noFill/>
            <a:miter lim="800000"/>
            <a:headEnd/>
            <a:tailEnd/>
          </a:ln>
          <a:effectLst>
            <a:glow rad="101600">
              <a:srgbClr val="EEECE1">
                <a:lumMod val="25000"/>
                <a:alpha val="60000"/>
              </a:srgbClr>
            </a:glow>
            <a:softEdge rad="12700"/>
          </a:effectLst>
        </p:spPr>
        <p:txBody>
          <a:bodyPr wrap="square">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Serpe </a:t>
            </a:r>
            <a:r>
              <a:rPr kumimoji="0" lang="it-IT" sz="1000" b="1" i="1" u="none" strike="noStrike" kern="0" cap="none" spc="0" normalizeH="0" baseline="0" noProof="0" dirty="0">
                <a:ln>
                  <a:noFill/>
                </a:ln>
                <a:solidFill>
                  <a:schemeClr val="accent2">
                    <a:lumMod val="75000"/>
                  </a:schemeClr>
                </a:solidFill>
                <a:effectLst/>
                <a:uLnTx/>
                <a:uFillTx/>
                <a:cs typeface="Times New Roman" pitchFamily="18" charset="0"/>
              </a:rPr>
              <a:t>A., </a:t>
            </a:r>
            <a:r>
              <a:rPr kumimoji="0" lang="it-IT" sz="1000" b="1" i="1" u="none" strike="noStrike" kern="0" cap="none" spc="0" normalizeH="0" baseline="0" noProof="0" dirty="0" err="1">
                <a:ln>
                  <a:noFill/>
                </a:ln>
                <a:solidFill>
                  <a:schemeClr val="accent2">
                    <a:lumMod val="75000"/>
                  </a:schemeClr>
                </a:solidFill>
                <a:effectLst/>
                <a:uLnTx/>
                <a:uFillTx/>
                <a:cs typeface="Times New Roman" pitchFamily="18" charset="0"/>
              </a:rPr>
              <a:t>Frassia</a:t>
            </a:r>
            <a:r>
              <a:rPr kumimoji="0" lang="it-IT" sz="1000" b="1" i="1" u="none" strike="noStrike" kern="0" cap="none" spc="0" normalizeH="0" baseline="0" noProof="0" dirty="0">
                <a:ln>
                  <a:noFill/>
                </a:ln>
                <a:solidFill>
                  <a:schemeClr val="accent2">
                    <a:lumMod val="75000"/>
                  </a:schemeClr>
                </a:solidFill>
                <a:effectLst/>
                <a:uLnTx/>
                <a:uFillTx/>
                <a:cs typeface="Times New Roman" pitchFamily="18" charset="0"/>
              </a:rPr>
              <a:t> M.G</a:t>
            </a: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 </a:t>
            </a:r>
            <a:r>
              <a:rPr kumimoji="0" lang="it-IT" sz="1000" b="1" i="1" u="none" strike="noStrike" kern="0" cap="none" spc="0" normalizeH="0" baseline="0" noProof="0" dirty="0" err="1" smtClean="0">
                <a:ln>
                  <a:noFill/>
                </a:ln>
                <a:solidFill>
                  <a:schemeClr val="accent2">
                    <a:lumMod val="75000"/>
                  </a:schemeClr>
                </a:solidFill>
                <a:effectLst/>
                <a:uLnTx/>
                <a:uFillTx/>
                <a:cs typeface="Times New Roman" pitchFamily="18" charset="0"/>
              </a:rPr>
              <a:t>Caligiuri</a:t>
            </a: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 S. </a:t>
            </a:r>
            <a:r>
              <a:rPr kumimoji="0" lang="it-IT" sz="1000" b="1" i="0" u="none" strike="noStrike" kern="0" cap="none" spc="0" normalizeH="0" baseline="0" noProof="0" dirty="0">
                <a:ln>
                  <a:noFill/>
                </a:ln>
                <a:solidFill>
                  <a:schemeClr val="accent2">
                    <a:lumMod val="75000"/>
                  </a:schemeClr>
                </a:solidFill>
                <a:effectLst>
                  <a:outerShdw blurRad="38100" dist="38100" dir="2700000" algn="tl">
                    <a:srgbClr val="000000">
                      <a:alpha val="43137"/>
                    </a:srgbClr>
                  </a:outerShdw>
                </a:effectLst>
                <a:uLnTx/>
                <a:uFillTx/>
                <a:cs typeface="Times New Roman" pitchFamily="18" charset="0"/>
              </a:rPr>
              <a:t>-</a:t>
            </a:r>
            <a:r>
              <a:rPr kumimoji="0" lang="it-IT" sz="1000" b="0" i="0" u="none" strike="noStrike" kern="0" cap="none" spc="0" normalizeH="0" baseline="0" noProof="0" dirty="0">
                <a:ln>
                  <a:noFill/>
                </a:ln>
                <a:solidFill>
                  <a:schemeClr val="accent2">
                    <a:lumMod val="75000"/>
                  </a:schemeClr>
                </a:solidFill>
                <a:effectLst/>
                <a:uLnTx/>
                <a:uFillTx/>
                <a:cs typeface="Times New Roman" pitchFamily="18" charset="0"/>
              </a:rPr>
              <a:t>   </a:t>
            </a:r>
            <a:r>
              <a:rPr lang="it-IT" sz="1000" kern="0" dirty="0" smtClean="0">
                <a:solidFill>
                  <a:schemeClr val="accent2">
                    <a:lumMod val="75000"/>
                  </a:schemeClr>
                </a:solidFill>
                <a:cs typeface="Times New Roman" pitchFamily="18" charset="0"/>
              </a:rPr>
              <a:t>DI.FI.MA. 2015</a:t>
            </a: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  </a:t>
            </a:r>
            <a:r>
              <a:rPr kumimoji="0" lang="en-GB" sz="1000" b="1" i="0" u="none" strike="noStrike" kern="0" cap="none" spc="0" normalizeH="0" baseline="0" noProof="0" dirty="0">
                <a:ln>
                  <a:noFill/>
                </a:ln>
                <a:solidFill>
                  <a:schemeClr val="accent2">
                    <a:lumMod val="75000"/>
                  </a:schemeClr>
                </a:solidFill>
                <a:effectLst/>
                <a:uLnTx/>
                <a:uFillTx/>
                <a:cs typeface="Times New Roman" pitchFamily="18" charset="0"/>
                <a:sym typeface="Symbol"/>
              </a:rPr>
              <a:t> </a:t>
            </a:r>
            <a:r>
              <a:rPr kumimoji="0" lang="en-GB" sz="1000" b="1" i="0" u="none" strike="noStrike" kern="0" cap="none" spc="0" normalizeH="0" baseline="0" noProof="0" dirty="0" smtClean="0">
                <a:ln>
                  <a:noFill/>
                </a:ln>
                <a:solidFill>
                  <a:schemeClr val="accent2">
                    <a:lumMod val="75000"/>
                  </a:schemeClr>
                </a:solidFill>
                <a:effectLst/>
                <a:uLnTx/>
                <a:uFillTx/>
                <a:cs typeface="Times New Roman" pitchFamily="18" charset="0"/>
                <a:sym typeface="Symbol"/>
              </a:rPr>
              <a:t>Torino, 7-9 </a:t>
            </a:r>
            <a:r>
              <a:rPr kumimoji="0" lang="en-GB" sz="1000" b="1" i="1" u="none" strike="noStrike" kern="0" cap="none" spc="0" normalizeH="0" baseline="0" noProof="0" dirty="0" err="1">
                <a:ln>
                  <a:noFill/>
                </a:ln>
                <a:solidFill>
                  <a:schemeClr val="accent2">
                    <a:lumMod val="75000"/>
                  </a:schemeClr>
                </a:solidFill>
                <a:effectLst/>
                <a:uLnTx/>
                <a:uFillTx/>
                <a:cs typeface="Times New Roman" pitchFamily="18" charset="0"/>
                <a:sym typeface="Symbol"/>
              </a:rPr>
              <a:t>ottobre</a:t>
            </a:r>
            <a:r>
              <a:rPr kumimoji="0" lang="en-GB" sz="1000" b="1" i="0" u="none" strike="noStrike" kern="0" cap="none" spc="0" normalizeH="0" baseline="0" noProof="0" dirty="0">
                <a:ln>
                  <a:noFill/>
                </a:ln>
                <a:solidFill>
                  <a:schemeClr val="accent2">
                    <a:lumMod val="75000"/>
                  </a:schemeClr>
                </a:solidFill>
                <a:effectLst/>
                <a:uLnTx/>
                <a:uFillTx/>
                <a:cs typeface="Times New Roman" pitchFamily="18" charset="0"/>
                <a:sym typeface="Symbol"/>
              </a:rPr>
              <a:t>  </a:t>
            </a:r>
            <a:r>
              <a:rPr kumimoji="0" lang="en-GB" sz="1000" b="1" i="0" u="none" strike="noStrike" kern="0" cap="none" spc="0" normalizeH="0" baseline="0" noProof="0" dirty="0" smtClean="0">
                <a:ln>
                  <a:noFill/>
                </a:ln>
                <a:solidFill>
                  <a:schemeClr val="accent2">
                    <a:lumMod val="75000"/>
                  </a:schemeClr>
                </a:solidFill>
                <a:effectLst/>
                <a:uLnTx/>
                <a:uFillTx/>
                <a:cs typeface="Times New Roman" pitchFamily="18" charset="0"/>
                <a:sym typeface="Symbol"/>
              </a:rPr>
              <a:t>2015</a:t>
            </a:r>
            <a:endParaRPr kumimoji="0" lang="it-IT" sz="1000" b="0" i="1" u="none" strike="noStrike" kern="0" cap="none" spc="0" normalizeH="0" baseline="0" noProof="0" dirty="0">
              <a:ln>
                <a:noFill/>
              </a:ln>
              <a:solidFill>
                <a:schemeClr val="accent2">
                  <a:lumMod val="75000"/>
                </a:schemeClr>
              </a:solidFill>
              <a:effectLst>
                <a:outerShdw blurRad="38100" dist="38100" dir="2700000" algn="tl">
                  <a:srgbClr val="C0C0C0"/>
                </a:outerShdw>
              </a:effectLst>
              <a:uLnTx/>
              <a:uFillTx/>
            </a:endParaRPr>
          </a:p>
        </p:txBody>
      </p:sp>
      <p:sp>
        <p:nvSpPr>
          <p:cNvPr id="2" name="Rettangolo 1"/>
          <p:cNvSpPr/>
          <p:nvPr/>
        </p:nvSpPr>
        <p:spPr>
          <a:xfrm>
            <a:off x="3254541" y="2629592"/>
            <a:ext cx="6096000" cy="3170099"/>
          </a:xfrm>
          <a:prstGeom prst="rect">
            <a:avLst/>
          </a:prstGeom>
        </p:spPr>
        <p:txBody>
          <a:bodyPr>
            <a:spAutoFit/>
          </a:bodyPr>
          <a:lstStyle/>
          <a:p>
            <a:pPr lvl="0" algn="just"/>
            <a:r>
              <a:rPr lang="it-IT" sz="2000" dirty="0" smtClean="0">
                <a:solidFill>
                  <a:srgbClr val="5B9BD5">
                    <a:lumMod val="50000"/>
                  </a:srgbClr>
                </a:solidFill>
                <a:latin typeface="Calibri Light" panose="020F0302020204030204"/>
                <a:ea typeface="Times New Roman" panose="02020603050405020304" pitchFamily="18" charset="0"/>
                <a:cs typeface="Times New Roman" panose="02020603050405020304" pitchFamily="18" charset="0"/>
              </a:rPr>
              <a:t>In </a:t>
            </a:r>
            <a:r>
              <a:rPr lang="it-IT" sz="2000" dirty="0">
                <a:solidFill>
                  <a:srgbClr val="5B9BD5">
                    <a:lumMod val="50000"/>
                  </a:srgbClr>
                </a:solidFill>
                <a:latin typeface="Calibri Light" panose="020F0302020204030204"/>
                <a:ea typeface="Times New Roman" panose="02020603050405020304" pitchFamily="18" charset="0"/>
                <a:cs typeface="Times New Roman" panose="02020603050405020304" pitchFamily="18" charset="0"/>
              </a:rPr>
              <a:t>questo contributo si presenta l’intero iter di un’azione didattica, integrata fortemente dall’uso del computer come strumento da programmare, tesa a valorizzare il dibattito intorno le funzioni goniometriche. In accordo con le Indicazioni Nazionali, l’attività didattica illustrata intende suscitare l’interesse degli studenti ed evitare che il contenuto matematico in questione venga visto come “fuori dal tempo” e quasi a sé stante; inoltre, si avvale dell’uso del computer, come strumento pedagogico, nell’ambiente di programmazione </a:t>
            </a:r>
            <a:r>
              <a:rPr lang="it-IT" sz="2000" dirty="0" err="1">
                <a:solidFill>
                  <a:srgbClr val="5B9BD5">
                    <a:lumMod val="50000"/>
                  </a:srgbClr>
                </a:solidFill>
                <a:latin typeface="Calibri Light" panose="020F0302020204030204"/>
                <a:ea typeface="Times New Roman" panose="02020603050405020304" pitchFamily="18" charset="0"/>
                <a:cs typeface="Times New Roman" panose="02020603050405020304" pitchFamily="18" charset="0"/>
              </a:rPr>
              <a:t>MatCos</a:t>
            </a:r>
            <a:r>
              <a:rPr lang="it-IT" sz="2000" dirty="0">
                <a:solidFill>
                  <a:srgbClr val="5B9BD5">
                    <a:lumMod val="50000"/>
                  </a:srgbClr>
                </a:solidFill>
                <a:latin typeface="Calibri Light" panose="020F0302020204030204"/>
                <a:ea typeface="Times New Roman" panose="02020603050405020304" pitchFamily="18" charset="0"/>
                <a:cs typeface="Times New Roman" panose="02020603050405020304" pitchFamily="18" charset="0"/>
              </a:rPr>
              <a:t>.</a:t>
            </a:r>
          </a:p>
        </p:txBody>
      </p:sp>
      <p:sp>
        <p:nvSpPr>
          <p:cNvPr id="5" name="CasellaDiTesto 4"/>
          <p:cNvSpPr txBox="1"/>
          <p:nvPr/>
        </p:nvSpPr>
        <p:spPr>
          <a:xfrm>
            <a:off x="1131309" y="385766"/>
            <a:ext cx="9984365" cy="1569660"/>
          </a:xfrm>
          <a:prstGeom prst="rect">
            <a:avLst/>
          </a:prstGeom>
          <a:noFill/>
        </p:spPr>
        <p:txBody>
          <a:bodyPr wrap="square" rtlCol="0">
            <a:spAutoFit/>
          </a:bodyPr>
          <a:lstStyle/>
          <a:p>
            <a:pPr lvl="0" algn="ctr"/>
            <a:r>
              <a:rPr lang="it-IT" sz="2400" dirty="0">
                <a:solidFill>
                  <a:srgbClr val="FF6600"/>
                </a:solidFill>
                <a:effectLst>
                  <a:outerShdw blurRad="38100" dist="38100" dir="2700000" algn="tl">
                    <a:srgbClr val="000000">
                      <a:alpha val="43137"/>
                    </a:srgbClr>
                  </a:outerShdw>
                </a:effectLst>
                <a:latin typeface="Calibri Light" panose="020F0302020204030204"/>
                <a:ea typeface="Times New Roman" panose="02020603050405020304" pitchFamily="18" charset="0"/>
                <a:cs typeface="Times New Roman" panose="02020603050405020304" pitchFamily="18" charset="0"/>
              </a:rPr>
              <a:t>Come fare, dunque, per rompere le catene del percorso tradizionale in modo da far scoprire la ricchezza dei collegamenti che la trigonometria offre e, quindi riavvicinare gli studenti in maniera naturale e creativa a questa parte importante della Matematica?</a:t>
            </a:r>
          </a:p>
        </p:txBody>
      </p:sp>
    </p:spTree>
    <p:extLst>
      <p:ext uri="{BB962C8B-B14F-4D97-AF65-F5344CB8AC3E}">
        <p14:creationId xmlns:p14="http://schemas.microsoft.com/office/powerpoint/2010/main" val="1050541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3953091" y="6473858"/>
            <a:ext cx="4356000" cy="252000"/>
          </a:xfrm>
          <a:prstGeom prst="rect">
            <a:avLst/>
          </a:prstGeom>
          <a:noFill/>
          <a:ln w="9525">
            <a:noFill/>
            <a:miter lim="800000"/>
            <a:headEnd/>
            <a:tailEnd/>
          </a:ln>
          <a:effectLst>
            <a:glow rad="101600">
              <a:srgbClr val="EEECE1">
                <a:lumMod val="25000"/>
                <a:alpha val="60000"/>
              </a:srgbClr>
            </a:glow>
            <a:softEdge rad="12700"/>
          </a:effectLst>
        </p:spPr>
        <p:txBody>
          <a:bodyPr wrap="square">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Serpe </a:t>
            </a:r>
            <a:r>
              <a:rPr kumimoji="0" lang="it-IT" sz="1000" b="1" i="1" u="none" strike="noStrike" kern="0" cap="none" spc="0" normalizeH="0" baseline="0" noProof="0" dirty="0">
                <a:ln>
                  <a:noFill/>
                </a:ln>
                <a:solidFill>
                  <a:schemeClr val="accent2">
                    <a:lumMod val="75000"/>
                  </a:schemeClr>
                </a:solidFill>
                <a:effectLst/>
                <a:uLnTx/>
                <a:uFillTx/>
                <a:cs typeface="Times New Roman" pitchFamily="18" charset="0"/>
              </a:rPr>
              <a:t>A., </a:t>
            </a:r>
            <a:r>
              <a:rPr kumimoji="0" lang="it-IT" sz="1000" b="1" i="1" u="none" strike="noStrike" kern="0" cap="none" spc="0" normalizeH="0" baseline="0" noProof="0" dirty="0" err="1">
                <a:ln>
                  <a:noFill/>
                </a:ln>
                <a:solidFill>
                  <a:schemeClr val="accent2">
                    <a:lumMod val="75000"/>
                  </a:schemeClr>
                </a:solidFill>
                <a:effectLst/>
                <a:uLnTx/>
                <a:uFillTx/>
                <a:cs typeface="Times New Roman" pitchFamily="18" charset="0"/>
              </a:rPr>
              <a:t>Frassia</a:t>
            </a:r>
            <a:r>
              <a:rPr kumimoji="0" lang="it-IT" sz="1000" b="1" i="1" u="none" strike="noStrike" kern="0" cap="none" spc="0" normalizeH="0" baseline="0" noProof="0" dirty="0">
                <a:ln>
                  <a:noFill/>
                </a:ln>
                <a:solidFill>
                  <a:schemeClr val="accent2">
                    <a:lumMod val="75000"/>
                  </a:schemeClr>
                </a:solidFill>
                <a:effectLst/>
                <a:uLnTx/>
                <a:uFillTx/>
                <a:cs typeface="Times New Roman" pitchFamily="18" charset="0"/>
              </a:rPr>
              <a:t> M.G</a:t>
            </a: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 </a:t>
            </a:r>
            <a:r>
              <a:rPr kumimoji="0" lang="it-IT" sz="1000" b="1" i="1" u="none" strike="noStrike" kern="0" cap="none" spc="0" normalizeH="0" baseline="0" noProof="0" dirty="0" err="1" smtClean="0">
                <a:ln>
                  <a:noFill/>
                </a:ln>
                <a:solidFill>
                  <a:schemeClr val="accent2">
                    <a:lumMod val="75000"/>
                  </a:schemeClr>
                </a:solidFill>
                <a:effectLst/>
                <a:uLnTx/>
                <a:uFillTx/>
                <a:cs typeface="Times New Roman" pitchFamily="18" charset="0"/>
              </a:rPr>
              <a:t>Caligiuri</a:t>
            </a: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 S. </a:t>
            </a:r>
            <a:r>
              <a:rPr kumimoji="0" lang="it-IT" sz="1000" b="1" i="0" u="none" strike="noStrike" kern="0" cap="none" spc="0" normalizeH="0" baseline="0" noProof="0" dirty="0">
                <a:ln>
                  <a:noFill/>
                </a:ln>
                <a:solidFill>
                  <a:schemeClr val="accent2">
                    <a:lumMod val="75000"/>
                  </a:schemeClr>
                </a:solidFill>
                <a:effectLst>
                  <a:outerShdw blurRad="38100" dist="38100" dir="2700000" algn="tl">
                    <a:srgbClr val="000000">
                      <a:alpha val="43137"/>
                    </a:srgbClr>
                  </a:outerShdw>
                </a:effectLst>
                <a:uLnTx/>
                <a:uFillTx/>
                <a:cs typeface="Times New Roman" pitchFamily="18" charset="0"/>
              </a:rPr>
              <a:t>-</a:t>
            </a:r>
            <a:r>
              <a:rPr kumimoji="0" lang="it-IT" sz="1000" b="0" i="0" u="none" strike="noStrike" kern="0" cap="none" spc="0" normalizeH="0" baseline="0" noProof="0" dirty="0">
                <a:ln>
                  <a:noFill/>
                </a:ln>
                <a:solidFill>
                  <a:schemeClr val="accent2">
                    <a:lumMod val="75000"/>
                  </a:schemeClr>
                </a:solidFill>
                <a:effectLst/>
                <a:uLnTx/>
                <a:uFillTx/>
                <a:cs typeface="Times New Roman" pitchFamily="18" charset="0"/>
              </a:rPr>
              <a:t>   </a:t>
            </a:r>
            <a:r>
              <a:rPr lang="it-IT" sz="1000" kern="0" dirty="0" smtClean="0">
                <a:solidFill>
                  <a:schemeClr val="accent2">
                    <a:lumMod val="75000"/>
                  </a:schemeClr>
                </a:solidFill>
                <a:cs typeface="Times New Roman" pitchFamily="18" charset="0"/>
              </a:rPr>
              <a:t>DI.FI.MA. 2015</a:t>
            </a: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  </a:t>
            </a:r>
            <a:r>
              <a:rPr kumimoji="0" lang="en-GB" sz="1000" b="1" i="0" u="none" strike="noStrike" kern="0" cap="none" spc="0" normalizeH="0" baseline="0" noProof="0" dirty="0">
                <a:ln>
                  <a:noFill/>
                </a:ln>
                <a:solidFill>
                  <a:schemeClr val="accent2">
                    <a:lumMod val="75000"/>
                  </a:schemeClr>
                </a:solidFill>
                <a:effectLst/>
                <a:uLnTx/>
                <a:uFillTx/>
                <a:cs typeface="Times New Roman" pitchFamily="18" charset="0"/>
                <a:sym typeface="Symbol"/>
              </a:rPr>
              <a:t> </a:t>
            </a:r>
            <a:r>
              <a:rPr kumimoji="0" lang="en-GB" sz="1000" b="1" i="0" u="none" strike="noStrike" kern="0" cap="none" spc="0" normalizeH="0" baseline="0" noProof="0" dirty="0" smtClean="0">
                <a:ln>
                  <a:noFill/>
                </a:ln>
                <a:solidFill>
                  <a:schemeClr val="accent2">
                    <a:lumMod val="75000"/>
                  </a:schemeClr>
                </a:solidFill>
                <a:effectLst/>
                <a:uLnTx/>
                <a:uFillTx/>
                <a:cs typeface="Times New Roman" pitchFamily="18" charset="0"/>
                <a:sym typeface="Symbol"/>
              </a:rPr>
              <a:t>Torino, 7-9 </a:t>
            </a:r>
            <a:r>
              <a:rPr kumimoji="0" lang="en-GB" sz="1000" b="1" i="1" u="none" strike="noStrike" kern="0" cap="none" spc="0" normalizeH="0" baseline="0" noProof="0" dirty="0" err="1">
                <a:ln>
                  <a:noFill/>
                </a:ln>
                <a:solidFill>
                  <a:schemeClr val="accent2">
                    <a:lumMod val="75000"/>
                  </a:schemeClr>
                </a:solidFill>
                <a:effectLst/>
                <a:uLnTx/>
                <a:uFillTx/>
                <a:cs typeface="Times New Roman" pitchFamily="18" charset="0"/>
                <a:sym typeface="Symbol"/>
              </a:rPr>
              <a:t>ottobre</a:t>
            </a:r>
            <a:r>
              <a:rPr kumimoji="0" lang="en-GB" sz="1000" b="1" i="0" u="none" strike="noStrike" kern="0" cap="none" spc="0" normalizeH="0" baseline="0" noProof="0" dirty="0">
                <a:ln>
                  <a:noFill/>
                </a:ln>
                <a:solidFill>
                  <a:schemeClr val="accent2">
                    <a:lumMod val="75000"/>
                  </a:schemeClr>
                </a:solidFill>
                <a:effectLst/>
                <a:uLnTx/>
                <a:uFillTx/>
                <a:cs typeface="Times New Roman" pitchFamily="18" charset="0"/>
                <a:sym typeface="Symbol"/>
              </a:rPr>
              <a:t>  </a:t>
            </a:r>
            <a:r>
              <a:rPr kumimoji="0" lang="en-GB" sz="1000" b="1" i="0" u="none" strike="noStrike" kern="0" cap="none" spc="0" normalizeH="0" baseline="0" noProof="0" dirty="0" smtClean="0">
                <a:ln>
                  <a:noFill/>
                </a:ln>
                <a:solidFill>
                  <a:schemeClr val="accent2">
                    <a:lumMod val="75000"/>
                  </a:schemeClr>
                </a:solidFill>
                <a:effectLst/>
                <a:uLnTx/>
                <a:uFillTx/>
                <a:cs typeface="Times New Roman" pitchFamily="18" charset="0"/>
                <a:sym typeface="Symbol"/>
              </a:rPr>
              <a:t>2015</a:t>
            </a:r>
            <a:endParaRPr kumimoji="0" lang="it-IT" sz="1000" b="0" i="1" u="none" strike="noStrike" kern="0" cap="none" spc="0" normalizeH="0" baseline="0" noProof="0" dirty="0">
              <a:ln>
                <a:noFill/>
              </a:ln>
              <a:solidFill>
                <a:schemeClr val="accent2">
                  <a:lumMod val="75000"/>
                </a:schemeClr>
              </a:solidFill>
              <a:effectLst>
                <a:outerShdw blurRad="38100" dist="38100" dir="2700000" algn="tl">
                  <a:srgbClr val="C0C0C0"/>
                </a:outerShdw>
              </a:effectLst>
              <a:uLnTx/>
              <a:uFillTx/>
            </a:endParaRPr>
          </a:p>
        </p:txBody>
      </p:sp>
      <p:sp>
        <p:nvSpPr>
          <p:cNvPr id="3" name="CasellaDiTesto 2"/>
          <p:cNvSpPr txBox="1"/>
          <p:nvPr/>
        </p:nvSpPr>
        <p:spPr>
          <a:xfrm>
            <a:off x="-109089" y="808128"/>
            <a:ext cx="4680000" cy="523220"/>
          </a:xfrm>
          <a:prstGeom prst="rect">
            <a:avLst/>
          </a:prstGeom>
          <a:solidFill>
            <a:schemeClr val="bg1"/>
          </a:solidFill>
          <a:ln>
            <a:noFill/>
          </a:ln>
          <a:effectLst>
            <a:outerShdw blurRad="50800" dist="38100" dir="5400000" algn="t" rotWithShape="0">
              <a:prstClr val="black">
                <a:alpha val="40000"/>
              </a:prstClr>
            </a:outerShdw>
            <a:softEdge rad="63500"/>
          </a:effectLst>
        </p:spPr>
        <p:txBody>
          <a:bodyPr wrap="square" rtlCol="0">
            <a:spAutoFit/>
          </a:bodyPr>
          <a:lstStyle/>
          <a:p>
            <a:pPr>
              <a:spcAft>
                <a:spcPts val="600"/>
              </a:spcAft>
            </a:pPr>
            <a:r>
              <a:rPr lang="it-IT" sz="2800" spc="100" dirty="0" smtClean="0">
                <a:solidFill>
                  <a:srgbClr val="00297A"/>
                </a:solidFill>
                <a:effectLst>
                  <a:outerShdw blurRad="38100" dist="38100" dir="2700000" algn="tl">
                    <a:srgbClr val="000000">
                      <a:alpha val="43137"/>
                    </a:srgbClr>
                  </a:outerShdw>
                </a:effectLst>
              </a:rPr>
              <a:t>  </a:t>
            </a:r>
            <a:r>
              <a:rPr lang="it-IT" sz="2800" spc="100" dirty="0" smtClean="0">
                <a:solidFill>
                  <a:srgbClr val="FF6600"/>
                </a:solidFill>
                <a:effectLst>
                  <a:outerShdw blurRad="38100" dist="38100" dir="2700000" algn="tl">
                    <a:srgbClr val="000000">
                      <a:alpha val="43137"/>
                    </a:srgbClr>
                  </a:outerShdw>
                </a:effectLst>
              </a:rPr>
              <a:t>L’azione didattica: le tappe</a:t>
            </a:r>
            <a:endParaRPr lang="it-IT" sz="2800" spc="100" dirty="0">
              <a:solidFill>
                <a:srgbClr val="FF6600"/>
              </a:solidFill>
              <a:effectLst>
                <a:outerShdw blurRad="38100" dist="38100" dir="2700000" algn="tl">
                  <a:srgbClr val="000000">
                    <a:alpha val="43137"/>
                  </a:srgbClr>
                </a:outerShdw>
              </a:effectLst>
            </a:endParaRPr>
          </a:p>
        </p:txBody>
      </p:sp>
      <p:pic>
        <p:nvPicPr>
          <p:cNvPr id="6" name="Immagine 5"/>
          <p:cNvPicPr>
            <a:picLocks noChangeAspect="1"/>
          </p:cNvPicPr>
          <p:nvPr/>
        </p:nvPicPr>
        <p:blipFill rotWithShape="1">
          <a:blip r:embed="rId3"/>
          <a:srcRect l="20608" t="21264" r="17240" b="7405"/>
          <a:stretch/>
        </p:blipFill>
        <p:spPr>
          <a:xfrm>
            <a:off x="2271713" y="1371599"/>
            <a:ext cx="8086725" cy="5000625"/>
          </a:xfrm>
          <a:prstGeom prst="rect">
            <a:avLst/>
          </a:prstGeom>
        </p:spPr>
      </p:pic>
    </p:spTree>
    <p:extLst>
      <p:ext uri="{BB962C8B-B14F-4D97-AF65-F5344CB8AC3E}">
        <p14:creationId xmlns:p14="http://schemas.microsoft.com/office/powerpoint/2010/main" val="17138602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3953091" y="6473858"/>
            <a:ext cx="4356000" cy="252000"/>
          </a:xfrm>
          <a:prstGeom prst="rect">
            <a:avLst/>
          </a:prstGeom>
          <a:noFill/>
          <a:ln w="9525">
            <a:noFill/>
            <a:miter lim="800000"/>
            <a:headEnd/>
            <a:tailEnd/>
          </a:ln>
          <a:effectLst>
            <a:glow rad="101600">
              <a:srgbClr val="EEECE1">
                <a:lumMod val="25000"/>
                <a:alpha val="60000"/>
              </a:srgbClr>
            </a:glow>
            <a:softEdge rad="12700"/>
          </a:effectLst>
        </p:spPr>
        <p:txBody>
          <a:bodyPr wrap="square">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Serpe </a:t>
            </a:r>
            <a:r>
              <a:rPr kumimoji="0" lang="it-IT" sz="1000" b="1" i="1" u="none" strike="noStrike" kern="0" cap="none" spc="0" normalizeH="0" baseline="0" noProof="0" dirty="0">
                <a:ln>
                  <a:noFill/>
                </a:ln>
                <a:solidFill>
                  <a:schemeClr val="accent2">
                    <a:lumMod val="75000"/>
                  </a:schemeClr>
                </a:solidFill>
                <a:effectLst/>
                <a:uLnTx/>
                <a:uFillTx/>
                <a:cs typeface="Times New Roman" pitchFamily="18" charset="0"/>
              </a:rPr>
              <a:t>A., </a:t>
            </a:r>
            <a:r>
              <a:rPr kumimoji="0" lang="it-IT" sz="1000" b="1" i="1" u="none" strike="noStrike" kern="0" cap="none" spc="0" normalizeH="0" baseline="0" noProof="0" dirty="0" err="1">
                <a:ln>
                  <a:noFill/>
                </a:ln>
                <a:solidFill>
                  <a:schemeClr val="accent2">
                    <a:lumMod val="75000"/>
                  </a:schemeClr>
                </a:solidFill>
                <a:effectLst/>
                <a:uLnTx/>
                <a:uFillTx/>
                <a:cs typeface="Times New Roman" pitchFamily="18" charset="0"/>
              </a:rPr>
              <a:t>Frassia</a:t>
            </a:r>
            <a:r>
              <a:rPr kumimoji="0" lang="it-IT" sz="1000" b="1" i="1" u="none" strike="noStrike" kern="0" cap="none" spc="0" normalizeH="0" baseline="0" noProof="0" dirty="0">
                <a:ln>
                  <a:noFill/>
                </a:ln>
                <a:solidFill>
                  <a:schemeClr val="accent2">
                    <a:lumMod val="75000"/>
                  </a:schemeClr>
                </a:solidFill>
                <a:effectLst/>
                <a:uLnTx/>
                <a:uFillTx/>
                <a:cs typeface="Times New Roman" pitchFamily="18" charset="0"/>
              </a:rPr>
              <a:t> M.G</a:t>
            </a: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 </a:t>
            </a:r>
            <a:r>
              <a:rPr kumimoji="0" lang="it-IT" sz="1000" b="1" i="1" u="none" strike="noStrike" kern="0" cap="none" spc="0" normalizeH="0" baseline="0" noProof="0" dirty="0" err="1" smtClean="0">
                <a:ln>
                  <a:noFill/>
                </a:ln>
                <a:solidFill>
                  <a:schemeClr val="accent2">
                    <a:lumMod val="75000"/>
                  </a:schemeClr>
                </a:solidFill>
                <a:effectLst/>
                <a:uLnTx/>
                <a:uFillTx/>
                <a:cs typeface="Times New Roman" pitchFamily="18" charset="0"/>
              </a:rPr>
              <a:t>Caligiuri</a:t>
            </a: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 S. </a:t>
            </a:r>
            <a:r>
              <a:rPr kumimoji="0" lang="it-IT" sz="1000" b="1" i="0" u="none" strike="noStrike" kern="0" cap="none" spc="0" normalizeH="0" baseline="0" noProof="0" dirty="0">
                <a:ln>
                  <a:noFill/>
                </a:ln>
                <a:solidFill>
                  <a:schemeClr val="accent2">
                    <a:lumMod val="75000"/>
                  </a:schemeClr>
                </a:solidFill>
                <a:effectLst>
                  <a:outerShdw blurRad="38100" dist="38100" dir="2700000" algn="tl">
                    <a:srgbClr val="000000">
                      <a:alpha val="43137"/>
                    </a:srgbClr>
                  </a:outerShdw>
                </a:effectLst>
                <a:uLnTx/>
                <a:uFillTx/>
                <a:cs typeface="Times New Roman" pitchFamily="18" charset="0"/>
              </a:rPr>
              <a:t>-</a:t>
            </a:r>
            <a:r>
              <a:rPr kumimoji="0" lang="it-IT" sz="1000" b="0" i="0" u="none" strike="noStrike" kern="0" cap="none" spc="0" normalizeH="0" baseline="0" noProof="0" dirty="0">
                <a:ln>
                  <a:noFill/>
                </a:ln>
                <a:solidFill>
                  <a:schemeClr val="accent2">
                    <a:lumMod val="75000"/>
                  </a:schemeClr>
                </a:solidFill>
                <a:effectLst/>
                <a:uLnTx/>
                <a:uFillTx/>
                <a:cs typeface="Times New Roman" pitchFamily="18" charset="0"/>
              </a:rPr>
              <a:t>   </a:t>
            </a:r>
            <a:r>
              <a:rPr lang="it-IT" sz="1000" kern="0" dirty="0" smtClean="0">
                <a:solidFill>
                  <a:schemeClr val="accent2">
                    <a:lumMod val="75000"/>
                  </a:schemeClr>
                </a:solidFill>
                <a:cs typeface="Times New Roman" pitchFamily="18" charset="0"/>
              </a:rPr>
              <a:t>DI.FI.MA. 2015</a:t>
            </a: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  </a:t>
            </a:r>
            <a:r>
              <a:rPr kumimoji="0" lang="en-GB" sz="1000" b="1" i="0" u="none" strike="noStrike" kern="0" cap="none" spc="0" normalizeH="0" baseline="0" noProof="0" dirty="0">
                <a:ln>
                  <a:noFill/>
                </a:ln>
                <a:solidFill>
                  <a:schemeClr val="accent2">
                    <a:lumMod val="75000"/>
                  </a:schemeClr>
                </a:solidFill>
                <a:effectLst/>
                <a:uLnTx/>
                <a:uFillTx/>
                <a:cs typeface="Times New Roman" pitchFamily="18" charset="0"/>
                <a:sym typeface="Symbol"/>
              </a:rPr>
              <a:t> </a:t>
            </a:r>
            <a:r>
              <a:rPr kumimoji="0" lang="en-GB" sz="1000" b="1" i="0" u="none" strike="noStrike" kern="0" cap="none" spc="0" normalizeH="0" baseline="0" noProof="0" dirty="0" smtClean="0">
                <a:ln>
                  <a:noFill/>
                </a:ln>
                <a:solidFill>
                  <a:schemeClr val="accent2">
                    <a:lumMod val="75000"/>
                  </a:schemeClr>
                </a:solidFill>
                <a:effectLst/>
                <a:uLnTx/>
                <a:uFillTx/>
                <a:cs typeface="Times New Roman" pitchFamily="18" charset="0"/>
                <a:sym typeface="Symbol"/>
              </a:rPr>
              <a:t>Torino, 7-9 </a:t>
            </a:r>
            <a:r>
              <a:rPr kumimoji="0" lang="en-GB" sz="1000" b="1" i="1" u="none" strike="noStrike" kern="0" cap="none" spc="0" normalizeH="0" baseline="0" noProof="0" dirty="0" err="1">
                <a:ln>
                  <a:noFill/>
                </a:ln>
                <a:solidFill>
                  <a:schemeClr val="accent2">
                    <a:lumMod val="75000"/>
                  </a:schemeClr>
                </a:solidFill>
                <a:effectLst/>
                <a:uLnTx/>
                <a:uFillTx/>
                <a:cs typeface="Times New Roman" pitchFamily="18" charset="0"/>
                <a:sym typeface="Symbol"/>
              </a:rPr>
              <a:t>ottobre</a:t>
            </a:r>
            <a:r>
              <a:rPr kumimoji="0" lang="en-GB" sz="1000" b="1" i="0" u="none" strike="noStrike" kern="0" cap="none" spc="0" normalizeH="0" baseline="0" noProof="0" dirty="0">
                <a:ln>
                  <a:noFill/>
                </a:ln>
                <a:solidFill>
                  <a:schemeClr val="accent2">
                    <a:lumMod val="75000"/>
                  </a:schemeClr>
                </a:solidFill>
                <a:effectLst/>
                <a:uLnTx/>
                <a:uFillTx/>
                <a:cs typeface="Times New Roman" pitchFamily="18" charset="0"/>
                <a:sym typeface="Symbol"/>
              </a:rPr>
              <a:t>  </a:t>
            </a:r>
            <a:r>
              <a:rPr kumimoji="0" lang="en-GB" sz="1000" b="1" i="0" u="none" strike="noStrike" kern="0" cap="none" spc="0" normalizeH="0" baseline="0" noProof="0" dirty="0" smtClean="0">
                <a:ln>
                  <a:noFill/>
                </a:ln>
                <a:solidFill>
                  <a:schemeClr val="accent2">
                    <a:lumMod val="75000"/>
                  </a:schemeClr>
                </a:solidFill>
                <a:effectLst/>
                <a:uLnTx/>
                <a:uFillTx/>
                <a:cs typeface="Times New Roman" pitchFamily="18" charset="0"/>
                <a:sym typeface="Symbol"/>
              </a:rPr>
              <a:t>2015</a:t>
            </a:r>
            <a:endParaRPr kumimoji="0" lang="it-IT" sz="1000" b="0" i="1" u="none" strike="noStrike" kern="0" cap="none" spc="0" normalizeH="0" baseline="0" noProof="0" dirty="0">
              <a:ln>
                <a:noFill/>
              </a:ln>
              <a:solidFill>
                <a:schemeClr val="accent2">
                  <a:lumMod val="75000"/>
                </a:schemeClr>
              </a:solidFill>
              <a:effectLst>
                <a:outerShdw blurRad="38100" dist="38100" dir="2700000" algn="tl">
                  <a:srgbClr val="C0C0C0"/>
                </a:outerShdw>
              </a:effectLst>
              <a:uLnTx/>
              <a:uFillTx/>
            </a:endParaRPr>
          </a:p>
        </p:txBody>
      </p:sp>
      <p:sp>
        <p:nvSpPr>
          <p:cNvPr id="3" name="CasellaDiTesto 2"/>
          <p:cNvSpPr txBox="1"/>
          <p:nvPr/>
        </p:nvSpPr>
        <p:spPr>
          <a:xfrm>
            <a:off x="-109089" y="808128"/>
            <a:ext cx="4284000" cy="576000"/>
          </a:xfrm>
          <a:prstGeom prst="rect">
            <a:avLst/>
          </a:prstGeom>
          <a:solidFill>
            <a:schemeClr val="bg1"/>
          </a:solidFill>
          <a:ln>
            <a:noFill/>
          </a:ln>
          <a:effectLst>
            <a:outerShdw blurRad="50800" dist="38100" dir="5400000" algn="t" rotWithShape="0">
              <a:prstClr val="black">
                <a:alpha val="40000"/>
              </a:prstClr>
            </a:outerShdw>
            <a:softEdge rad="63500"/>
          </a:effectLst>
        </p:spPr>
        <p:txBody>
          <a:bodyPr wrap="square" rtlCol="0">
            <a:spAutoFit/>
          </a:bodyPr>
          <a:lstStyle/>
          <a:p>
            <a:pPr>
              <a:spcAft>
                <a:spcPts val="600"/>
              </a:spcAft>
            </a:pPr>
            <a:r>
              <a:rPr lang="it-IT" sz="2800" spc="100" dirty="0" smtClean="0">
                <a:solidFill>
                  <a:srgbClr val="00297A"/>
                </a:solidFill>
                <a:effectLst>
                  <a:outerShdw blurRad="38100" dist="38100" dir="2700000" algn="tl">
                    <a:srgbClr val="000000">
                      <a:alpha val="43137"/>
                    </a:srgbClr>
                  </a:outerShdw>
                </a:effectLst>
              </a:rPr>
              <a:t>  </a:t>
            </a:r>
            <a:r>
              <a:rPr lang="it-IT" sz="2800" spc="100" dirty="0" smtClean="0">
                <a:solidFill>
                  <a:srgbClr val="FF6600"/>
                </a:solidFill>
                <a:effectLst>
                  <a:outerShdw blurRad="38100" dist="38100" dir="2700000" algn="tl">
                    <a:srgbClr val="000000">
                      <a:alpha val="43137"/>
                    </a:srgbClr>
                  </a:outerShdw>
                </a:effectLst>
              </a:rPr>
              <a:t>Il problema del Sig. Rossi</a:t>
            </a:r>
            <a:endParaRPr lang="it-IT" sz="2800" spc="100" dirty="0">
              <a:solidFill>
                <a:srgbClr val="FF6600"/>
              </a:solidFill>
              <a:effectLst>
                <a:outerShdw blurRad="38100" dist="38100" dir="2700000" algn="tl">
                  <a:srgbClr val="000000">
                    <a:alpha val="43137"/>
                  </a:srgbClr>
                </a:outerShdw>
              </a:effectLst>
            </a:endParaRPr>
          </a:p>
        </p:txBody>
      </p:sp>
      <p:sp>
        <p:nvSpPr>
          <p:cNvPr id="2" name="Rettangolo 1"/>
          <p:cNvSpPr/>
          <p:nvPr/>
        </p:nvSpPr>
        <p:spPr>
          <a:xfrm>
            <a:off x="1200150" y="1572433"/>
            <a:ext cx="9772641" cy="2862322"/>
          </a:xfrm>
          <a:prstGeom prst="rect">
            <a:avLst/>
          </a:prstGeom>
        </p:spPr>
        <p:txBody>
          <a:bodyPr wrap="square">
            <a:spAutoFit/>
          </a:bodyPr>
          <a:lstStyle/>
          <a:p>
            <a:pPr marL="180340" marR="180340" algn="just">
              <a:spcAft>
                <a:spcPts val="0"/>
              </a:spcAft>
            </a:pPr>
            <a:r>
              <a:rPr lang="it-IT" sz="2000" i="1" dirty="0" smtClean="0">
                <a:solidFill>
                  <a:schemeClr val="accent1">
                    <a:lumMod val="50000"/>
                  </a:schemeClr>
                </a:solidFill>
                <a:effectLst/>
                <a:latin typeface="Times New Roman" panose="02020603050405020304" pitchFamily="18" charset="0"/>
                <a:ea typeface="Times New Roman" panose="02020603050405020304" pitchFamily="18" charset="0"/>
              </a:rPr>
              <a:t>Durante l’estate il Sig. Rossi deve affrontare un problema molto serio: vuole abbattere un albero di pioppo morto sul suo giardino prima che lo faccia una tempesta invernale. L’albero è situato in un punto vicino a due steccati tra loro perpendicolari e, naturalmente, il Sig. Rossi non vuole danneggiarli. Inoltre, nel giardino sono presenti altri ostacoli (piante, fiori e panchine) per cui può abbattere il pioppo solo nelle direzioni perpendicolari ai due steccati (nelle direzioni AB e AC). Il Sig. Rossi non conosce l’altezza dell’albero e non è così imprudente da arrampicarvisi; dispone solo di un metro e di un clinometro, come farà a calcolare l’altezza dell’albero? Una volta calcolata l’altezza dell’albero, riuscirà ad abbattere l’albero senza causare danni ai due steccati?</a:t>
            </a:r>
            <a:endParaRPr lang="it-IT" sz="2000" dirty="0">
              <a:solidFill>
                <a:schemeClr val="accent1">
                  <a:lumMod val="50000"/>
                </a:schemeClr>
              </a:solidFill>
              <a:effectLst/>
              <a:latin typeface="Times New Roman" panose="02020603050405020304" pitchFamily="18" charset="0"/>
              <a:ea typeface="Times New Roman" panose="02020603050405020304" pitchFamily="18" charset="0"/>
            </a:endParaRPr>
          </a:p>
        </p:txBody>
      </p:sp>
      <p:pic>
        <p:nvPicPr>
          <p:cNvPr id="5" name="Immagine 4"/>
          <p:cNvPicPr/>
          <p:nvPr/>
        </p:nvPicPr>
        <p:blipFill rotWithShape="1">
          <a:blip r:embed="rId3"/>
          <a:srcRect l="35796" t="39421" r="36035" b="20867"/>
          <a:stretch/>
        </p:blipFill>
        <p:spPr bwMode="auto">
          <a:xfrm>
            <a:off x="6888020" y="4551620"/>
            <a:ext cx="3769047" cy="1958433"/>
          </a:xfrm>
          <a:prstGeom prst="rect">
            <a:avLst/>
          </a:prstGeom>
          <a:ln>
            <a:noFill/>
          </a:ln>
          <a:extLst>
            <a:ext uri="{53640926-AAD7-44D8-BBD7-CCE9431645EC}">
              <a14:shadowObscured xmlns:a14="http://schemas.microsoft.com/office/drawing/2010/main"/>
            </a:ext>
          </a:extLst>
        </p:spPr>
      </p:pic>
      <p:pic>
        <p:nvPicPr>
          <p:cNvPr id="6" name="Immagin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362" y="4601783"/>
            <a:ext cx="2152650" cy="2124075"/>
          </a:xfrm>
          <a:prstGeom prst="rect">
            <a:avLst/>
          </a:prstGeom>
        </p:spPr>
      </p:pic>
    </p:spTree>
    <p:extLst>
      <p:ext uri="{BB962C8B-B14F-4D97-AF65-F5344CB8AC3E}">
        <p14:creationId xmlns:p14="http://schemas.microsoft.com/office/powerpoint/2010/main" val="35567177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3953091" y="6473858"/>
            <a:ext cx="4356000" cy="252000"/>
          </a:xfrm>
          <a:prstGeom prst="rect">
            <a:avLst/>
          </a:prstGeom>
          <a:noFill/>
          <a:ln w="9525">
            <a:noFill/>
            <a:miter lim="800000"/>
            <a:headEnd/>
            <a:tailEnd/>
          </a:ln>
          <a:effectLst>
            <a:glow rad="101600">
              <a:srgbClr val="EEECE1">
                <a:lumMod val="25000"/>
                <a:alpha val="60000"/>
              </a:srgbClr>
            </a:glow>
            <a:softEdge rad="12700"/>
          </a:effectLst>
        </p:spPr>
        <p:txBody>
          <a:bodyPr wrap="square">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Serpe </a:t>
            </a:r>
            <a:r>
              <a:rPr kumimoji="0" lang="it-IT" sz="1000" b="1" i="1" u="none" strike="noStrike" kern="0" cap="none" spc="0" normalizeH="0" baseline="0" noProof="0" dirty="0">
                <a:ln>
                  <a:noFill/>
                </a:ln>
                <a:solidFill>
                  <a:schemeClr val="accent2">
                    <a:lumMod val="75000"/>
                  </a:schemeClr>
                </a:solidFill>
                <a:effectLst/>
                <a:uLnTx/>
                <a:uFillTx/>
                <a:cs typeface="Times New Roman" pitchFamily="18" charset="0"/>
              </a:rPr>
              <a:t>A., </a:t>
            </a:r>
            <a:r>
              <a:rPr kumimoji="0" lang="it-IT" sz="1000" b="1" i="1" u="none" strike="noStrike" kern="0" cap="none" spc="0" normalizeH="0" baseline="0" noProof="0" dirty="0" err="1">
                <a:ln>
                  <a:noFill/>
                </a:ln>
                <a:solidFill>
                  <a:schemeClr val="accent2">
                    <a:lumMod val="75000"/>
                  </a:schemeClr>
                </a:solidFill>
                <a:effectLst/>
                <a:uLnTx/>
                <a:uFillTx/>
                <a:cs typeface="Times New Roman" pitchFamily="18" charset="0"/>
              </a:rPr>
              <a:t>Frassia</a:t>
            </a:r>
            <a:r>
              <a:rPr kumimoji="0" lang="it-IT" sz="1000" b="1" i="1" u="none" strike="noStrike" kern="0" cap="none" spc="0" normalizeH="0" baseline="0" noProof="0" dirty="0">
                <a:ln>
                  <a:noFill/>
                </a:ln>
                <a:solidFill>
                  <a:schemeClr val="accent2">
                    <a:lumMod val="75000"/>
                  </a:schemeClr>
                </a:solidFill>
                <a:effectLst/>
                <a:uLnTx/>
                <a:uFillTx/>
                <a:cs typeface="Times New Roman" pitchFamily="18" charset="0"/>
              </a:rPr>
              <a:t> M.G</a:t>
            </a: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 </a:t>
            </a:r>
            <a:r>
              <a:rPr kumimoji="0" lang="it-IT" sz="1000" b="1" i="1" u="none" strike="noStrike" kern="0" cap="none" spc="0" normalizeH="0" baseline="0" noProof="0" dirty="0" err="1" smtClean="0">
                <a:ln>
                  <a:noFill/>
                </a:ln>
                <a:solidFill>
                  <a:schemeClr val="accent2">
                    <a:lumMod val="75000"/>
                  </a:schemeClr>
                </a:solidFill>
                <a:effectLst/>
                <a:uLnTx/>
                <a:uFillTx/>
                <a:cs typeface="Times New Roman" pitchFamily="18" charset="0"/>
              </a:rPr>
              <a:t>Caligiuri</a:t>
            </a: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 S. </a:t>
            </a:r>
            <a:r>
              <a:rPr kumimoji="0" lang="it-IT" sz="1000" b="1" i="0" u="none" strike="noStrike" kern="0" cap="none" spc="0" normalizeH="0" baseline="0" noProof="0" dirty="0">
                <a:ln>
                  <a:noFill/>
                </a:ln>
                <a:solidFill>
                  <a:schemeClr val="accent2">
                    <a:lumMod val="75000"/>
                  </a:schemeClr>
                </a:solidFill>
                <a:effectLst>
                  <a:outerShdw blurRad="38100" dist="38100" dir="2700000" algn="tl">
                    <a:srgbClr val="000000">
                      <a:alpha val="43137"/>
                    </a:srgbClr>
                  </a:outerShdw>
                </a:effectLst>
                <a:uLnTx/>
                <a:uFillTx/>
                <a:cs typeface="Times New Roman" pitchFamily="18" charset="0"/>
              </a:rPr>
              <a:t>-</a:t>
            </a:r>
            <a:r>
              <a:rPr kumimoji="0" lang="it-IT" sz="1000" b="0" i="0" u="none" strike="noStrike" kern="0" cap="none" spc="0" normalizeH="0" baseline="0" noProof="0" dirty="0">
                <a:ln>
                  <a:noFill/>
                </a:ln>
                <a:solidFill>
                  <a:schemeClr val="accent2">
                    <a:lumMod val="75000"/>
                  </a:schemeClr>
                </a:solidFill>
                <a:effectLst/>
                <a:uLnTx/>
                <a:uFillTx/>
                <a:cs typeface="Times New Roman" pitchFamily="18" charset="0"/>
              </a:rPr>
              <a:t>   </a:t>
            </a:r>
            <a:r>
              <a:rPr lang="it-IT" sz="1000" kern="0" dirty="0" smtClean="0">
                <a:solidFill>
                  <a:schemeClr val="accent2">
                    <a:lumMod val="75000"/>
                  </a:schemeClr>
                </a:solidFill>
                <a:cs typeface="Times New Roman" pitchFamily="18" charset="0"/>
              </a:rPr>
              <a:t>DI.FI.MA. 2015</a:t>
            </a: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  </a:t>
            </a:r>
            <a:r>
              <a:rPr kumimoji="0" lang="en-GB" sz="1000" b="1" i="0" u="none" strike="noStrike" kern="0" cap="none" spc="0" normalizeH="0" baseline="0" noProof="0" dirty="0">
                <a:ln>
                  <a:noFill/>
                </a:ln>
                <a:solidFill>
                  <a:schemeClr val="accent2">
                    <a:lumMod val="75000"/>
                  </a:schemeClr>
                </a:solidFill>
                <a:effectLst/>
                <a:uLnTx/>
                <a:uFillTx/>
                <a:cs typeface="Times New Roman" pitchFamily="18" charset="0"/>
                <a:sym typeface="Symbol"/>
              </a:rPr>
              <a:t> </a:t>
            </a:r>
            <a:r>
              <a:rPr kumimoji="0" lang="en-GB" sz="1000" b="1" i="0" u="none" strike="noStrike" kern="0" cap="none" spc="0" normalizeH="0" baseline="0" noProof="0" dirty="0" smtClean="0">
                <a:ln>
                  <a:noFill/>
                </a:ln>
                <a:solidFill>
                  <a:schemeClr val="accent2">
                    <a:lumMod val="75000"/>
                  </a:schemeClr>
                </a:solidFill>
                <a:effectLst/>
                <a:uLnTx/>
                <a:uFillTx/>
                <a:cs typeface="Times New Roman" pitchFamily="18" charset="0"/>
                <a:sym typeface="Symbol"/>
              </a:rPr>
              <a:t>Torino, 7-9 </a:t>
            </a:r>
            <a:r>
              <a:rPr kumimoji="0" lang="en-GB" sz="1000" b="1" i="1" u="none" strike="noStrike" kern="0" cap="none" spc="0" normalizeH="0" baseline="0" noProof="0" dirty="0" err="1">
                <a:ln>
                  <a:noFill/>
                </a:ln>
                <a:solidFill>
                  <a:schemeClr val="accent2">
                    <a:lumMod val="75000"/>
                  </a:schemeClr>
                </a:solidFill>
                <a:effectLst/>
                <a:uLnTx/>
                <a:uFillTx/>
                <a:cs typeface="Times New Roman" pitchFamily="18" charset="0"/>
                <a:sym typeface="Symbol"/>
              </a:rPr>
              <a:t>ottobre</a:t>
            </a:r>
            <a:r>
              <a:rPr kumimoji="0" lang="en-GB" sz="1000" b="1" i="0" u="none" strike="noStrike" kern="0" cap="none" spc="0" normalizeH="0" baseline="0" noProof="0" dirty="0">
                <a:ln>
                  <a:noFill/>
                </a:ln>
                <a:solidFill>
                  <a:schemeClr val="accent2">
                    <a:lumMod val="75000"/>
                  </a:schemeClr>
                </a:solidFill>
                <a:effectLst/>
                <a:uLnTx/>
                <a:uFillTx/>
                <a:cs typeface="Times New Roman" pitchFamily="18" charset="0"/>
                <a:sym typeface="Symbol"/>
              </a:rPr>
              <a:t>  </a:t>
            </a:r>
            <a:r>
              <a:rPr kumimoji="0" lang="en-GB" sz="1000" b="1" i="0" u="none" strike="noStrike" kern="0" cap="none" spc="0" normalizeH="0" baseline="0" noProof="0" dirty="0" smtClean="0">
                <a:ln>
                  <a:noFill/>
                </a:ln>
                <a:solidFill>
                  <a:schemeClr val="accent2">
                    <a:lumMod val="75000"/>
                  </a:schemeClr>
                </a:solidFill>
                <a:effectLst/>
                <a:uLnTx/>
                <a:uFillTx/>
                <a:cs typeface="Times New Roman" pitchFamily="18" charset="0"/>
                <a:sym typeface="Symbol"/>
              </a:rPr>
              <a:t>2015</a:t>
            </a:r>
            <a:endParaRPr kumimoji="0" lang="it-IT" sz="1000" b="0" i="1" u="none" strike="noStrike" kern="0" cap="none" spc="0" normalizeH="0" baseline="0" noProof="0" dirty="0">
              <a:ln>
                <a:noFill/>
              </a:ln>
              <a:solidFill>
                <a:schemeClr val="accent2">
                  <a:lumMod val="75000"/>
                </a:schemeClr>
              </a:solidFill>
              <a:effectLst>
                <a:outerShdw blurRad="38100" dist="38100" dir="2700000" algn="tl">
                  <a:srgbClr val="C0C0C0"/>
                </a:outerShdw>
              </a:effectLst>
              <a:uLnTx/>
              <a:uFillTx/>
            </a:endParaRPr>
          </a:p>
        </p:txBody>
      </p:sp>
      <p:sp>
        <p:nvSpPr>
          <p:cNvPr id="3" name="CasellaDiTesto 2"/>
          <p:cNvSpPr txBox="1"/>
          <p:nvPr/>
        </p:nvSpPr>
        <p:spPr>
          <a:xfrm>
            <a:off x="-109089" y="808128"/>
            <a:ext cx="3636000" cy="523220"/>
          </a:xfrm>
          <a:prstGeom prst="rect">
            <a:avLst/>
          </a:prstGeom>
          <a:solidFill>
            <a:schemeClr val="bg1"/>
          </a:solidFill>
          <a:ln>
            <a:noFill/>
          </a:ln>
          <a:effectLst>
            <a:outerShdw blurRad="50800" dist="38100" dir="5400000" algn="t" rotWithShape="0">
              <a:prstClr val="black">
                <a:alpha val="40000"/>
              </a:prstClr>
            </a:outerShdw>
            <a:softEdge rad="63500"/>
          </a:effectLst>
        </p:spPr>
        <p:txBody>
          <a:bodyPr wrap="square" rtlCol="0">
            <a:spAutoFit/>
          </a:bodyPr>
          <a:lstStyle/>
          <a:p>
            <a:pPr>
              <a:spcAft>
                <a:spcPts val="600"/>
              </a:spcAft>
            </a:pPr>
            <a:r>
              <a:rPr lang="it-IT" sz="2800" spc="100" dirty="0" smtClean="0">
                <a:solidFill>
                  <a:srgbClr val="00297A"/>
                </a:solidFill>
                <a:effectLst>
                  <a:outerShdw blurRad="38100" dist="38100" dir="2700000" algn="tl">
                    <a:srgbClr val="000000">
                      <a:alpha val="43137"/>
                    </a:srgbClr>
                  </a:outerShdw>
                </a:effectLst>
              </a:rPr>
              <a:t>  </a:t>
            </a:r>
            <a:r>
              <a:rPr lang="it-IT" sz="2800" spc="100" dirty="0" smtClean="0">
                <a:solidFill>
                  <a:srgbClr val="FF6600"/>
                </a:solidFill>
                <a:effectLst>
                  <a:outerShdw blurRad="38100" dist="38100" dir="2700000" algn="tl">
                    <a:srgbClr val="000000">
                      <a:alpha val="43137"/>
                    </a:srgbClr>
                  </a:outerShdw>
                </a:effectLst>
              </a:rPr>
              <a:t>Cos’è il clinometro?</a:t>
            </a:r>
            <a:endParaRPr lang="it-IT" sz="2800" spc="100" dirty="0">
              <a:solidFill>
                <a:srgbClr val="FF6600"/>
              </a:solidFill>
              <a:effectLst>
                <a:outerShdw blurRad="38100" dist="38100" dir="2700000" algn="tl">
                  <a:srgbClr val="000000">
                    <a:alpha val="43137"/>
                  </a:srgbClr>
                </a:outerShdw>
              </a:effectLst>
            </a:endParaRPr>
          </a:p>
        </p:txBody>
      </p:sp>
      <p:pic>
        <p:nvPicPr>
          <p:cNvPr id="5" name="Immagin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09091" y="7896"/>
            <a:ext cx="3882909" cy="2831288"/>
          </a:xfrm>
          <a:prstGeom prst="rect">
            <a:avLst/>
          </a:prstGeom>
        </p:spPr>
      </p:pic>
      <p:grpSp>
        <p:nvGrpSpPr>
          <p:cNvPr id="7" name="Gruppo 6"/>
          <p:cNvGrpSpPr/>
          <p:nvPr/>
        </p:nvGrpSpPr>
        <p:grpSpPr>
          <a:xfrm>
            <a:off x="0" y="2943224"/>
            <a:ext cx="12192000" cy="2079948"/>
            <a:chOff x="0" y="2886074"/>
            <a:chExt cx="12192000" cy="1757363"/>
          </a:xfrm>
        </p:grpSpPr>
        <p:sp>
          <p:nvSpPr>
            <p:cNvPr id="2" name="Rettangolo 1"/>
            <p:cNvSpPr/>
            <p:nvPr/>
          </p:nvSpPr>
          <p:spPr>
            <a:xfrm>
              <a:off x="4143375" y="2886074"/>
              <a:ext cx="8048625" cy="1757363"/>
            </a:xfrm>
            <a:prstGeom prst="rect">
              <a:avLst/>
            </a:prstGeom>
            <a:solidFill>
              <a:schemeClr val="accent6">
                <a:lumMod val="40000"/>
                <a:lumOff val="60000"/>
              </a:schemeClr>
            </a:solidFill>
            <a:ln w="38100">
              <a:solidFill>
                <a:schemeClr val="accent6">
                  <a:lumMod val="7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it-IT" sz="2000" dirty="0">
                  <a:solidFill>
                    <a:schemeClr val="accent1">
                      <a:lumMod val="50000"/>
                    </a:schemeClr>
                  </a:solidFill>
                  <a:effectLst>
                    <a:outerShdw blurRad="38100" dist="38100" dir="2700000" algn="tl">
                      <a:srgbClr val="000000">
                        <a:alpha val="43137"/>
                      </a:srgbClr>
                    </a:outerShdw>
                  </a:effectLst>
                </a:rPr>
                <a:t>Il clinometro è uno strumento per la misurazione dell’inclinazione di un corpo. È costituito da una parte fissa e da una mobile, che consente di traguardare l’oggetto della misura. Sulla parte fissa verticale c’è un riferimento in centimetri, con divisioni di un millimetro; sulla parete orizzontale è fissata una livella.</a:t>
              </a:r>
            </a:p>
          </p:txBody>
        </p:sp>
        <p:pic>
          <p:nvPicPr>
            <p:cNvPr id="6" name="Immagine 5"/>
            <p:cNvPicPr/>
            <p:nvPr/>
          </p:nvPicPr>
          <p:blipFill>
            <a:blip r:embed="rId4">
              <a:extLst>
                <a:ext uri="{28A0092B-C50C-407E-A947-70E740481C1C}">
                  <a14:useLocalDpi xmlns:a14="http://schemas.microsoft.com/office/drawing/2010/main" val="0"/>
                </a:ext>
              </a:extLst>
            </a:blip>
            <a:stretch>
              <a:fillRect/>
            </a:stretch>
          </p:blipFill>
          <p:spPr>
            <a:xfrm>
              <a:off x="0" y="2902578"/>
              <a:ext cx="4143375" cy="1730708"/>
            </a:xfrm>
            <a:prstGeom prst="rect">
              <a:avLst/>
            </a:prstGeom>
            <a:ln w="38100">
              <a:solidFill>
                <a:schemeClr val="accent6">
                  <a:lumMod val="75000"/>
                </a:schemeClr>
              </a:solidFill>
            </a:ln>
          </p:spPr>
        </p:pic>
      </p:grpSp>
    </p:spTree>
    <p:extLst>
      <p:ext uri="{BB962C8B-B14F-4D97-AF65-F5344CB8AC3E}">
        <p14:creationId xmlns:p14="http://schemas.microsoft.com/office/powerpoint/2010/main" val="206359882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3953091" y="6473858"/>
            <a:ext cx="4356000" cy="252000"/>
          </a:xfrm>
          <a:prstGeom prst="rect">
            <a:avLst/>
          </a:prstGeom>
          <a:noFill/>
          <a:ln w="9525">
            <a:noFill/>
            <a:miter lim="800000"/>
            <a:headEnd/>
            <a:tailEnd/>
          </a:ln>
          <a:effectLst>
            <a:glow rad="101600">
              <a:srgbClr val="EEECE1">
                <a:lumMod val="25000"/>
                <a:alpha val="60000"/>
              </a:srgbClr>
            </a:glow>
            <a:softEdge rad="12700"/>
          </a:effectLst>
        </p:spPr>
        <p:txBody>
          <a:bodyPr wrap="square">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Serpe </a:t>
            </a:r>
            <a:r>
              <a:rPr kumimoji="0" lang="it-IT" sz="1000" b="1" i="1" u="none" strike="noStrike" kern="0" cap="none" spc="0" normalizeH="0" baseline="0" noProof="0" dirty="0">
                <a:ln>
                  <a:noFill/>
                </a:ln>
                <a:solidFill>
                  <a:schemeClr val="accent2">
                    <a:lumMod val="75000"/>
                  </a:schemeClr>
                </a:solidFill>
                <a:effectLst/>
                <a:uLnTx/>
                <a:uFillTx/>
                <a:cs typeface="Times New Roman" pitchFamily="18" charset="0"/>
              </a:rPr>
              <a:t>A., </a:t>
            </a:r>
            <a:r>
              <a:rPr kumimoji="0" lang="it-IT" sz="1000" b="1" i="1" u="none" strike="noStrike" kern="0" cap="none" spc="0" normalizeH="0" baseline="0" noProof="0" dirty="0" err="1">
                <a:ln>
                  <a:noFill/>
                </a:ln>
                <a:solidFill>
                  <a:schemeClr val="accent2">
                    <a:lumMod val="75000"/>
                  </a:schemeClr>
                </a:solidFill>
                <a:effectLst/>
                <a:uLnTx/>
                <a:uFillTx/>
                <a:cs typeface="Times New Roman" pitchFamily="18" charset="0"/>
              </a:rPr>
              <a:t>Frassia</a:t>
            </a:r>
            <a:r>
              <a:rPr kumimoji="0" lang="it-IT" sz="1000" b="1" i="1" u="none" strike="noStrike" kern="0" cap="none" spc="0" normalizeH="0" baseline="0" noProof="0" dirty="0">
                <a:ln>
                  <a:noFill/>
                </a:ln>
                <a:solidFill>
                  <a:schemeClr val="accent2">
                    <a:lumMod val="75000"/>
                  </a:schemeClr>
                </a:solidFill>
                <a:effectLst/>
                <a:uLnTx/>
                <a:uFillTx/>
                <a:cs typeface="Times New Roman" pitchFamily="18" charset="0"/>
              </a:rPr>
              <a:t> M.G</a:t>
            </a: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 </a:t>
            </a:r>
            <a:r>
              <a:rPr kumimoji="0" lang="it-IT" sz="1000" b="1" i="1" u="none" strike="noStrike" kern="0" cap="none" spc="0" normalizeH="0" baseline="0" noProof="0" dirty="0" err="1" smtClean="0">
                <a:ln>
                  <a:noFill/>
                </a:ln>
                <a:solidFill>
                  <a:schemeClr val="accent2">
                    <a:lumMod val="75000"/>
                  </a:schemeClr>
                </a:solidFill>
                <a:effectLst/>
                <a:uLnTx/>
                <a:uFillTx/>
                <a:cs typeface="Times New Roman" pitchFamily="18" charset="0"/>
              </a:rPr>
              <a:t>Caligiuri</a:t>
            </a: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 S. </a:t>
            </a:r>
            <a:r>
              <a:rPr kumimoji="0" lang="it-IT" sz="1000" b="1" i="0" u="none" strike="noStrike" kern="0" cap="none" spc="0" normalizeH="0" baseline="0" noProof="0" dirty="0">
                <a:ln>
                  <a:noFill/>
                </a:ln>
                <a:solidFill>
                  <a:schemeClr val="accent2">
                    <a:lumMod val="75000"/>
                  </a:schemeClr>
                </a:solidFill>
                <a:effectLst>
                  <a:outerShdw blurRad="38100" dist="38100" dir="2700000" algn="tl">
                    <a:srgbClr val="000000">
                      <a:alpha val="43137"/>
                    </a:srgbClr>
                  </a:outerShdw>
                </a:effectLst>
                <a:uLnTx/>
                <a:uFillTx/>
                <a:cs typeface="Times New Roman" pitchFamily="18" charset="0"/>
              </a:rPr>
              <a:t>-</a:t>
            </a:r>
            <a:r>
              <a:rPr kumimoji="0" lang="it-IT" sz="1000" b="0" i="0" u="none" strike="noStrike" kern="0" cap="none" spc="0" normalizeH="0" baseline="0" noProof="0" dirty="0">
                <a:ln>
                  <a:noFill/>
                </a:ln>
                <a:solidFill>
                  <a:schemeClr val="accent2">
                    <a:lumMod val="75000"/>
                  </a:schemeClr>
                </a:solidFill>
                <a:effectLst/>
                <a:uLnTx/>
                <a:uFillTx/>
                <a:cs typeface="Times New Roman" pitchFamily="18" charset="0"/>
              </a:rPr>
              <a:t>   </a:t>
            </a:r>
            <a:r>
              <a:rPr lang="it-IT" sz="1000" kern="0" dirty="0" smtClean="0">
                <a:solidFill>
                  <a:schemeClr val="accent2">
                    <a:lumMod val="75000"/>
                  </a:schemeClr>
                </a:solidFill>
                <a:cs typeface="Times New Roman" pitchFamily="18" charset="0"/>
              </a:rPr>
              <a:t>DI.FI.MA. 2015</a:t>
            </a: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  </a:t>
            </a:r>
            <a:r>
              <a:rPr kumimoji="0" lang="en-GB" sz="1000" b="1" i="0" u="none" strike="noStrike" kern="0" cap="none" spc="0" normalizeH="0" baseline="0" noProof="0" dirty="0">
                <a:ln>
                  <a:noFill/>
                </a:ln>
                <a:solidFill>
                  <a:schemeClr val="accent2">
                    <a:lumMod val="75000"/>
                  </a:schemeClr>
                </a:solidFill>
                <a:effectLst/>
                <a:uLnTx/>
                <a:uFillTx/>
                <a:cs typeface="Times New Roman" pitchFamily="18" charset="0"/>
                <a:sym typeface="Symbol"/>
              </a:rPr>
              <a:t> </a:t>
            </a:r>
            <a:r>
              <a:rPr kumimoji="0" lang="en-GB" sz="1000" b="1" i="0" u="none" strike="noStrike" kern="0" cap="none" spc="0" normalizeH="0" baseline="0" noProof="0" dirty="0" smtClean="0">
                <a:ln>
                  <a:noFill/>
                </a:ln>
                <a:solidFill>
                  <a:schemeClr val="accent2">
                    <a:lumMod val="75000"/>
                  </a:schemeClr>
                </a:solidFill>
                <a:effectLst/>
                <a:uLnTx/>
                <a:uFillTx/>
                <a:cs typeface="Times New Roman" pitchFamily="18" charset="0"/>
                <a:sym typeface="Symbol"/>
              </a:rPr>
              <a:t>Torino, 7-9 </a:t>
            </a:r>
            <a:r>
              <a:rPr kumimoji="0" lang="en-GB" sz="1000" b="1" i="1" u="none" strike="noStrike" kern="0" cap="none" spc="0" normalizeH="0" baseline="0" noProof="0" dirty="0" err="1">
                <a:ln>
                  <a:noFill/>
                </a:ln>
                <a:solidFill>
                  <a:schemeClr val="accent2">
                    <a:lumMod val="75000"/>
                  </a:schemeClr>
                </a:solidFill>
                <a:effectLst/>
                <a:uLnTx/>
                <a:uFillTx/>
                <a:cs typeface="Times New Roman" pitchFamily="18" charset="0"/>
                <a:sym typeface="Symbol"/>
              </a:rPr>
              <a:t>ottobre</a:t>
            </a:r>
            <a:r>
              <a:rPr kumimoji="0" lang="en-GB" sz="1000" b="1" i="0" u="none" strike="noStrike" kern="0" cap="none" spc="0" normalizeH="0" baseline="0" noProof="0" dirty="0">
                <a:ln>
                  <a:noFill/>
                </a:ln>
                <a:solidFill>
                  <a:schemeClr val="accent2">
                    <a:lumMod val="75000"/>
                  </a:schemeClr>
                </a:solidFill>
                <a:effectLst/>
                <a:uLnTx/>
                <a:uFillTx/>
                <a:cs typeface="Times New Roman" pitchFamily="18" charset="0"/>
                <a:sym typeface="Symbol"/>
              </a:rPr>
              <a:t>  </a:t>
            </a:r>
            <a:r>
              <a:rPr kumimoji="0" lang="en-GB" sz="1000" b="1" i="0" u="none" strike="noStrike" kern="0" cap="none" spc="0" normalizeH="0" baseline="0" noProof="0" dirty="0" smtClean="0">
                <a:ln>
                  <a:noFill/>
                </a:ln>
                <a:solidFill>
                  <a:schemeClr val="accent2">
                    <a:lumMod val="75000"/>
                  </a:schemeClr>
                </a:solidFill>
                <a:effectLst/>
                <a:uLnTx/>
                <a:uFillTx/>
                <a:cs typeface="Times New Roman" pitchFamily="18" charset="0"/>
                <a:sym typeface="Symbol"/>
              </a:rPr>
              <a:t>2015</a:t>
            </a:r>
            <a:endParaRPr kumimoji="0" lang="it-IT" sz="1000" b="0" i="1" u="none" strike="noStrike" kern="0" cap="none" spc="0" normalizeH="0" baseline="0" noProof="0" dirty="0">
              <a:ln>
                <a:noFill/>
              </a:ln>
              <a:solidFill>
                <a:schemeClr val="accent2">
                  <a:lumMod val="75000"/>
                </a:schemeClr>
              </a:solidFill>
              <a:effectLst>
                <a:outerShdw blurRad="38100" dist="38100" dir="2700000" algn="tl">
                  <a:srgbClr val="C0C0C0"/>
                </a:outerShdw>
              </a:effectLst>
              <a:uLnTx/>
              <a:uFillTx/>
            </a:endParaRPr>
          </a:p>
        </p:txBody>
      </p:sp>
      <p:sp>
        <p:nvSpPr>
          <p:cNvPr id="5" name="CasellaDiTesto 4"/>
          <p:cNvSpPr txBox="1"/>
          <p:nvPr/>
        </p:nvSpPr>
        <p:spPr>
          <a:xfrm>
            <a:off x="-109089" y="808128"/>
            <a:ext cx="4284000" cy="523220"/>
          </a:xfrm>
          <a:prstGeom prst="rect">
            <a:avLst/>
          </a:prstGeom>
          <a:solidFill>
            <a:schemeClr val="bg1"/>
          </a:solidFill>
          <a:ln>
            <a:noFill/>
          </a:ln>
          <a:effectLst>
            <a:outerShdw blurRad="50800" dist="38100" dir="5400000" algn="t" rotWithShape="0">
              <a:prstClr val="black">
                <a:alpha val="40000"/>
              </a:prstClr>
            </a:outerShdw>
            <a:softEdge rad="63500"/>
          </a:effectLst>
        </p:spPr>
        <p:txBody>
          <a:bodyPr wrap="square" rtlCol="0">
            <a:spAutoFit/>
          </a:bodyPr>
          <a:lstStyle/>
          <a:p>
            <a:pPr>
              <a:spcAft>
                <a:spcPts val="600"/>
              </a:spcAft>
            </a:pPr>
            <a:r>
              <a:rPr lang="it-IT" sz="2800" spc="100" dirty="0" smtClean="0">
                <a:solidFill>
                  <a:srgbClr val="00297A"/>
                </a:solidFill>
                <a:effectLst>
                  <a:outerShdw blurRad="38100" dist="38100" dir="2700000" algn="tl">
                    <a:srgbClr val="000000">
                      <a:alpha val="43137"/>
                    </a:srgbClr>
                  </a:outerShdw>
                </a:effectLst>
              </a:rPr>
              <a:t>  </a:t>
            </a:r>
            <a:r>
              <a:rPr lang="it-IT" sz="2800" spc="100" dirty="0" smtClean="0">
                <a:solidFill>
                  <a:srgbClr val="FF6600"/>
                </a:solidFill>
                <a:effectLst>
                  <a:outerShdw blurRad="38100" dist="38100" dir="2700000" algn="tl">
                    <a:srgbClr val="000000">
                      <a:alpha val="43137"/>
                    </a:srgbClr>
                  </a:outerShdw>
                </a:effectLst>
              </a:rPr>
              <a:t>Estratto del protocollo</a:t>
            </a:r>
            <a:endParaRPr lang="it-IT" sz="2800" spc="100" dirty="0">
              <a:solidFill>
                <a:srgbClr val="FF6600"/>
              </a:solidFill>
              <a:effectLst>
                <a:outerShdw blurRad="38100" dist="38100" dir="2700000" algn="tl">
                  <a:srgbClr val="000000">
                    <a:alpha val="43137"/>
                  </a:srgbClr>
                </a:outerShdw>
              </a:effectLst>
            </a:endParaRPr>
          </a:p>
        </p:txBody>
      </p:sp>
      <p:grpSp>
        <p:nvGrpSpPr>
          <p:cNvPr id="9" name="Gruppo 8"/>
          <p:cNvGrpSpPr/>
          <p:nvPr/>
        </p:nvGrpSpPr>
        <p:grpSpPr>
          <a:xfrm>
            <a:off x="758991" y="1559585"/>
            <a:ext cx="10744200" cy="4824000"/>
            <a:chOff x="771516" y="1561774"/>
            <a:chExt cx="10744200" cy="4873658"/>
          </a:xfrm>
        </p:grpSpPr>
        <p:sp>
          <p:nvSpPr>
            <p:cNvPr id="8" name="Rettangolo 7"/>
            <p:cNvSpPr/>
            <p:nvPr/>
          </p:nvSpPr>
          <p:spPr>
            <a:xfrm>
              <a:off x="771516" y="1561774"/>
              <a:ext cx="10744200" cy="4873658"/>
            </a:xfrm>
            <a:prstGeom prst="rect">
              <a:avLst/>
            </a:prstGeom>
            <a:solidFill>
              <a:schemeClr val="accent4">
                <a:lumMod val="20000"/>
                <a:lumOff val="80000"/>
              </a:schemeClr>
            </a:solidFill>
            <a:ln>
              <a:noFill/>
            </a:ln>
            <a:effectLst>
              <a:glow rad="1397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mc:AlternateContent xmlns:mc="http://schemas.openxmlformats.org/markup-compatibility/2006" xmlns:a14="http://schemas.microsoft.com/office/drawing/2010/main">
          <mc:Choice Requires="a14">
            <p:sp>
              <p:nvSpPr>
                <p:cNvPr id="3" name="Rettangolo 2"/>
                <p:cNvSpPr/>
                <p:nvPr/>
              </p:nvSpPr>
              <p:spPr>
                <a:xfrm>
                  <a:off x="771516" y="1686999"/>
                  <a:ext cx="10744200" cy="1838332"/>
                </a:xfrm>
                <a:prstGeom prst="rect">
                  <a:avLst/>
                </a:prstGeom>
              </p:spPr>
              <p:txBody>
                <a:bodyPr wrap="square">
                  <a:spAutoFit/>
                </a:bodyPr>
                <a:lstStyle/>
                <a:p>
                  <a:pPr marL="360680" marR="180340" indent="-180340" algn="just">
                    <a:spcAft>
                      <a:spcPts val="0"/>
                    </a:spcAft>
                  </a:pPr>
                  <a:r>
                    <a:rPr lang="it-IT" dirty="0" smtClean="0">
                      <a:solidFill>
                        <a:srgbClr val="FF6600"/>
                      </a:solidFill>
                      <a:effectLst/>
                      <a:latin typeface="Times New Roman" panose="02020603050405020304" pitchFamily="18" charset="0"/>
                      <a:ea typeface="Times New Roman" panose="02020603050405020304" pitchFamily="18" charset="0"/>
                    </a:rPr>
                    <a:t>S1: Questo problema non ha dati numerici, come è possibile risolverlo?</a:t>
                  </a:r>
                </a:p>
                <a:p>
                  <a:pPr marL="360680" marR="180340" indent="-180340" algn="just">
                    <a:spcAft>
                      <a:spcPts val="0"/>
                    </a:spcAft>
                  </a:pPr>
                  <a:r>
                    <a:rPr lang="it-IT" dirty="0">
                      <a:solidFill>
                        <a:schemeClr val="accent1">
                          <a:lumMod val="50000"/>
                        </a:schemeClr>
                      </a:solidFill>
                      <a:effectLst/>
                      <a:latin typeface="Times New Roman" panose="02020603050405020304" pitchFamily="18" charset="0"/>
                      <a:ea typeface="Times New Roman" panose="02020603050405020304" pitchFamily="18" charset="0"/>
                    </a:rPr>
                    <a:t>I: Il Sig. Rossi dispone di due strumenti, metro e clinometro. Cosa può misurare? E, cosa gli è utile calcolare?</a:t>
                  </a:r>
                </a:p>
                <a:p>
                  <a:pPr marL="360680" marR="180340" indent="-180340" algn="just">
                    <a:spcAft>
                      <a:spcPts val="0"/>
                    </a:spcAft>
                  </a:pPr>
                  <a:r>
                    <a:rPr lang="it-IT" dirty="0" smtClean="0">
                      <a:solidFill>
                        <a:srgbClr val="00B050"/>
                      </a:solidFill>
                      <a:effectLst/>
                      <a:latin typeface="Times New Roman" panose="02020603050405020304" pitchFamily="18" charset="0"/>
                      <a:ea typeface="Times New Roman" panose="02020603050405020304" pitchFamily="18" charset="0"/>
                    </a:rPr>
                    <a:t>S2: Con il metro </a:t>
                  </a:r>
                  <a:r>
                    <a:rPr lang="it-IT" dirty="0" smtClean="0">
                      <a:solidFill>
                        <a:srgbClr val="00B050"/>
                      </a:solidFill>
                      <a:latin typeface="Times New Roman" panose="02020603050405020304" pitchFamily="18" charset="0"/>
                      <a:ea typeface="Times New Roman" panose="02020603050405020304" pitchFamily="18" charset="0"/>
                    </a:rPr>
                    <a:t>si possono</a:t>
                  </a:r>
                  <a:r>
                    <a:rPr lang="it-IT" dirty="0" smtClean="0">
                      <a:solidFill>
                        <a:srgbClr val="00B050"/>
                      </a:solidFill>
                      <a:effectLst/>
                      <a:latin typeface="Times New Roman" panose="02020603050405020304" pitchFamily="18" charset="0"/>
                      <a:ea typeface="Times New Roman" panose="02020603050405020304" pitchFamily="18" charset="0"/>
                    </a:rPr>
                    <a:t> misurare le distanze dal piede dell’albero da ciascuno steccato, cioè le distanze </a:t>
                  </a:r>
                  <a14:m>
                    <m:oMath xmlns:m="http://schemas.openxmlformats.org/officeDocument/2006/math">
                      <m:bar>
                        <m:barPr>
                          <m:pos m:val="top"/>
                          <m:ctrlPr>
                            <a:rPr lang="it-IT" i="1">
                              <a:solidFill>
                                <a:srgbClr val="00B050"/>
                              </a:solidFill>
                              <a:effectLst/>
                              <a:latin typeface="Cambria Math" panose="02040503050406030204" pitchFamily="18" charset="0"/>
                              <a:ea typeface="Times New Roman" panose="02020603050405020304" pitchFamily="18" charset="0"/>
                            </a:rPr>
                          </m:ctrlPr>
                        </m:barPr>
                        <m:e>
                          <m:r>
                            <a:rPr lang="it-IT" i="1">
                              <a:solidFill>
                                <a:srgbClr val="00B050"/>
                              </a:solidFill>
                              <a:effectLst/>
                              <a:latin typeface="Cambria Math" panose="02040503050406030204" pitchFamily="18" charset="0"/>
                              <a:ea typeface="Times New Roman" panose="02020603050405020304" pitchFamily="18" charset="0"/>
                            </a:rPr>
                            <m:t>𝐴𝐵</m:t>
                          </m:r>
                        </m:e>
                      </m:bar>
                    </m:oMath>
                  </a14:m>
                  <a:r>
                    <a:rPr lang="it-IT" dirty="0">
                      <a:solidFill>
                        <a:srgbClr val="00B050"/>
                      </a:solidFill>
                      <a:effectLst/>
                      <a:latin typeface="Times New Roman" panose="02020603050405020304" pitchFamily="18" charset="0"/>
                      <a:ea typeface="Times New Roman" panose="02020603050405020304" pitchFamily="18" charset="0"/>
                    </a:rPr>
                    <a:t> e </a:t>
                  </a:r>
                  <a14:m>
                    <m:oMath xmlns:m="http://schemas.openxmlformats.org/officeDocument/2006/math">
                      <m:bar>
                        <m:barPr>
                          <m:pos m:val="top"/>
                          <m:ctrlPr>
                            <a:rPr lang="it-IT" i="1">
                              <a:solidFill>
                                <a:srgbClr val="00B050"/>
                              </a:solidFill>
                              <a:effectLst/>
                              <a:latin typeface="Cambria Math" panose="02040503050406030204" pitchFamily="18" charset="0"/>
                              <a:ea typeface="Times New Roman" panose="02020603050405020304" pitchFamily="18" charset="0"/>
                            </a:rPr>
                          </m:ctrlPr>
                        </m:barPr>
                        <m:e>
                          <m:r>
                            <a:rPr lang="it-IT" i="1">
                              <a:solidFill>
                                <a:srgbClr val="00B050"/>
                              </a:solidFill>
                              <a:effectLst/>
                              <a:latin typeface="Cambria Math" panose="02040503050406030204" pitchFamily="18" charset="0"/>
                              <a:ea typeface="Times New Roman" panose="02020603050405020304" pitchFamily="18" charset="0"/>
                            </a:rPr>
                            <m:t>𝐴𝐶</m:t>
                          </m:r>
                        </m:e>
                      </m:bar>
                    </m:oMath>
                  </a14:m>
                  <a:r>
                    <a:rPr lang="it-IT" dirty="0">
                      <a:solidFill>
                        <a:srgbClr val="00B050"/>
                      </a:solidFill>
                      <a:effectLst/>
                      <a:latin typeface="Times New Roman" panose="02020603050405020304" pitchFamily="18" charset="0"/>
                      <a:ea typeface="Times New Roman" panose="02020603050405020304" pitchFamily="18" charset="0"/>
                    </a:rPr>
                    <a:t>.</a:t>
                  </a:r>
                </a:p>
                <a:p>
                  <a:pPr marL="360680" marR="180340" indent="-180340" algn="just">
                    <a:spcAft>
                      <a:spcPts val="0"/>
                    </a:spcAft>
                  </a:pPr>
                  <a:r>
                    <a:rPr lang="it-IT" dirty="0">
                      <a:solidFill>
                        <a:srgbClr val="FF6600"/>
                      </a:solidFill>
                      <a:effectLst/>
                      <a:latin typeface="Times New Roman" panose="02020603050405020304" pitchFamily="18" charset="0"/>
                      <a:ea typeface="Times New Roman" panose="02020603050405020304" pitchFamily="18" charset="0"/>
                    </a:rPr>
                    <a:t>S1: E con il clinometro?</a:t>
                  </a:r>
                </a:p>
                <a:p>
                  <a:r>
                    <a:rPr lang="it-IT" dirty="0" smtClean="0">
                      <a:solidFill>
                        <a:schemeClr val="accent1">
                          <a:lumMod val="50000"/>
                        </a:schemeClr>
                      </a:solidFill>
                      <a:effectLst/>
                      <a:latin typeface="Times New Roman" panose="02020603050405020304" pitchFamily="18" charset="0"/>
                      <a:ea typeface="Times New Roman" panose="02020603050405020304" pitchFamily="18" charset="0"/>
                    </a:rPr>
                    <a:t>   </a:t>
                  </a:r>
                  <a:r>
                    <a:rPr lang="it-IT" dirty="0" smtClean="0">
                      <a:solidFill>
                        <a:srgbClr val="00B050"/>
                      </a:solidFill>
                      <a:effectLst/>
                      <a:latin typeface="Times New Roman" panose="02020603050405020304" pitchFamily="18" charset="0"/>
                      <a:ea typeface="Times New Roman" panose="02020603050405020304" pitchFamily="18" charset="0"/>
                    </a:rPr>
                    <a:t>S2</a:t>
                  </a:r>
                  <a:r>
                    <a:rPr lang="it-IT" dirty="0">
                      <a:solidFill>
                        <a:srgbClr val="00B050"/>
                      </a:solidFill>
                      <a:effectLst/>
                      <a:latin typeface="Times New Roman" panose="02020603050405020304" pitchFamily="18" charset="0"/>
                      <a:ea typeface="Times New Roman" panose="02020603050405020304" pitchFamily="18" charset="0"/>
                    </a:rPr>
                    <a:t>: Credo sia utile fare uno schizzo… </a:t>
                  </a:r>
                  <a:endParaRPr lang="it-IT" dirty="0">
                    <a:solidFill>
                      <a:srgbClr val="00B050"/>
                    </a:solidFill>
                  </a:endParaRPr>
                </a:p>
              </p:txBody>
            </p:sp>
          </mc:Choice>
          <mc:Fallback xmlns="">
            <p:sp>
              <p:nvSpPr>
                <p:cNvPr id="3" name="Rettangolo 2"/>
                <p:cNvSpPr>
                  <a:spLocks noRot="1" noChangeAspect="1" noMove="1" noResize="1" noEditPoints="1" noAdjustHandles="1" noChangeArrowheads="1" noChangeShapeType="1" noTextEdit="1"/>
                </p:cNvSpPr>
                <p:nvPr/>
              </p:nvSpPr>
              <p:spPr>
                <a:xfrm>
                  <a:off x="771516" y="1686999"/>
                  <a:ext cx="10744200" cy="1838332"/>
                </a:xfrm>
                <a:prstGeom prst="rect">
                  <a:avLst/>
                </a:prstGeom>
                <a:blipFill rotWithShape="0">
                  <a:blip r:embed="rId3"/>
                  <a:stretch>
                    <a:fillRect t="-1672" b="-4013"/>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7" name="Rettangolo 6"/>
                <p:cNvSpPr/>
                <p:nvPr/>
              </p:nvSpPr>
              <p:spPr>
                <a:xfrm>
                  <a:off x="771516" y="4818720"/>
                  <a:ext cx="10744200" cy="1525508"/>
                </a:xfrm>
                <a:prstGeom prst="rect">
                  <a:avLst/>
                </a:prstGeom>
              </p:spPr>
              <p:txBody>
                <a:bodyPr wrap="square">
                  <a:spAutoFit/>
                </a:bodyPr>
                <a:lstStyle/>
                <a:p>
                  <a:pPr marL="542925" marR="180340" indent="-361950" algn="just">
                    <a:spcAft>
                      <a:spcPts val="0"/>
                    </a:spcAft>
                  </a:pPr>
                  <a:r>
                    <a:rPr lang="it-IT" dirty="0" smtClean="0">
                      <a:solidFill>
                        <a:srgbClr val="7030A0"/>
                      </a:solidFill>
                      <a:effectLst/>
                      <a:latin typeface="Times New Roman" panose="02020603050405020304" pitchFamily="18" charset="0"/>
                      <a:ea typeface="Times New Roman" panose="02020603050405020304" pitchFamily="18" charset="0"/>
                    </a:rPr>
                    <a:t>S3: Il clinometro calcola angoli…eh … cioè misura angoli … sia per il triangolo ABH che per il triangolo     ACH l’angolo in A è retto…</a:t>
                  </a:r>
                </a:p>
                <a:p>
                  <a:pPr marL="360680" marR="180340" indent="-180340" algn="just">
                    <a:spcAft>
                      <a:spcPts val="0"/>
                    </a:spcAft>
                  </a:pPr>
                  <a:r>
                    <a:rPr lang="it-IT" dirty="0">
                      <a:solidFill>
                        <a:srgbClr val="00B050"/>
                      </a:solidFill>
                      <a:effectLst/>
                      <a:latin typeface="Times New Roman" panose="02020603050405020304" pitchFamily="18" charset="0"/>
                      <a:ea typeface="Times New Roman" panose="02020603050405020304" pitchFamily="18" charset="0"/>
                    </a:rPr>
                    <a:t>S2: Con il clinometro possiamo misurare α e β!</a:t>
                  </a:r>
                </a:p>
                <a:p>
                  <a:pPr marL="360680" marR="180340" indent="-180340" algn="just">
                    <a:spcAft>
                      <a:spcPts val="0"/>
                    </a:spcAft>
                  </a:pPr>
                  <a:r>
                    <a:rPr lang="it-IT" dirty="0">
                      <a:solidFill>
                        <a:srgbClr val="FF6600"/>
                      </a:solidFill>
                      <a:effectLst/>
                      <a:latin typeface="Times New Roman" panose="02020603050405020304" pitchFamily="18" charset="0"/>
                      <a:ea typeface="Times New Roman" panose="02020603050405020304" pitchFamily="18" charset="0"/>
                    </a:rPr>
                    <a:t>S1: Sì, ma noi dobbiamo calcolare l’altezza dell’albero… a cosa ci servono gli angoli?</a:t>
                  </a:r>
                </a:p>
                <a:p>
                  <a:pPr marL="360680" marR="180340" indent="-180340" algn="just">
                    <a:spcAft>
                      <a:spcPts val="0"/>
                    </a:spcAft>
                  </a:pPr>
                  <a:r>
                    <a:rPr lang="it-IT" dirty="0" smtClean="0">
                      <a:solidFill>
                        <a:srgbClr val="7030A0"/>
                      </a:solidFill>
                      <a:effectLst/>
                      <a:latin typeface="Times New Roman" panose="02020603050405020304" pitchFamily="18" charset="0"/>
                      <a:ea typeface="Times New Roman" panose="02020603050405020304" pitchFamily="18" charset="0"/>
                    </a:rPr>
                    <a:t>S3: Se solo conoscessimo </a:t>
                  </a:r>
                  <a14:m>
                    <m:oMath xmlns:m="http://schemas.openxmlformats.org/officeDocument/2006/math">
                      <m:bar>
                        <m:barPr>
                          <m:pos m:val="top"/>
                          <m:ctrlPr>
                            <a:rPr lang="it-IT" i="1">
                              <a:solidFill>
                                <a:srgbClr val="7030A0"/>
                              </a:solidFill>
                              <a:effectLst/>
                              <a:latin typeface="Cambria Math" panose="02040503050406030204" pitchFamily="18" charset="0"/>
                              <a:ea typeface="Times New Roman" panose="02020603050405020304" pitchFamily="18" charset="0"/>
                            </a:rPr>
                          </m:ctrlPr>
                        </m:barPr>
                        <m:e>
                          <m:r>
                            <a:rPr lang="it-IT" i="1">
                              <a:solidFill>
                                <a:srgbClr val="7030A0"/>
                              </a:solidFill>
                              <a:effectLst/>
                              <a:latin typeface="Cambria Math" panose="02040503050406030204" pitchFamily="18" charset="0"/>
                              <a:ea typeface="Times New Roman" panose="02020603050405020304" pitchFamily="18" charset="0"/>
                            </a:rPr>
                            <m:t>𝐵𝐻</m:t>
                          </m:r>
                        </m:e>
                      </m:bar>
                    </m:oMath>
                  </a14:m>
                  <a:r>
                    <a:rPr lang="it-IT" dirty="0">
                      <a:solidFill>
                        <a:srgbClr val="7030A0"/>
                      </a:solidFill>
                      <a:effectLst/>
                      <a:latin typeface="Times New Roman" panose="02020603050405020304" pitchFamily="18" charset="0"/>
                      <a:ea typeface="Times New Roman" panose="02020603050405020304" pitchFamily="18" charset="0"/>
                    </a:rPr>
                    <a:t> o </a:t>
                  </a:r>
                  <a14:m>
                    <m:oMath xmlns:m="http://schemas.openxmlformats.org/officeDocument/2006/math">
                      <m:bar>
                        <m:barPr>
                          <m:pos m:val="top"/>
                          <m:ctrlPr>
                            <a:rPr lang="it-IT" i="1">
                              <a:solidFill>
                                <a:srgbClr val="7030A0"/>
                              </a:solidFill>
                              <a:effectLst/>
                              <a:latin typeface="Cambria Math" panose="02040503050406030204" pitchFamily="18" charset="0"/>
                              <a:ea typeface="Times New Roman" panose="02020603050405020304" pitchFamily="18" charset="0"/>
                            </a:rPr>
                          </m:ctrlPr>
                        </m:barPr>
                        <m:e>
                          <m:r>
                            <a:rPr lang="it-IT" i="1">
                              <a:solidFill>
                                <a:srgbClr val="7030A0"/>
                              </a:solidFill>
                              <a:effectLst/>
                              <a:latin typeface="Cambria Math" panose="02040503050406030204" pitchFamily="18" charset="0"/>
                              <a:ea typeface="Times New Roman" panose="02020603050405020304" pitchFamily="18" charset="0"/>
                            </a:rPr>
                            <m:t>𝐻𝐶</m:t>
                          </m:r>
                        </m:e>
                      </m:bar>
                    </m:oMath>
                  </a14:m>
                  <a:r>
                    <a:rPr lang="it-IT" dirty="0">
                      <a:solidFill>
                        <a:srgbClr val="7030A0"/>
                      </a:solidFill>
                      <a:effectLst/>
                      <a:latin typeface="Times New Roman" panose="02020603050405020304" pitchFamily="18" charset="0"/>
                      <a:ea typeface="Times New Roman" panose="02020603050405020304" pitchFamily="18" charset="0"/>
                    </a:rPr>
                    <a:t> potremmo applicare il teorema di </a:t>
                  </a:r>
                  <a:r>
                    <a:rPr lang="it-IT" dirty="0" smtClean="0">
                      <a:solidFill>
                        <a:srgbClr val="7030A0"/>
                      </a:solidFill>
                      <a:effectLst/>
                      <a:latin typeface="Times New Roman" panose="02020603050405020304" pitchFamily="18" charset="0"/>
                      <a:ea typeface="Times New Roman" panose="02020603050405020304" pitchFamily="18" charset="0"/>
                    </a:rPr>
                    <a:t>Pitagora</a:t>
                  </a:r>
                  <a:endParaRPr lang="it-IT" dirty="0">
                    <a:solidFill>
                      <a:srgbClr val="7030A0"/>
                    </a:solidFill>
                    <a:effectLst/>
                    <a:latin typeface="Times New Roman" panose="02020603050405020304" pitchFamily="18" charset="0"/>
                    <a:ea typeface="Times New Roman" panose="02020603050405020304" pitchFamily="18" charset="0"/>
                  </a:endParaRPr>
                </a:p>
              </p:txBody>
            </p:sp>
          </mc:Choice>
          <mc:Fallback xmlns="">
            <p:sp>
              <p:nvSpPr>
                <p:cNvPr id="7" name="Rettangolo 6"/>
                <p:cNvSpPr>
                  <a:spLocks noRot="1" noChangeAspect="1" noMove="1" noResize="1" noEditPoints="1" noAdjustHandles="1" noChangeArrowheads="1" noChangeShapeType="1" noTextEdit="1"/>
                </p:cNvSpPr>
                <p:nvPr/>
              </p:nvSpPr>
              <p:spPr>
                <a:xfrm>
                  <a:off x="771516" y="4818720"/>
                  <a:ext cx="10744200" cy="1525508"/>
                </a:xfrm>
                <a:prstGeom prst="rect">
                  <a:avLst/>
                </a:prstGeom>
                <a:blipFill rotWithShape="0">
                  <a:blip r:embed="rId4"/>
                  <a:stretch>
                    <a:fillRect t="-2429" b="-6073"/>
                  </a:stretch>
                </a:blipFill>
              </p:spPr>
              <p:txBody>
                <a:bodyPr/>
                <a:lstStyle/>
                <a:p>
                  <a:r>
                    <a:rPr lang="it-IT">
                      <a:noFill/>
                    </a:rPr>
                    <a:t> </a:t>
                  </a:r>
                </a:p>
              </p:txBody>
            </p:sp>
          </mc:Fallback>
        </mc:AlternateContent>
      </p:grpSp>
      <p:pic>
        <p:nvPicPr>
          <p:cNvPr id="10" name="Immagine 9"/>
          <p:cNvPicPr/>
          <p:nvPr/>
        </p:nvPicPr>
        <p:blipFill rotWithShape="1">
          <a:blip r:embed="rId5" cstate="print">
            <a:clrChange>
              <a:clrFrom>
                <a:srgbClr val="7D7D7F"/>
              </a:clrFrom>
              <a:clrTo>
                <a:srgbClr val="7D7D7F">
                  <a:alpha val="0"/>
                </a:srgbClr>
              </a:clrTo>
            </a:clrChange>
            <a:biLevel thresh="50000"/>
            <a:extLst>
              <a:ext uri="{28A0092B-C50C-407E-A947-70E740481C1C}">
                <a14:useLocalDpi xmlns:a14="http://schemas.microsoft.com/office/drawing/2010/main" val="0"/>
              </a:ext>
            </a:extLst>
          </a:blip>
          <a:srcRect l="21944" t="25180" r="15958" b="18373"/>
          <a:stretch/>
        </p:blipFill>
        <p:spPr bwMode="auto">
          <a:xfrm>
            <a:off x="4518272" y="3285930"/>
            <a:ext cx="3348000" cy="14760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1693106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3953091" y="6473858"/>
            <a:ext cx="4356000" cy="252000"/>
          </a:xfrm>
          <a:prstGeom prst="rect">
            <a:avLst/>
          </a:prstGeom>
          <a:noFill/>
          <a:ln w="9525">
            <a:noFill/>
            <a:miter lim="800000"/>
            <a:headEnd/>
            <a:tailEnd/>
          </a:ln>
          <a:effectLst>
            <a:glow rad="101600">
              <a:srgbClr val="EEECE1">
                <a:lumMod val="25000"/>
                <a:alpha val="60000"/>
              </a:srgbClr>
            </a:glow>
            <a:softEdge rad="12700"/>
          </a:effectLst>
        </p:spPr>
        <p:txBody>
          <a:bodyPr wrap="square">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Serpe </a:t>
            </a:r>
            <a:r>
              <a:rPr kumimoji="0" lang="it-IT" sz="1000" b="1" i="1" u="none" strike="noStrike" kern="0" cap="none" spc="0" normalizeH="0" baseline="0" noProof="0" dirty="0">
                <a:ln>
                  <a:noFill/>
                </a:ln>
                <a:solidFill>
                  <a:schemeClr val="accent2">
                    <a:lumMod val="75000"/>
                  </a:schemeClr>
                </a:solidFill>
                <a:effectLst/>
                <a:uLnTx/>
                <a:uFillTx/>
                <a:cs typeface="Times New Roman" pitchFamily="18" charset="0"/>
              </a:rPr>
              <a:t>A., </a:t>
            </a:r>
            <a:r>
              <a:rPr kumimoji="0" lang="it-IT" sz="1000" b="1" i="1" u="none" strike="noStrike" kern="0" cap="none" spc="0" normalizeH="0" baseline="0" noProof="0" dirty="0" err="1">
                <a:ln>
                  <a:noFill/>
                </a:ln>
                <a:solidFill>
                  <a:schemeClr val="accent2">
                    <a:lumMod val="75000"/>
                  </a:schemeClr>
                </a:solidFill>
                <a:effectLst/>
                <a:uLnTx/>
                <a:uFillTx/>
                <a:cs typeface="Times New Roman" pitchFamily="18" charset="0"/>
              </a:rPr>
              <a:t>Frassia</a:t>
            </a:r>
            <a:r>
              <a:rPr kumimoji="0" lang="it-IT" sz="1000" b="1" i="1" u="none" strike="noStrike" kern="0" cap="none" spc="0" normalizeH="0" baseline="0" noProof="0" dirty="0">
                <a:ln>
                  <a:noFill/>
                </a:ln>
                <a:solidFill>
                  <a:schemeClr val="accent2">
                    <a:lumMod val="75000"/>
                  </a:schemeClr>
                </a:solidFill>
                <a:effectLst/>
                <a:uLnTx/>
                <a:uFillTx/>
                <a:cs typeface="Times New Roman" pitchFamily="18" charset="0"/>
              </a:rPr>
              <a:t> M.G</a:t>
            </a: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 </a:t>
            </a:r>
            <a:r>
              <a:rPr kumimoji="0" lang="it-IT" sz="1000" b="1" i="1" u="none" strike="noStrike" kern="0" cap="none" spc="0" normalizeH="0" baseline="0" noProof="0" dirty="0" err="1" smtClean="0">
                <a:ln>
                  <a:noFill/>
                </a:ln>
                <a:solidFill>
                  <a:schemeClr val="accent2">
                    <a:lumMod val="75000"/>
                  </a:schemeClr>
                </a:solidFill>
                <a:effectLst/>
                <a:uLnTx/>
                <a:uFillTx/>
                <a:cs typeface="Times New Roman" pitchFamily="18" charset="0"/>
              </a:rPr>
              <a:t>Caligiuri</a:t>
            </a: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 S. </a:t>
            </a:r>
            <a:r>
              <a:rPr kumimoji="0" lang="it-IT" sz="1000" b="1" i="0" u="none" strike="noStrike" kern="0" cap="none" spc="0" normalizeH="0" baseline="0" noProof="0" dirty="0">
                <a:ln>
                  <a:noFill/>
                </a:ln>
                <a:solidFill>
                  <a:schemeClr val="accent2">
                    <a:lumMod val="75000"/>
                  </a:schemeClr>
                </a:solidFill>
                <a:effectLst>
                  <a:outerShdw blurRad="38100" dist="38100" dir="2700000" algn="tl">
                    <a:srgbClr val="000000">
                      <a:alpha val="43137"/>
                    </a:srgbClr>
                  </a:outerShdw>
                </a:effectLst>
                <a:uLnTx/>
                <a:uFillTx/>
                <a:cs typeface="Times New Roman" pitchFamily="18" charset="0"/>
              </a:rPr>
              <a:t>-</a:t>
            </a:r>
            <a:r>
              <a:rPr kumimoji="0" lang="it-IT" sz="1000" b="0" i="0" u="none" strike="noStrike" kern="0" cap="none" spc="0" normalizeH="0" baseline="0" noProof="0" dirty="0">
                <a:ln>
                  <a:noFill/>
                </a:ln>
                <a:solidFill>
                  <a:schemeClr val="accent2">
                    <a:lumMod val="75000"/>
                  </a:schemeClr>
                </a:solidFill>
                <a:effectLst/>
                <a:uLnTx/>
                <a:uFillTx/>
                <a:cs typeface="Times New Roman" pitchFamily="18" charset="0"/>
              </a:rPr>
              <a:t>   </a:t>
            </a:r>
            <a:r>
              <a:rPr lang="it-IT" sz="1000" kern="0" dirty="0" smtClean="0">
                <a:solidFill>
                  <a:schemeClr val="accent2">
                    <a:lumMod val="75000"/>
                  </a:schemeClr>
                </a:solidFill>
                <a:cs typeface="Times New Roman" pitchFamily="18" charset="0"/>
              </a:rPr>
              <a:t>DI.FI.MA. 2015</a:t>
            </a:r>
            <a:r>
              <a:rPr kumimoji="0" lang="it-IT" sz="1000" b="1" i="1" u="none" strike="noStrike" kern="0" cap="none" spc="0" normalizeH="0" baseline="0" noProof="0" dirty="0" smtClean="0">
                <a:ln>
                  <a:noFill/>
                </a:ln>
                <a:solidFill>
                  <a:schemeClr val="accent2">
                    <a:lumMod val="75000"/>
                  </a:schemeClr>
                </a:solidFill>
                <a:effectLst/>
                <a:uLnTx/>
                <a:uFillTx/>
                <a:cs typeface="Times New Roman" pitchFamily="18" charset="0"/>
              </a:rPr>
              <a:t>  </a:t>
            </a:r>
            <a:r>
              <a:rPr kumimoji="0" lang="en-GB" sz="1000" b="1" i="0" u="none" strike="noStrike" kern="0" cap="none" spc="0" normalizeH="0" baseline="0" noProof="0" dirty="0">
                <a:ln>
                  <a:noFill/>
                </a:ln>
                <a:solidFill>
                  <a:schemeClr val="accent2">
                    <a:lumMod val="75000"/>
                  </a:schemeClr>
                </a:solidFill>
                <a:effectLst/>
                <a:uLnTx/>
                <a:uFillTx/>
                <a:cs typeface="Times New Roman" pitchFamily="18" charset="0"/>
                <a:sym typeface="Symbol"/>
              </a:rPr>
              <a:t> </a:t>
            </a:r>
            <a:r>
              <a:rPr kumimoji="0" lang="en-GB" sz="1000" b="1" i="0" u="none" strike="noStrike" kern="0" cap="none" spc="0" normalizeH="0" baseline="0" noProof="0" dirty="0" smtClean="0">
                <a:ln>
                  <a:noFill/>
                </a:ln>
                <a:solidFill>
                  <a:schemeClr val="accent2">
                    <a:lumMod val="75000"/>
                  </a:schemeClr>
                </a:solidFill>
                <a:effectLst/>
                <a:uLnTx/>
                <a:uFillTx/>
                <a:cs typeface="Times New Roman" pitchFamily="18" charset="0"/>
                <a:sym typeface="Symbol"/>
              </a:rPr>
              <a:t>Torino, 7-9 </a:t>
            </a:r>
            <a:r>
              <a:rPr kumimoji="0" lang="en-GB" sz="1000" b="1" i="1" u="none" strike="noStrike" kern="0" cap="none" spc="0" normalizeH="0" baseline="0" noProof="0" dirty="0" err="1">
                <a:ln>
                  <a:noFill/>
                </a:ln>
                <a:solidFill>
                  <a:schemeClr val="accent2">
                    <a:lumMod val="75000"/>
                  </a:schemeClr>
                </a:solidFill>
                <a:effectLst/>
                <a:uLnTx/>
                <a:uFillTx/>
                <a:cs typeface="Times New Roman" pitchFamily="18" charset="0"/>
                <a:sym typeface="Symbol"/>
              </a:rPr>
              <a:t>ottobre</a:t>
            </a:r>
            <a:r>
              <a:rPr kumimoji="0" lang="en-GB" sz="1000" b="1" i="0" u="none" strike="noStrike" kern="0" cap="none" spc="0" normalizeH="0" baseline="0" noProof="0" dirty="0">
                <a:ln>
                  <a:noFill/>
                </a:ln>
                <a:solidFill>
                  <a:schemeClr val="accent2">
                    <a:lumMod val="75000"/>
                  </a:schemeClr>
                </a:solidFill>
                <a:effectLst/>
                <a:uLnTx/>
                <a:uFillTx/>
                <a:cs typeface="Times New Roman" pitchFamily="18" charset="0"/>
                <a:sym typeface="Symbol"/>
              </a:rPr>
              <a:t>  </a:t>
            </a:r>
            <a:r>
              <a:rPr kumimoji="0" lang="en-GB" sz="1000" b="1" i="0" u="none" strike="noStrike" kern="0" cap="none" spc="0" normalizeH="0" baseline="0" noProof="0" dirty="0" smtClean="0">
                <a:ln>
                  <a:noFill/>
                </a:ln>
                <a:solidFill>
                  <a:schemeClr val="accent2">
                    <a:lumMod val="75000"/>
                  </a:schemeClr>
                </a:solidFill>
                <a:effectLst/>
                <a:uLnTx/>
                <a:uFillTx/>
                <a:cs typeface="Times New Roman" pitchFamily="18" charset="0"/>
                <a:sym typeface="Symbol"/>
              </a:rPr>
              <a:t>2015</a:t>
            </a:r>
            <a:endParaRPr kumimoji="0" lang="it-IT" sz="1000" b="0" i="1" u="none" strike="noStrike" kern="0" cap="none" spc="0" normalizeH="0" baseline="0" noProof="0" dirty="0">
              <a:ln>
                <a:noFill/>
              </a:ln>
              <a:solidFill>
                <a:schemeClr val="accent2">
                  <a:lumMod val="75000"/>
                </a:schemeClr>
              </a:solidFill>
              <a:effectLst>
                <a:outerShdw blurRad="38100" dist="38100" dir="2700000" algn="tl">
                  <a:srgbClr val="C0C0C0"/>
                </a:outerShdw>
              </a:effectLst>
              <a:uLnTx/>
              <a:uFillTx/>
            </a:endParaRPr>
          </a:p>
        </p:txBody>
      </p:sp>
      <p:sp>
        <p:nvSpPr>
          <p:cNvPr id="3" name="CasellaDiTesto 2"/>
          <p:cNvSpPr txBox="1"/>
          <p:nvPr/>
        </p:nvSpPr>
        <p:spPr>
          <a:xfrm>
            <a:off x="-109089" y="808128"/>
            <a:ext cx="2484000" cy="523220"/>
          </a:xfrm>
          <a:prstGeom prst="rect">
            <a:avLst/>
          </a:prstGeom>
          <a:solidFill>
            <a:schemeClr val="bg1"/>
          </a:solidFill>
          <a:ln>
            <a:noFill/>
          </a:ln>
          <a:effectLst>
            <a:outerShdw blurRad="50800" dist="38100" dir="5400000" algn="t" rotWithShape="0">
              <a:prstClr val="black">
                <a:alpha val="40000"/>
              </a:prstClr>
            </a:outerShdw>
            <a:softEdge rad="63500"/>
          </a:effectLst>
        </p:spPr>
        <p:txBody>
          <a:bodyPr wrap="square" rtlCol="0">
            <a:spAutoFit/>
          </a:bodyPr>
          <a:lstStyle/>
          <a:p>
            <a:pPr>
              <a:spcAft>
                <a:spcPts val="600"/>
              </a:spcAft>
            </a:pPr>
            <a:r>
              <a:rPr lang="it-IT" sz="2800" spc="100" dirty="0" smtClean="0">
                <a:solidFill>
                  <a:srgbClr val="00297A"/>
                </a:solidFill>
                <a:effectLst>
                  <a:outerShdw blurRad="38100" dist="38100" dir="2700000" algn="tl">
                    <a:srgbClr val="000000">
                      <a:alpha val="43137"/>
                    </a:srgbClr>
                  </a:outerShdw>
                </a:effectLst>
              </a:rPr>
              <a:t>  </a:t>
            </a:r>
            <a:r>
              <a:rPr lang="it-IT" sz="2800" spc="100" dirty="0" smtClean="0">
                <a:solidFill>
                  <a:srgbClr val="FF6600"/>
                </a:solidFill>
                <a:effectLst>
                  <a:outerShdw blurRad="38100" dist="38100" dir="2700000" algn="tl">
                    <a:srgbClr val="000000">
                      <a:alpha val="43137"/>
                    </a:srgbClr>
                  </a:outerShdw>
                </a:effectLst>
              </a:rPr>
              <a:t>Laboratorio</a:t>
            </a:r>
            <a:endParaRPr lang="it-IT" sz="2800" spc="100" dirty="0">
              <a:solidFill>
                <a:srgbClr val="FF6600"/>
              </a:solidFill>
              <a:effectLst>
                <a:outerShdw blurRad="38100" dist="38100" dir="2700000" algn="tl">
                  <a:srgbClr val="000000">
                    <a:alpha val="43137"/>
                  </a:srgbClr>
                </a:outerShdw>
              </a:effectLst>
            </a:endParaRPr>
          </a:p>
        </p:txBody>
      </p:sp>
      <p:grpSp>
        <p:nvGrpSpPr>
          <p:cNvPr id="6" name="Gruppo 5"/>
          <p:cNvGrpSpPr/>
          <p:nvPr/>
        </p:nvGrpSpPr>
        <p:grpSpPr>
          <a:xfrm>
            <a:off x="1325274" y="2228151"/>
            <a:ext cx="10522591" cy="3935712"/>
            <a:chOff x="1265314" y="2228151"/>
            <a:chExt cx="10522591" cy="3935712"/>
          </a:xfrm>
        </p:grpSpPr>
        <mc:AlternateContent xmlns:mc="http://schemas.openxmlformats.org/markup-compatibility/2006" xmlns:a14="http://schemas.microsoft.com/office/drawing/2010/main">
          <mc:Choice Requires="a14">
            <p:sp>
              <p:nvSpPr>
                <p:cNvPr id="2" name="Rettangolo 1"/>
                <p:cNvSpPr/>
                <p:nvPr/>
              </p:nvSpPr>
              <p:spPr>
                <a:xfrm>
                  <a:off x="1265314" y="2228151"/>
                  <a:ext cx="5853136" cy="3124381"/>
                </a:xfrm>
                <a:prstGeom prst="rect">
                  <a:avLst/>
                </a:prstGeom>
                <a:ln w="28575">
                  <a:solidFill>
                    <a:srgbClr val="99CC00"/>
                  </a:solidFill>
                </a:ln>
              </p:spPr>
              <p:txBody>
                <a:bodyPr wrap="square">
                  <a:spAutoFit/>
                </a:bodyPr>
                <a:lstStyle/>
                <a:p>
                  <a:pPr algn="just">
                    <a:spcAft>
                      <a:spcPts val="600"/>
                    </a:spcAft>
                  </a:pPr>
                  <a:r>
                    <a:rPr lang="it-IT" sz="2000" dirty="0" smtClean="0">
                      <a:solidFill>
                        <a:srgbClr val="FF6600"/>
                      </a:solidFill>
                      <a:effectLst/>
                      <a:latin typeface="Times New Roman" panose="02020603050405020304" pitchFamily="18" charset="0"/>
                      <a:ea typeface="Times New Roman" panose="02020603050405020304" pitchFamily="18" charset="0"/>
                    </a:rPr>
                    <a:t>Il compito prevede la seguente costruzione</a:t>
                  </a:r>
                  <a:r>
                    <a:rPr lang="it-IT" sz="2000" dirty="0" smtClean="0">
                      <a:solidFill>
                        <a:schemeClr val="accent1">
                          <a:lumMod val="50000"/>
                        </a:schemeClr>
                      </a:solidFill>
                      <a:effectLst/>
                      <a:latin typeface="Times New Roman" panose="02020603050405020304" pitchFamily="18" charset="0"/>
                      <a:ea typeface="Times New Roman" panose="02020603050405020304" pitchFamily="18" charset="0"/>
                    </a:rPr>
                    <a:t>:</a:t>
                  </a:r>
                </a:p>
                <a:p>
                  <a:pPr marL="342900" marR="180340" lvl="0" indent="-342900" algn="just">
                    <a:spcAft>
                      <a:spcPts val="0"/>
                    </a:spcAft>
                    <a:buFont typeface="+mj-lt"/>
                    <a:buAutoNum type="arabicPeriod"/>
                  </a:pPr>
                  <a:r>
                    <a:rPr lang="es-ES" sz="2000" dirty="0">
                      <a:solidFill>
                        <a:schemeClr val="accent1">
                          <a:lumMod val="50000"/>
                        </a:schemeClr>
                      </a:solidFill>
                      <a:effectLst/>
                      <a:latin typeface="Times New Roman" panose="02020603050405020304" pitchFamily="18" charset="0"/>
                      <a:ea typeface="Times New Roman" panose="02020603050405020304" pitchFamily="18" charset="0"/>
                    </a:rPr>
                    <a:t>Costruire un angolo di origine A;</a:t>
                  </a:r>
                  <a:endParaRPr lang="it-IT" sz="2000" dirty="0">
                    <a:solidFill>
                      <a:schemeClr val="accent1">
                        <a:lumMod val="50000"/>
                      </a:schemeClr>
                    </a:solidFill>
                    <a:effectLst/>
                    <a:latin typeface="Times New Roman" panose="02020603050405020304" pitchFamily="18" charset="0"/>
                    <a:ea typeface="Times New Roman" panose="02020603050405020304" pitchFamily="18" charset="0"/>
                  </a:endParaRPr>
                </a:p>
                <a:p>
                  <a:pPr marL="342900" marR="180340" lvl="0" indent="-342900" algn="just">
                    <a:spcAft>
                      <a:spcPts val="0"/>
                    </a:spcAft>
                    <a:buFont typeface="+mj-lt"/>
                    <a:buAutoNum type="arabicPeriod"/>
                  </a:pPr>
                  <a:r>
                    <a:rPr lang="es-ES" sz="2000" dirty="0">
                      <a:solidFill>
                        <a:schemeClr val="accent1">
                          <a:lumMod val="50000"/>
                        </a:schemeClr>
                      </a:solidFill>
                      <a:effectLst/>
                      <a:latin typeface="Times New Roman" panose="02020603050405020304" pitchFamily="18" charset="0"/>
                      <a:ea typeface="Times New Roman" panose="02020603050405020304" pitchFamily="18" charset="0"/>
                    </a:rPr>
                    <a:t>Disegnare un punto P sul secondo lato dell’angolo;</a:t>
                  </a:r>
                  <a:endParaRPr lang="it-IT" sz="2000" dirty="0">
                    <a:solidFill>
                      <a:schemeClr val="accent1">
                        <a:lumMod val="50000"/>
                      </a:schemeClr>
                    </a:solidFill>
                    <a:effectLst/>
                    <a:latin typeface="Times New Roman" panose="02020603050405020304" pitchFamily="18" charset="0"/>
                    <a:ea typeface="Times New Roman" panose="02020603050405020304" pitchFamily="18" charset="0"/>
                  </a:endParaRPr>
                </a:p>
                <a:p>
                  <a:pPr marL="342900" marR="180340" lvl="0" indent="-342900" algn="just">
                    <a:spcAft>
                      <a:spcPts val="0"/>
                    </a:spcAft>
                    <a:buFont typeface="+mj-lt"/>
                    <a:buAutoNum type="arabicPeriod"/>
                  </a:pPr>
                  <a:r>
                    <a:rPr lang="es-ES" sz="2000" dirty="0">
                      <a:solidFill>
                        <a:schemeClr val="accent1">
                          <a:lumMod val="50000"/>
                        </a:schemeClr>
                      </a:solidFill>
                      <a:effectLst/>
                      <a:latin typeface="Times New Roman" panose="02020603050405020304" pitchFamily="18" charset="0"/>
                      <a:ea typeface="Times New Roman" panose="02020603050405020304" pitchFamily="18" charset="0"/>
                    </a:rPr>
                    <a:t>Tracciare la perpendicolare t al primo lato dell’angolo passante per il punto P;</a:t>
                  </a:r>
                  <a:endParaRPr lang="it-IT" sz="2000" dirty="0">
                    <a:solidFill>
                      <a:schemeClr val="accent1">
                        <a:lumMod val="50000"/>
                      </a:schemeClr>
                    </a:solidFill>
                    <a:effectLst/>
                    <a:latin typeface="Times New Roman" panose="02020603050405020304" pitchFamily="18" charset="0"/>
                    <a:ea typeface="Times New Roman" panose="02020603050405020304" pitchFamily="18" charset="0"/>
                  </a:endParaRPr>
                </a:p>
                <a:p>
                  <a:pPr marL="342900" marR="180340" lvl="0" indent="-342900" algn="just">
                    <a:spcAft>
                      <a:spcPts val="0"/>
                    </a:spcAft>
                    <a:buFont typeface="+mj-lt"/>
                    <a:buAutoNum type="arabicPeriod"/>
                  </a:pPr>
                  <a:r>
                    <a:rPr lang="es-ES" sz="2000" dirty="0">
                      <a:solidFill>
                        <a:schemeClr val="accent1">
                          <a:lumMod val="50000"/>
                        </a:schemeClr>
                      </a:solidFill>
                      <a:effectLst/>
                      <a:latin typeface="Times New Roman" panose="02020603050405020304" pitchFamily="18" charset="0"/>
                      <a:ea typeface="Times New Roman" panose="02020603050405020304" pitchFamily="18" charset="0"/>
                    </a:rPr>
                    <a:t>Determinare il punto H, intersezione tra la retta t e il primo lato dell’angolo;</a:t>
                  </a:r>
                  <a:endParaRPr lang="it-IT" sz="2000" dirty="0">
                    <a:solidFill>
                      <a:schemeClr val="accent1">
                        <a:lumMod val="50000"/>
                      </a:schemeClr>
                    </a:solidFill>
                    <a:effectLst/>
                    <a:latin typeface="Times New Roman" panose="02020603050405020304" pitchFamily="18" charset="0"/>
                    <a:ea typeface="Times New Roman" panose="02020603050405020304" pitchFamily="18" charset="0"/>
                  </a:endParaRPr>
                </a:p>
                <a:p>
                  <a:r>
                    <a:rPr lang="it-IT" sz="2000" dirty="0">
                      <a:solidFill>
                        <a:schemeClr val="accent1">
                          <a:lumMod val="50000"/>
                        </a:schemeClr>
                      </a:solidFill>
                      <a:effectLst/>
                      <a:latin typeface="Times New Roman" panose="02020603050405020304" pitchFamily="18" charset="0"/>
                      <a:ea typeface="Times New Roman" panose="02020603050405020304" pitchFamily="18" charset="0"/>
                    </a:rPr>
                    <a:t>Determinare i valori dei seguenti rapporti: </a:t>
                  </a:r>
                  <a14:m>
                    <m:oMath xmlns:m="http://schemas.openxmlformats.org/officeDocument/2006/math">
                      <m:f>
                        <m:fPr>
                          <m:ctrlPr>
                            <a:rPr lang="it-IT" sz="2000" i="1">
                              <a:solidFill>
                                <a:schemeClr val="accent1">
                                  <a:lumMod val="50000"/>
                                </a:schemeClr>
                              </a:solidFill>
                              <a:effectLst/>
                              <a:latin typeface="Cambria Math" panose="02040503050406030204" pitchFamily="18" charset="0"/>
                            </a:rPr>
                          </m:ctrlPr>
                        </m:fPr>
                        <m:num>
                          <m:bar>
                            <m:barPr>
                              <m:pos m:val="top"/>
                              <m:ctrlPr>
                                <a:rPr lang="it-IT" sz="2000" i="1">
                                  <a:solidFill>
                                    <a:schemeClr val="accent1">
                                      <a:lumMod val="50000"/>
                                    </a:schemeClr>
                                  </a:solidFill>
                                  <a:effectLst/>
                                  <a:latin typeface="Cambria Math" panose="02040503050406030204" pitchFamily="18" charset="0"/>
                                </a:rPr>
                              </m:ctrlPr>
                            </m:barPr>
                            <m:e>
                              <m:r>
                                <a:rPr lang="it-IT" sz="2000" i="1">
                                  <a:solidFill>
                                    <a:schemeClr val="accent1">
                                      <a:lumMod val="50000"/>
                                    </a:schemeClr>
                                  </a:solidFill>
                                  <a:effectLst/>
                                  <a:latin typeface="Cambria Math" panose="02040503050406030204" pitchFamily="18" charset="0"/>
                                  <a:ea typeface="Times New Roman" panose="02020603050405020304" pitchFamily="18" charset="0"/>
                                  <a:cs typeface="Times New Roman" panose="02020603050405020304" pitchFamily="18" charset="0"/>
                                </a:rPr>
                                <m:t>𝑃𝐻</m:t>
                              </m:r>
                            </m:e>
                          </m:bar>
                        </m:num>
                        <m:den>
                          <m:r>
                            <a:rPr lang="it-IT" sz="2000" i="1">
                              <a:solidFill>
                                <a:schemeClr val="accent1">
                                  <a:lumMod val="50000"/>
                                </a:schemeClr>
                              </a:solidFill>
                              <a:effectLst/>
                              <a:latin typeface="Cambria Math" panose="02040503050406030204" pitchFamily="18" charset="0"/>
                              <a:ea typeface="Times New Roman" panose="02020603050405020304" pitchFamily="18" charset="0"/>
                              <a:cs typeface="Times New Roman" panose="02020603050405020304" pitchFamily="18" charset="0"/>
                            </a:rPr>
                            <m:t>𝐴𝑃</m:t>
                          </m:r>
                        </m:den>
                      </m:f>
                    </m:oMath>
                  </a14:m>
                  <a:r>
                    <a:rPr lang="it-IT" sz="2000" dirty="0">
                      <a:solidFill>
                        <a:schemeClr val="accent1">
                          <a:lumMod val="50000"/>
                        </a:schemeClr>
                      </a:solidFill>
                      <a:effectLst/>
                      <a:latin typeface="Times New Roman" panose="02020603050405020304" pitchFamily="18" charset="0"/>
                      <a:ea typeface="Times New Roman" panose="02020603050405020304" pitchFamily="18" charset="0"/>
                    </a:rPr>
                    <a:t>, </a:t>
                  </a:r>
                  <a14:m>
                    <m:oMath xmlns:m="http://schemas.openxmlformats.org/officeDocument/2006/math">
                      <m:f>
                        <m:fPr>
                          <m:ctrlPr>
                            <a:rPr lang="it-IT" sz="2000" i="1">
                              <a:solidFill>
                                <a:schemeClr val="accent1">
                                  <a:lumMod val="50000"/>
                                </a:schemeClr>
                              </a:solidFill>
                              <a:effectLst/>
                              <a:latin typeface="Cambria Math" panose="02040503050406030204" pitchFamily="18" charset="0"/>
                            </a:rPr>
                          </m:ctrlPr>
                        </m:fPr>
                        <m:num>
                          <m:bar>
                            <m:barPr>
                              <m:pos m:val="top"/>
                              <m:ctrlPr>
                                <a:rPr lang="it-IT" sz="2000" i="1">
                                  <a:solidFill>
                                    <a:schemeClr val="accent1">
                                      <a:lumMod val="50000"/>
                                    </a:schemeClr>
                                  </a:solidFill>
                                  <a:effectLst/>
                                  <a:latin typeface="Cambria Math" panose="02040503050406030204" pitchFamily="18" charset="0"/>
                                </a:rPr>
                              </m:ctrlPr>
                            </m:barPr>
                            <m:e>
                              <m:r>
                                <a:rPr lang="it-IT" sz="2000" i="1">
                                  <a:solidFill>
                                    <a:schemeClr val="accent1">
                                      <a:lumMod val="50000"/>
                                    </a:schemeClr>
                                  </a:solidFill>
                                  <a:effectLst/>
                                  <a:latin typeface="Cambria Math" panose="02040503050406030204" pitchFamily="18" charset="0"/>
                                  <a:ea typeface="Times New Roman" panose="02020603050405020304" pitchFamily="18" charset="0"/>
                                  <a:cs typeface="Times New Roman" panose="02020603050405020304" pitchFamily="18" charset="0"/>
                                </a:rPr>
                                <m:t>𝐴𝐻</m:t>
                              </m:r>
                            </m:e>
                          </m:bar>
                        </m:num>
                        <m:den>
                          <m:r>
                            <a:rPr lang="it-IT" sz="2000" i="1">
                              <a:solidFill>
                                <a:schemeClr val="accent1">
                                  <a:lumMod val="50000"/>
                                </a:schemeClr>
                              </a:solidFill>
                              <a:effectLst/>
                              <a:latin typeface="Cambria Math" panose="02040503050406030204" pitchFamily="18" charset="0"/>
                              <a:ea typeface="Times New Roman" panose="02020603050405020304" pitchFamily="18" charset="0"/>
                              <a:cs typeface="Times New Roman" panose="02020603050405020304" pitchFamily="18" charset="0"/>
                            </a:rPr>
                            <m:t>𝐴𝑃</m:t>
                          </m:r>
                        </m:den>
                      </m:f>
                    </m:oMath>
                  </a14:m>
                  <a:r>
                    <a:rPr lang="it-IT" sz="2000" dirty="0">
                      <a:solidFill>
                        <a:schemeClr val="accent1">
                          <a:lumMod val="50000"/>
                        </a:schemeClr>
                      </a:solidFill>
                      <a:effectLst/>
                      <a:latin typeface="Times New Roman" panose="02020603050405020304" pitchFamily="18" charset="0"/>
                      <a:ea typeface="Times New Roman" panose="02020603050405020304" pitchFamily="18" charset="0"/>
                    </a:rPr>
                    <a:t>, </a:t>
                  </a:r>
                  <a14:m>
                    <m:oMath xmlns:m="http://schemas.openxmlformats.org/officeDocument/2006/math">
                      <m:f>
                        <m:fPr>
                          <m:ctrlPr>
                            <a:rPr lang="it-IT" sz="2000" i="1">
                              <a:solidFill>
                                <a:schemeClr val="accent1">
                                  <a:lumMod val="50000"/>
                                </a:schemeClr>
                              </a:solidFill>
                              <a:effectLst/>
                              <a:latin typeface="Cambria Math" panose="02040503050406030204" pitchFamily="18" charset="0"/>
                            </a:rPr>
                          </m:ctrlPr>
                        </m:fPr>
                        <m:num>
                          <m:bar>
                            <m:barPr>
                              <m:pos m:val="top"/>
                              <m:ctrlPr>
                                <a:rPr lang="it-IT" sz="2000" i="1">
                                  <a:solidFill>
                                    <a:schemeClr val="accent1">
                                      <a:lumMod val="50000"/>
                                    </a:schemeClr>
                                  </a:solidFill>
                                  <a:effectLst/>
                                  <a:latin typeface="Cambria Math" panose="02040503050406030204" pitchFamily="18" charset="0"/>
                                </a:rPr>
                              </m:ctrlPr>
                            </m:barPr>
                            <m:e>
                              <m:r>
                                <a:rPr lang="it-IT" sz="2000" i="1">
                                  <a:solidFill>
                                    <a:schemeClr val="accent1">
                                      <a:lumMod val="50000"/>
                                    </a:schemeClr>
                                  </a:solidFill>
                                  <a:effectLst/>
                                  <a:latin typeface="Cambria Math" panose="02040503050406030204" pitchFamily="18" charset="0"/>
                                  <a:ea typeface="Times New Roman" panose="02020603050405020304" pitchFamily="18" charset="0"/>
                                  <a:cs typeface="Times New Roman" panose="02020603050405020304" pitchFamily="18" charset="0"/>
                                </a:rPr>
                                <m:t>𝑃𝐻</m:t>
                              </m:r>
                            </m:e>
                          </m:bar>
                        </m:num>
                        <m:den>
                          <m:r>
                            <a:rPr lang="it-IT" sz="2000" i="1">
                              <a:solidFill>
                                <a:schemeClr val="accent1">
                                  <a:lumMod val="50000"/>
                                </a:schemeClr>
                              </a:solidFill>
                              <a:effectLst/>
                              <a:latin typeface="Cambria Math" panose="02040503050406030204" pitchFamily="18" charset="0"/>
                              <a:ea typeface="Times New Roman" panose="02020603050405020304" pitchFamily="18" charset="0"/>
                              <a:cs typeface="Times New Roman" panose="02020603050405020304" pitchFamily="18" charset="0"/>
                            </a:rPr>
                            <m:t>𝐴𝐻</m:t>
                          </m:r>
                        </m:den>
                      </m:f>
                    </m:oMath>
                  </a14:m>
                  <a:r>
                    <a:rPr lang="it-IT" sz="2000" dirty="0">
                      <a:solidFill>
                        <a:schemeClr val="accent1">
                          <a:lumMod val="50000"/>
                        </a:schemeClr>
                      </a:solidFill>
                      <a:effectLst/>
                      <a:latin typeface="Times New Roman" panose="02020603050405020304" pitchFamily="18" charset="0"/>
                      <a:ea typeface="Times New Roman" panose="02020603050405020304" pitchFamily="18" charset="0"/>
                    </a:rPr>
                    <a:t>.</a:t>
                  </a:r>
                  <a:endParaRPr lang="it-IT" sz="2000" dirty="0"/>
                </a:p>
              </p:txBody>
            </p:sp>
          </mc:Choice>
          <mc:Fallback xmlns="">
            <p:sp>
              <p:nvSpPr>
                <p:cNvPr id="2" name="Rettangolo 1"/>
                <p:cNvSpPr>
                  <a:spLocks noRot="1" noChangeAspect="1" noMove="1" noResize="1" noEditPoints="1" noAdjustHandles="1" noChangeArrowheads="1" noChangeShapeType="1" noTextEdit="1"/>
                </p:cNvSpPr>
                <p:nvPr/>
              </p:nvSpPr>
              <p:spPr>
                <a:xfrm>
                  <a:off x="1265314" y="2228151"/>
                  <a:ext cx="5853136" cy="3124381"/>
                </a:xfrm>
                <a:prstGeom prst="rect">
                  <a:avLst/>
                </a:prstGeom>
                <a:blipFill rotWithShape="0">
                  <a:blip r:embed="rId3"/>
                  <a:stretch>
                    <a:fillRect l="-828" t="-774"/>
                  </a:stretch>
                </a:blipFill>
                <a:ln w="28575">
                  <a:solidFill>
                    <a:srgbClr val="99CC00"/>
                  </a:solidFill>
                </a:ln>
              </p:spPr>
              <p:txBody>
                <a:bodyPr/>
                <a:lstStyle/>
                <a:p>
                  <a:r>
                    <a:rPr lang="it-IT">
                      <a:noFill/>
                    </a:rPr>
                    <a:t> </a:t>
                  </a:r>
                </a:p>
              </p:txBody>
            </p:sp>
          </mc:Fallback>
        </mc:AlternateContent>
        <p:pic>
          <p:nvPicPr>
            <p:cNvPr id="5" name="Immagine 4">
              <a:hlinkClick r:id="rId4" action="ppaction://hlinkfile"/>
            </p:cNvPr>
            <p:cNvPicPr/>
            <p:nvPr/>
          </p:nvPicPr>
          <p:blipFill>
            <a:blip r:embed="rId5"/>
            <a:stretch>
              <a:fillRect/>
            </a:stretch>
          </p:blipFill>
          <p:spPr>
            <a:xfrm>
              <a:off x="7467905" y="3643863"/>
              <a:ext cx="4320000" cy="2520000"/>
            </a:xfrm>
            <a:prstGeom prst="rect">
              <a:avLst/>
            </a:prstGeom>
            <a:ln w="28575">
              <a:solidFill>
                <a:srgbClr val="99CC00"/>
              </a:solidFill>
            </a:ln>
            <a:scene3d>
              <a:camera prst="orthographicFront">
                <a:rot lat="0" lon="0" rev="20399999"/>
              </a:camera>
              <a:lightRig rig="threePt" dir="t"/>
            </a:scene3d>
          </p:spPr>
        </p:pic>
      </p:grpSp>
    </p:spTree>
    <p:extLst>
      <p:ext uri="{BB962C8B-B14F-4D97-AF65-F5344CB8AC3E}">
        <p14:creationId xmlns:p14="http://schemas.microsoft.com/office/powerpoint/2010/main" val="1552670703"/>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1042</TotalTime>
  <Words>2132</Words>
  <Application>Microsoft Office PowerPoint</Application>
  <PresentationFormat>Widescreen</PresentationFormat>
  <Paragraphs>152</Paragraphs>
  <Slides>16</Slides>
  <Notes>16</Notes>
  <HiddenSlides>0</HiddenSlides>
  <MMClips>0</MMClips>
  <ScaleCrop>false</ScaleCrop>
  <HeadingPairs>
    <vt:vector size="6" baseType="variant">
      <vt:variant>
        <vt:lpstr>Caratteri utilizzati</vt:lpstr>
      </vt:variant>
      <vt:variant>
        <vt:i4>9</vt:i4>
      </vt:variant>
      <vt:variant>
        <vt:lpstr>Tema</vt:lpstr>
      </vt:variant>
      <vt:variant>
        <vt:i4>1</vt:i4>
      </vt:variant>
      <vt:variant>
        <vt:lpstr>Titoli diapositive</vt:lpstr>
      </vt:variant>
      <vt:variant>
        <vt:i4>16</vt:i4>
      </vt:variant>
    </vt:vector>
  </HeadingPairs>
  <TitlesOfParts>
    <vt:vector size="26" baseType="lpstr">
      <vt:lpstr>Aparajita</vt:lpstr>
      <vt:lpstr>Arial</vt:lpstr>
      <vt:lpstr>Calibri</vt:lpstr>
      <vt:lpstr>Calibri Light</vt:lpstr>
      <vt:lpstr>Cambria Math</vt:lpstr>
      <vt:lpstr>Comic Sans MS</vt:lpstr>
      <vt:lpstr>Courier New</vt:lpstr>
      <vt:lpstr>Symbol</vt:lpstr>
      <vt:lpstr>Times New Roman</vt:lpstr>
      <vt:lpstr>Tema di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Windows User</dc:creator>
  <cp:lastModifiedBy>Windows User</cp:lastModifiedBy>
  <cp:revision>60</cp:revision>
  <dcterms:created xsi:type="dcterms:W3CDTF">2015-09-08T10:48:58Z</dcterms:created>
  <dcterms:modified xsi:type="dcterms:W3CDTF">2015-09-27T08:47:58Z</dcterms:modified>
</cp:coreProperties>
</file>