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0" r:id="rId2"/>
    <p:sldMasterId id="2147483916" r:id="rId3"/>
  </p:sldMasterIdLst>
  <p:sldIdLst>
    <p:sldId id="321" r:id="rId4"/>
    <p:sldId id="313" r:id="rId5"/>
    <p:sldId id="320" r:id="rId6"/>
    <p:sldId id="322" r:id="rId7"/>
    <p:sldId id="314" r:id="rId8"/>
    <p:sldId id="316" r:id="rId9"/>
    <p:sldId id="277" r:id="rId10"/>
    <p:sldId id="317" r:id="rId11"/>
    <p:sldId id="318" r:id="rId12"/>
    <p:sldId id="283" r:id="rId13"/>
    <p:sldId id="284" r:id="rId14"/>
    <p:sldId id="319" r:id="rId15"/>
    <p:sldId id="285" r:id="rId16"/>
    <p:sldId id="286" r:id="rId17"/>
    <p:sldId id="287" r:id="rId18"/>
    <p:sldId id="288" r:id="rId19"/>
    <p:sldId id="281" r:id="rId20"/>
    <p:sldId id="289" r:id="rId21"/>
    <p:sldId id="290" r:id="rId22"/>
    <p:sldId id="291" r:id="rId23"/>
    <p:sldId id="292" r:id="rId24"/>
    <p:sldId id="293" r:id="rId25"/>
    <p:sldId id="295" r:id="rId26"/>
    <p:sldId id="298" r:id="rId27"/>
    <p:sldId id="294" r:id="rId28"/>
    <p:sldId id="297" r:id="rId29"/>
    <p:sldId id="296" r:id="rId30"/>
    <p:sldId id="299" r:id="rId31"/>
    <p:sldId id="323" r:id="rId32"/>
    <p:sldId id="328" r:id="rId33"/>
    <p:sldId id="324" r:id="rId34"/>
    <p:sldId id="325" r:id="rId35"/>
    <p:sldId id="326" r:id="rId36"/>
    <p:sldId id="327" r:id="rId3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9933"/>
    <a:srgbClr val="FFFF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7" autoAdjust="0"/>
    <p:restoredTop sz="94660"/>
  </p:normalViewPr>
  <p:slideViewPr>
    <p:cSldViewPr>
      <p:cViewPr varScale="1">
        <p:scale>
          <a:sx n="75" d="100"/>
          <a:sy n="75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037D6-894E-480A-B029-327C27E7723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439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4ED44-7C5E-45A3-8E3C-97B4003CD4A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26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it-IT" noProof="0" smtClean="0"/>
              <a:t>Fare clic per modificare lo stile del titolo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it-IT" noProof="0" smtClean="0"/>
              <a:t>Fare clic per modificare lo stile del sottotitolo dello schema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38057-234F-45F3-8B6F-CF5A0DD9F9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EC80-7E67-4F3D-9B6D-DCA163F15AA6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441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55FC5-4F9D-432E-9FFC-B750E11C4B0D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94C49-8AF1-4EA5-A356-EB79F4324A9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990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4EFF3-7573-4AAE-A067-7A2EB4F5D1A0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39768-11CC-4CE4-8CAB-27E8AD377BA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604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2CE83-A7D5-48B7-B8B7-55BF285DE222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65023-92C7-44B8-BA50-A12947A73E6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403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60C35-28FC-4C5D-BE46-34872A627D85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5108A-AAC1-4215-9E27-9B0CEF2A895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144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38E72-33B9-4468-B87E-D995C8394F7C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804C7-D149-4E2B-8985-9B62AF5AA23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367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B6AC9-D073-49DE-A19D-1ED87CDABDA0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C052E-AA35-420D-8733-8052F41CA05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36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94B61-D2B9-473B-AC22-A59880AFD848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D9D6-106F-4899-A4C2-478012CB838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38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D104C-CEAE-475F-9CFE-81683012E9A1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11193-1D82-4F48-828B-68DA005C137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501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40925-DFB6-4680-BE3F-A90B8D24223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095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E20AD-8B45-49D7-9497-E84166B06F71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AD9AC-FBCC-4091-B291-302F5B850CA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667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D524B-147D-40D5-B95C-E6ABA2C3BD0A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D196F-46E2-4E91-84DB-4C785CEA35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766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037D6-894E-480A-B029-327C27E7723C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38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40925-DFB6-4680-BE3F-A90B8D24223D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6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CCD11-5ED9-4C15-9168-71389A5D9CC8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97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048A3-071F-4446-9E5C-7055AD8E76AD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9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9DE9F-9813-47AA-BDF6-2E09C3C94349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67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B2A49-A31A-43D8-A2C8-A25E900E1A0A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80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A4C00-57A4-409C-A39E-B26AC806A206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08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B7812-BEF1-4D2B-9CA5-0394D9F9BFA3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5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CCD11-5ED9-4C15-9168-71389A5D9CC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42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E3542-A6BD-49FE-82CD-21FE5DF1BF49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26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4ED44-7C5E-45A3-8E3C-97B4003CD4AC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59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048A3-071F-4446-9E5C-7055AD8E76A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420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9DE9F-9813-47AA-BDF6-2E09C3C9434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442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B2A49-A31A-43D8-A2C8-A25E900E1A0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434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A4C00-57A4-409C-A39E-B26AC806A20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69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B7812-BEF1-4D2B-9CA5-0394D9F9BF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26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E3542-A6BD-49FE-82CD-21FE5DF1BF4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44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337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337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7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7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38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338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8 w 305"/>
                    <a:gd name="T1" fmla="*/ 433 h 426"/>
                    <a:gd name="T2" fmla="*/ 312 w 305"/>
                    <a:gd name="T3" fmla="*/ 433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8 w 305"/>
                    <a:gd name="T9" fmla="*/ 433 h 426"/>
                    <a:gd name="T10" fmla="*/ 288 w 305"/>
                    <a:gd name="T11" fmla="*/ 433 h 426"/>
                    <a:gd name="T12" fmla="*/ 288 w 305"/>
                    <a:gd name="T13" fmla="*/ 433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3 h 486"/>
                    <a:gd name="T2" fmla="*/ 48 w 347"/>
                    <a:gd name="T3" fmla="*/ 493 h 486"/>
                    <a:gd name="T4" fmla="*/ 354 w 347"/>
                    <a:gd name="T5" fmla="*/ 72 h 486"/>
                    <a:gd name="T6" fmla="*/ 354 w 347"/>
                    <a:gd name="T7" fmla="*/ 0 h 486"/>
                    <a:gd name="T8" fmla="*/ 0 w 347"/>
                    <a:gd name="T9" fmla="*/ 493 h 486"/>
                    <a:gd name="T10" fmla="*/ 24 w 347"/>
                    <a:gd name="T11" fmla="*/ 493 h 486"/>
                    <a:gd name="T12" fmla="*/ 24 w 347"/>
                    <a:gd name="T13" fmla="*/ 493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338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338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/>
                </a:p>
              </p:txBody>
            </p:sp>
          </p:grpSp>
          <p:sp>
            <p:nvSpPr>
              <p:cNvPr id="338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38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338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338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8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8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119B017-9076-4ADA-977F-148459A5257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338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6156C76-98FB-4858-8DE6-0CF2964E525F}" type="datetimeFigureOut">
              <a:rPr lang="it-IT"/>
              <a:pPr>
                <a:defRPr/>
              </a:pPr>
              <a:t>08/10/2015</a:t>
            </a:fld>
            <a:endParaRPr lang="it-IT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F3359B0-4CAB-453D-A985-E7A1B8ACA19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5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337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t-IT">
                <a:solidFill>
                  <a:srgbClr val="EAEAEA"/>
                </a:solidFill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337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7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7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338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8 w 305"/>
                    <a:gd name="T1" fmla="*/ 433 h 426"/>
                    <a:gd name="T2" fmla="*/ 312 w 305"/>
                    <a:gd name="T3" fmla="*/ 433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8 w 305"/>
                    <a:gd name="T9" fmla="*/ 433 h 426"/>
                    <a:gd name="T10" fmla="*/ 288 w 305"/>
                    <a:gd name="T11" fmla="*/ 433 h 426"/>
                    <a:gd name="T12" fmla="*/ 288 w 305"/>
                    <a:gd name="T13" fmla="*/ 433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3 h 486"/>
                    <a:gd name="T2" fmla="*/ 48 w 347"/>
                    <a:gd name="T3" fmla="*/ 493 h 486"/>
                    <a:gd name="T4" fmla="*/ 354 w 347"/>
                    <a:gd name="T5" fmla="*/ 72 h 486"/>
                    <a:gd name="T6" fmla="*/ 354 w 347"/>
                    <a:gd name="T7" fmla="*/ 0 h 486"/>
                    <a:gd name="T8" fmla="*/ 0 w 347"/>
                    <a:gd name="T9" fmla="*/ 493 h 486"/>
                    <a:gd name="T10" fmla="*/ 24 w 347"/>
                    <a:gd name="T11" fmla="*/ 493 h 486"/>
                    <a:gd name="T12" fmla="*/ 24 w 347"/>
                    <a:gd name="T13" fmla="*/ 493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>
                    <a:solidFill>
                      <a:srgbClr val="EAEAEA"/>
                    </a:solidFill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338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  <p:sp>
              <p:nvSpPr>
                <p:cNvPr id="338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>
                    <a:solidFill>
                      <a:srgbClr val="EAEAEA"/>
                    </a:solidFill>
                  </a:endParaRPr>
                </a:p>
              </p:txBody>
            </p:sp>
          </p:grpSp>
          <p:sp>
            <p:nvSpPr>
              <p:cNvPr id="338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338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>
                  <a:solidFill>
                    <a:srgbClr val="EAEAEA"/>
                  </a:solidFill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>
                  <a:solidFill>
                    <a:srgbClr val="EAEAEA"/>
                  </a:solidFill>
                </a:endParaRPr>
              </a:p>
            </p:txBody>
          </p:sp>
        </p:grpSp>
      </p:grpSp>
      <p:sp>
        <p:nvSpPr>
          <p:cNvPr id="338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338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338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it-IT">
              <a:solidFill>
                <a:srgbClr val="EAEAEA"/>
              </a:solidFill>
            </a:endParaRPr>
          </a:p>
        </p:txBody>
      </p:sp>
      <p:sp>
        <p:nvSpPr>
          <p:cNvPr id="338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119B017-9076-4ADA-977F-148459A5257B}" type="slidenum">
              <a:rPr lang="it-IT">
                <a:solidFill>
                  <a:srgbClr val="EAEAEA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EAEAEA"/>
              </a:solidFill>
            </a:endParaRPr>
          </a:p>
        </p:txBody>
      </p:sp>
      <p:sp>
        <p:nvSpPr>
          <p:cNvPr id="338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24196519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5.png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1.wav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5.bin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image" Target="../media/image16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leonardo.tortorelli@istruzione.it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6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wmf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wmf"/><Relationship Id="rId7" Type="http://schemas.openxmlformats.org/officeDocument/2006/relationships/image" Target="../media/image2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 idx="4294967295"/>
          </p:nvPr>
        </p:nvSpPr>
        <p:spPr/>
        <p:txBody>
          <a:bodyPr anchorCtr="1"/>
          <a:lstStyle/>
          <a:p>
            <a:pPr>
              <a:defRPr/>
            </a:pPr>
            <a:endParaRPr lang="it-IT" smtClean="0"/>
          </a:p>
        </p:txBody>
      </p:sp>
      <p:sp>
        <p:nvSpPr>
          <p:cNvPr id="4" name="Segnaposto contenuto 3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it-IT" smtClean="0"/>
          </a:p>
        </p:txBody>
      </p:sp>
      <p:pic>
        <p:nvPicPr>
          <p:cNvPr id="2459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575" y="-1263650"/>
            <a:ext cx="11161713" cy="82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238" y="-1320800"/>
            <a:ext cx="10945813" cy="817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11188" y="44450"/>
            <a:ext cx="4681537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it-IT" sz="3500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GEOMETRIA PIANA APPRENDIMENTO CLASSICO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973763" y="-26988"/>
            <a:ext cx="3170237" cy="131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it-IT" sz="4000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NEURONI  “MOSCI ?”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-107950" y="5302250"/>
            <a:ext cx="41751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altLang="it-IT" sz="3000" b="1">
                <a:latin typeface="Times New Roman" pitchFamily="18" charset="0"/>
                <a:cs typeface="Arial" charset="0"/>
              </a:rPr>
              <a:t>TIPICA VITTIMA  DELLA GEOMETRIA</a:t>
            </a:r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132013"/>
            <a:ext cx="3382963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1835150" y="1700213"/>
            <a:ext cx="501650" cy="3529012"/>
          </a:xfrm>
          <a:prstGeom prst="downArrow">
            <a:avLst>
              <a:gd name="adj1" fmla="val 50000"/>
              <a:gd name="adj2" fmla="val 1758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 altLang="it-IT">
              <a:cs typeface="Arial" charset="0"/>
            </a:endParaRPr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7308850" y="1341438"/>
            <a:ext cx="431800" cy="863600"/>
          </a:xfrm>
          <a:prstGeom prst="upDown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 altLang="it-IT">
              <a:cs typeface="Arial" charset="0"/>
            </a:endParaRPr>
          </a:p>
        </p:txBody>
      </p:sp>
      <p:sp>
        <p:nvSpPr>
          <p:cNvPr id="24591" name="WordArt 15"/>
          <p:cNvSpPr>
            <a:spLocks noChangeArrowheads="1" noChangeShapeType="1" noTextEdit="1"/>
          </p:cNvSpPr>
          <p:nvPr/>
        </p:nvSpPr>
        <p:spPr bwMode="auto">
          <a:xfrm>
            <a:off x="684213" y="1917700"/>
            <a:ext cx="8101012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it-IT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"Geometriko"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-26924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 rot="-5400000">
            <a:off x="-2414587" y="2457450"/>
            <a:ext cx="525938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it-IT" sz="2200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Leonardo Tortorelli</a:t>
            </a:r>
            <a:r>
              <a:rPr lang="it-IT" altLang="it-IT" sz="2000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 &amp; </a:t>
            </a:r>
            <a:r>
              <a:rPr lang="it-IT" altLang="it-IT" sz="2100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Erickson Editore 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8946996"/>
      </p:ext>
    </p:extLst>
  </p:cSld>
  <p:clrMapOvr>
    <a:masterClrMapping/>
  </p:clrMapOvr>
  <p:transition advTm="37919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1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4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45" presetID="26" presetClass="emph" presetSubtype="0" repeatCount="5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245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9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53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1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4" dur="1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1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581" grpId="0"/>
      <p:bldP spid="24581" grpId="1"/>
      <p:bldP spid="24583" grpId="0"/>
      <p:bldP spid="24583" grpId="1"/>
      <p:bldP spid="24584" grpId="0"/>
      <p:bldP spid="24584" grpId="1"/>
      <p:bldP spid="24589" grpId="0" animBg="1"/>
      <p:bldP spid="24589" grpId="1" animBg="1"/>
      <p:bldP spid="24590" grpId="0" animBg="1"/>
      <p:bldP spid="24590" grpId="1" animBg="1"/>
      <p:bldP spid="24591" grpId="0" animBg="1"/>
      <p:bldP spid="24591" grpId="1" animBg="1"/>
      <p:bldP spid="24591" grpId="2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80975" y="344488"/>
            <a:ext cx="503238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7420" name="Picture 12" descr="Carta Quadrilatero 07 Rombo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188913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 descr="Carta Proprietà 09 copia"/>
          <p:cNvPicPr>
            <a:picLocks noChangeArrowheads="1"/>
          </p:cNvPicPr>
          <p:nvPr/>
        </p:nvPicPr>
        <p:blipFill>
          <a:blip r:embed="rId3" cstate="print">
            <a:lum bright="-12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190500"/>
            <a:ext cx="3238500" cy="647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4787900" y="1341438"/>
            <a:ext cx="4248150" cy="3593291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G2: «HO VINTO!»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IL </a:t>
            </a: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GIOCATORE 2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PRENDE L’INIZIATIVA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DEL GIOCO 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80975" y="344488"/>
            <a:ext cx="503238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8442" name="Picture 10" descr="Carta Quadrilatero 08 Quadrato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8913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1" descr="Carta Proprietà 08 copia"/>
          <p:cNvPicPr>
            <a:picLocks noChangeArrowheads="1"/>
          </p:cNvPicPr>
          <p:nvPr/>
        </p:nvPicPr>
        <p:blipFill>
          <a:blip r:embed="rId3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90500"/>
            <a:ext cx="3238500" cy="647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250825" y="1300163"/>
            <a:ext cx="4032250" cy="370870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G1: </a:t>
            </a: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«HO VINTO!»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IL </a:t>
            </a: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GIOCATORE </a:t>
            </a:r>
            <a:r>
              <a:rPr lang="it-IT" altLang="it-IT" sz="4000" b="1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PRENDE L’INIZIATIVA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DEL GIOCO 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80975" y="344488"/>
            <a:ext cx="503238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endParaRPr lang="it-IT" altLang="it-IT" sz="5000">
              <a:solidFill>
                <a:srgbClr val="CCECFF"/>
              </a:solidFill>
              <a:latin typeface="Times New Roman" pitchFamily="18" charset="0"/>
            </a:endParaRPr>
          </a:p>
        </p:txBody>
      </p:sp>
      <p:pic>
        <p:nvPicPr>
          <p:cNvPr id="18442" name="Picture 10" descr="Carta Quadrilatero 08 Quadrato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8913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913"/>
            <a:ext cx="344805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Carta Quadrilatero 08 Quadrato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36" y="211322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1">
            <a:hlinkClick r:id="" action="ppaction://noaction">
              <a:snd r:embed="rId4" name="bomb.wav"/>
            </a:hlinkClick>
          </p:cNvPr>
          <p:cNvSpPr>
            <a:spLocks noChangeArrowheads="1"/>
          </p:cNvSpPr>
          <p:nvPr/>
        </p:nvSpPr>
        <p:spPr bwMode="auto">
          <a:xfrm>
            <a:off x="1042988" y="21616"/>
            <a:ext cx="7632700" cy="68580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it-IT" altLang="it-IT" sz="2400" b="1" dirty="0">
              <a:latin typeface="Times New Roman" pitchFamily="18" charset="0"/>
            </a:endParaRPr>
          </a:p>
          <a:p>
            <a:pPr algn="ctr" eaLnBrk="1" hangingPunct="1"/>
            <a:r>
              <a:rPr lang="it-IT" altLang="it-IT" sz="2400" b="1" dirty="0">
                <a:solidFill>
                  <a:srgbClr val="FFFF00"/>
                </a:solidFill>
                <a:latin typeface="Times New Roman" pitchFamily="18" charset="0"/>
              </a:rPr>
              <a:t>IL GIOCATORE </a:t>
            </a:r>
            <a:r>
              <a:rPr lang="it-IT" altLang="it-IT" sz="2400" b="1" dirty="0" smtClean="0">
                <a:solidFill>
                  <a:srgbClr val="FFFF00"/>
                </a:solidFill>
                <a:latin typeface="Times New Roman" pitchFamily="18" charset="0"/>
              </a:rPr>
              <a:t>1</a:t>
            </a:r>
            <a:endParaRPr lang="it-IT" altLang="it-IT" sz="24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it-IT" altLang="it-IT" sz="2400" b="1" dirty="0" smtClean="0">
                <a:latin typeface="Times New Roman" pitchFamily="18" charset="0"/>
              </a:rPr>
              <a:t>doveva perdere la carta quadrilatero,</a:t>
            </a:r>
          </a:p>
          <a:p>
            <a:pPr algn="ctr" eaLnBrk="1" hangingPunct="1"/>
            <a:r>
              <a:rPr lang="it-IT" altLang="it-IT" sz="2400" b="1" dirty="0" smtClean="0">
                <a:solidFill>
                  <a:srgbClr val="FFFF00"/>
                </a:solidFill>
                <a:latin typeface="Times New Roman" pitchFamily="18" charset="0"/>
              </a:rPr>
              <a:t>ma grazie alla Flash Card può </a:t>
            </a:r>
          </a:p>
          <a:p>
            <a:pPr algn="ctr" eaLnBrk="1" hangingPunct="1"/>
            <a:r>
              <a:rPr lang="it-IT" altLang="it-IT" sz="2400" b="1" dirty="0" smtClean="0">
                <a:solidFill>
                  <a:srgbClr val="FFFF00"/>
                </a:solidFill>
                <a:latin typeface="Times New Roman" pitchFamily="18" charset="0"/>
              </a:rPr>
              <a:t>RIAVERLA INDIETRO!!!!</a:t>
            </a:r>
            <a:endParaRPr lang="it-IT" altLang="it-IT" sz="24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16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75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80975" y="344488"/>
            <a:ext cx="503238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9465" name="Picture 9" descr="Carta Definizione 04 copia"/>
          <p:cNvPicPr>
            <a:picLocks noChangeArrowheads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0500"/>
            <a:ext cx="3238500" cy="647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 descr="Carta Quadrilatero 04 Trapezio Isoscele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188913"/>
            <a:ext cx="3238500" cy="648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4682390" y="1378744"/>
            <a:ext cx="4248150" cy="3593291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G2: «HO VINTO!»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IL </a:t>
            </a: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GIOCATORE 2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PRENDE L’INIZIATIVA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DEL GIOCO 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79388" y="333375"/>
            <a:ext cx="503237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4356100" y="0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0490" name="Picture 10" descr="Carta Quadrilatero 05  Parallelogramma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8913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Carta Definizione 03 copia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188913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Text Box 7">
            <a:hlinkClick r:id="" action="ppaction://noaction">
              <a:snd r:embed="rId4" name="explode.wav"/>
            </a:hlinkClick>
          </p:cNvPr>
          <p:cNvSpPr txBox="1">
            <a:spLocks noChangeArrowheads="1"/>
          </p:cNvSpPr>
          <p:nvPr/>
        </p:nvSpPr>
        <p:spPr bwMode="auto">
          <a:xfrm>
            <a:off x="215106" y="1320006"/>
            <a:ext cx="4392613" cy="378565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000" b="1" dirty="0" smtClean="0">
                <a:latin typeface="Times New Roman" pitchFamily="18" charset="0"/>
              </a:rPr>
              <a:t>G1: </a:t>
            </a:r>
            <a:r>
              <a:rPr lang="it-IT" altLang="it-IT" sz="3000" b="1" dirty="0">
                <a:latin typeface="Times New Roman" pitchFamily="18" charset="0"/>
              </a:rPr>
              <a:t>«HO VINTO!»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000" b="1" dirty="0" smtClean="0">
                <a:latin typeface="Times New Roman" pitchFamily="18" charset="0"/>
              </a:rPr>
              <a:t>IL </a:t>
            </a:r>
            <a:r>
              <a:rPr lang="it-IT" altLang="it-IT" sz="3000" b="1" dirty="0">
                <a:latin typeface="Times New Roman" pitchFamily="18" charset="0"/>
              </a:rPr>
              <a:t>GIOCATORE 1 </a:t>
            </a:r>
            <a:r>
              <a:rPr lang="it-IT" altLang="it-IT" sz="3000" b="1" u="sng" dirty="0">
                <a:solidFill>
                  <a:srgbClr val="FFFF00"/>
                </a:solidFill>
                <a:latin typeface="Times New Roman" pitchFamily="18" charset="0"/>
              </a:rPr>
              <a:t>SBAGLIA IN MODO  INCONSAPEVOLE !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000" b="1" dirty="0">
                <a:latin typeface="Times New Roman" pitchFamily="18" charset="0"/>
              </a:rPr>
              <a:t>LA PUNIZIONE È LA </a:t>
            </a:r>
            <a:r>
              <a:rPr lang="it-IT" altLang="it-IT" sz="3000" b="1" dirty="0">
                <a:solidFill>
                  <a:srgbClr val="FFFF00"/>
                </a:solidFill>
                <a:latin typeface="Times New Roman" pitchFamily="18" charset="0"/>
              </a:rPr>
              <a:t>“FUCILATA GEOMETRICA!”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6513" y="404813"/>
            <a:ext cx="503237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1269" name="Picture 13" descr="j02860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96975"/>
            <a:ext cx="3106738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Rectangle 2"/>
          <p:cNvSpPr>
            <a:spLocks noChangeArrowheads="1"/>
          </p:cNvSpPr>
          <p:nvPr/>
        </p:nvSpPr>
        <p:spPr bwMode="auto">
          <a:xfrm>
            <a:off x="395288" y="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4400">
                <a:solidFill>
                  <a:srgbClr val="FFFF00"/>
                </a:solidFill>
                <a:latin typeface="Times New Roman" pitchFamily="18" charset="0"/>
              </a:rPr>
              <a:t>La  «Fucilata  Geometrica»</a:t>
            </a:r>
          </a:p>
        </p:txBody>
      </p:sp>
      <p:pic>
        <p:nvPicPr>
          <p:cNvPr id="21517" name="Picture 13" descr="Carta Quadrilatero 01 Scalen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852738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1" name="Rectangle 11" descr="80%"/>
          <p:cNvSpPr>
            <a:spLocks noChangeArrowheads="1"/>
          </p:cNvSpPr>
          <p:nvPr/>
        </p:nvSpPr>
        <p:spPr bwMode="auto">
          <a:xfrm>
            <a:off x="539750" y="2852738"/>
            <a:ext cx="1800225" cy="3419475"/>
          </a:xfrm>
          <a:prstGeom prst="rect">
            <a:avLst/>
          </a:prstGeom>
          <a:pattFill prst="pct80">
            <a:fgClr>
              <a:srgbClr val="FF0000"/>
            </a:fgClr>
            <a:bgClr>
              <a:schemeClr val="bg1"/>
            </a:bgClr>
          </a:patt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pic>
        <p:nvPicPr>
          <p:cNvPr id="21518" name="Picture 14" descr="Carta Quadrilatero 08 Quadrato"/>
          <p:cNvPicPr>
            <a:picLocks noChangeAspect="1" noChangeArrowheads="1"/>
          </p:cNvPicPr>
          <p:nvPr/>
        </p:nvPicPr>
        <p:blipFill>
          <a:blip r:embed="rId5" cstate="print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852738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2" name="Rectangle 12" descr="80%"/>
          <p:cNvSpPr>
            <a:spLocks noChangeArrowheads="1"/>
          </p:cNvSpPr>
          <p:nvPr/>
        </p:nvSpPr>
        <p:spPr bwMode="auto">
          <a:xfrm>
            <a:off x="2484438" y="2852738"/>
            <a:ext cx="1800225" cy="3419475"/>
          </a:xfrm>
          <a:prstGeom prst="rect">
            <a:avLst/>
          </a:prstGeom>
          <a:pattFill prst="pct80">
            <a:fgClr>
              <a:srgbClr val="FF0000"/>
            </a:fgClr>
            <a:bgClr>
              <a:schemeClr val="bg1"/>
            </a:bgClr>
          </a:patt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51215" name="AutoShape 15"/>
          <p:cNvSpPr>
            <a:spLocks noChangeArrowheads="1"/>
          </p:cNvSpPr>
          <p:nvPr/>
        </p:nvSpPr>
        <p:spPr bwMode="auto">
          <a:xfrm rot="3148325">
            <a:off x="6189662" y="1738313"/>
            <a:ext cx="434975" cy="1079500"/>
          </a:xfrm>
          <a:prstGeom prst="downArrow">
            <a:avLst>
              <a:gd name="adj1" fmla="val 50000"/>
              <a:gd name="adj2" fmla="val 620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8 -0.02107 L -0.30312 0.2939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46" y="15741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 animBg="1"/>
      <p:bldP spid="51212" grpId="0" animBg="1"/>
      <p:bldP spid="51215" grpId="0" animBg="1"/>
      <p:bldP spid="51215" grpId="1" animBg="1"/>
      <p:bldP spid="51215" grpId="2" animBg="1"/>
      <p:bldP spid="51215" grpId="3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6513" y="404813"/>
            <a:ext cx="503237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323850" y="-242888"/>
            <a:ext cx="8226425" cy="114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4400">
                <a:solidFill>
                  <a:srgbClr val="FFFF00"/>
                </a:solidFill>
                <a:latin typeface="Times New Roman" pitchFamily="18" charset="0"/>
              </a:rPr>
              <a:t>La  «Situazione» del Gioco</a:t>
            </a:r>
          </a:p>
        </p:txBody>
      </p:sp>
      <p:pic>
        <p:nvPicPr>
          <p:cNvPr id="22539" name="Picture 11" descr="Carta Quadrilatero 01 Scaleno"/>
          <p:cNvPicPr>
            <a:picLocks noChangeAspect="1" noChangeArrowheads="1"/>
          </p:cNvPicPr>
          <p:nvPr/>
        </p:nvPicPr>
        <p:blipFill>
          <a:blip r:embed="rId3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844675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12" descr="Carta Quadrilatero 02 Trapezio Scaleno"/>
          <p:cNvPicPr>
            <a:picLocks noChangeAspect="1" noChangeArrowheads="1"/>
          </p:cNvPicPr>
          <p:nvPr/>
        </p:nvPicPr>
        <p:blipFill>
          <a:blip r:embed="rId4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249613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3" descr="Carta Quadrilatero 06 Rettangol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765175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8" name="AutoShape 14">
            <a:hlinkClick r:id="" action="ppaction://noaction">
              <a:snd r:embed="rId6" name="bomb.wav"/>
            </a:hlinkClick>
          </p:cNvPr>
          <p:cNvSpPr>
            <a:spLocks noChangeArrowheads="1"/>
          </p:cNvSpPr>
          <p:nvPr/>
        </p:nvSpPr>
        <p:spPr bwMode="auto">
          <a:xfrm>
            <a:off x="0" y="260350"/>
            <a:ext cx="5795963" cy="6381750"/>
          </a:xfrm>
          <a:prstGeom prst="irregularSeal1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it-IT" altLang="it-IT" sz="2500" b="1">
              <a:latin typeface="Times New Roman" pitchFamily="18" charset="0"/>
            </a:endParaRP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IL  GIOCATORE  1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RESTA CON UNA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SOLA CARTA!!!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E’  IL MOMENTO DEL</a:t>
            </a:r>
          </a:p>
          <a:p>
            <a:pPr algn="ctr" eaLnBrk="1" hangingPunct="1"/>
            <a:r>
              <a:rPr lang="it-IT" altLang="it-IT" sz="2200" b="1">
                <a:solidFill>
                  <a:srgbClr val="FFFF00"/>
                </a:solidFill>
                <a:latin typeface="Times New Roman" pitchFamily="18" charset="0"/>
              </a:rPr>
              <a:t>SORTEGGIO </a:t>
            </a:r>
          </a:p>
          <a:p>
            <a:pPr algn="ctr" eaLnBrk="1" hangingPunct="1"/>
            <a:r>
              <a:rPr lang="it-IT" altLang="it-IT" sz="2200" b="1">
                <a:solidFill>
                  <a:srgbClr val="FFFF00"/>
                </a:solidFill>
                <a:latin typeface="Times New Roman" pitchFamily="18" charset="0"/>
              </a:rPr>
              <a:t>DELLA </a:t>
            </a:r>
          </a:p>
          <a:p>
            <a:pPr algn="ctr" eaLnBrk="1" hangingPunct="1"/>
            <a:r>
              <a:rPr lang="it-IT" altLang="it-IT" sz="2200" b="1">
                <a:solidFill>
                  <a:srgbClr val="FFFF00"/>
                </a:solidFill>
                <a:latin typeface="Times New Roman" pitchFamily="18" charset="0"/>
              </a:rPr>
              <a:t>SPERANZA</a:t>
            </a:r>
            <a:r>
              <a:rPr lang="it-IT" altLang="it-IT" sz="2200" b="1">
                <a:latin typeface="Times New Roman" pitchFamily="18" charset="0"/>
              </a:rPr>
              <a:t>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68313" y="188913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4400">
                <a:solidFill>
                  <a:srgbClr val="FFFF00"/>
                </a:solidFill>
                <a:latin typeface="Times New Roman" pitchFamily="18" charset="0"/>
              </a:rPr>
              <a:t>Il «Sorteggio della Speranza»</a:t>
            </a:r>
          </a:p>
        </p:txBody>
      </p:sp>
      <p:sp>
        <p:nvSpPr>
          <p:cNvPr id="13315" name="Text Box 12"/>
          <p:cNvSpPr txBox="1">
            <a:spLocks noChangeArrowheads="1"/>
          </p:cNvSpPr>
          <p:nvPr/>
        </p:nvSpPr>
        <p:spPr bwMode="auto">
          <a:xfrm>
            <a:off x="1042988" y="2492375"/>
            <a:ext cx="7200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it-IT" altLang="it-IT"/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468313" y="1557338"/>
            <a:ext cx="8207375" cy="444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it-IT" altLang="it-IT" sz="3000" b="1" dirty="0" err="1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it-IT" altLang="it-IT" sz="3000" b="1" dirty="0">
                <a:solidFill>
                  <a:srgbClr val="FFFF00"/>
                </a:solidFill>
                <a:latin typeface="Times New Roman" pitchFamily="18" charset="0"/>
              </a:rPr>
              <a:t>-Time n° 019 (Q)</a:t>
            </a:r>
          </a:p>
          <a:p>
            <a:pPr algn="just" eaLnBrk="1" hangingPunct="1">
              <a:lnSpc>
                <a:spcPct val="130000"/>
              </a:lnSpc>
            </a:pPr>
            <a:r>
              <a:rPr lang="it-IT" altLang="it-IT" sz="1000" dirty="0">
                <a:latin typeface="Times New Roman" pitchFamily="18" charset="0"/>
              </a:rPr>
              <a:t> </a:t>
            </a:r>
          </a:p>
          <a:p>
            <a:pPr algn="just" eaLnBrk="1" hangingPunct="1">
              <a:lnSpc>
                <a:spcPct val="130000"/>
              </a:lnSpc>
            </a:pPr>
            <a:r>
              <a:rPr lang="it-IT" altLang="it-IT" sz="3000" dirty="0">
                <a:latin typeface="Times New Roman" pitchFamily="18" charset="0"/>
              </a:rPr>
              <a:t>Se non rispondi o non rispondi esattamente a questa domanda entro 1 </a:t>
            </a:r>
            <a:r>
              <a:rPr lang="it-IT" altLang="it-IT" sz="3000" dirty="0" err="1">
                <a:latin typeface="Times New Roman" pitchFamily="18" charset="0"/>
              </a:rPr>
              <a:t>min</a:t>
            </a:r>
            <a:r>
              <a:rPr lang="it-IT" altLang="it-IT" sz="3000" dirty="0">
                <a:latin typeface="Times New Roman" pitchFamily="18" charset="0"/>
              </a:rPr>
              <a:t>, dovrai scartare il tuo ultimo </a:t>
            </a:r>
            <a:r>
              <a:rPr lang="it-IT" altLang="it-IT" sz="3000" i="1" dirty="0">
                <a:latin typeface="Times New Roman" pitchFamily="18" charset="0"/>
              </a:rPr>
              <a:t>Quadrilatero </a:t>
            </a:r>
            <a:r>
              <a:rPr lang="it-IT" altLang="it-IT" sz="3000" dirty="0">
                <a:latin typeface="Times New Roman" pitchFamily="18" charset="0"/>
              </a:rPr>
              <a:t>ed abbandonare con disonore la </a:t>
            </a:r>
            <a:r>
              <a:rPr lang="it-IT" altLang="it-IT" sz="3000" i="1" dirty="0">
                <a:latin typeface="Times New Roman" pitchFamily="18" charset="0"/>
              </a:rPr>
              <a:t>Disfida</a:t>
            </a:r>
            <a:r>
              <a:rPr lang="it-IT" altLang="it-IT" sz="3000" dirty="0">
                <a:latin typeface="Times New Roman" pitchFamily="18" charset="0"/>
              </a:rPr>
              <a:t>: </a:t>
            </a:r>
          </a:p>
          <a:p>
            <a:pPr algn="just" eaLnBrk="1" hangingPunct="1">
              <a:lnSpc>
                <a:spcPct val="130000"/>
              </a:lnSpc>
            </a:pPr>
            <a:endParaRPr lang="it-IT" altLang="it-IT" sz="3000" dirty="0">
              <a:latin typeface="Times New Roman" pitchFamily="18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it-IT" altLang="it-IT" sz="3000" dirty="0">
                <a:latin typeface="Times New Roman" pitchFamily="18" charset="0"/>
              </a:rPr>
              <a:t>D</a:t>
            </a:r>
            <a:r>
              <a:rPr lang="it-IT" altLang="it-IT" sz="3000" i="1" dirty="0">
                <a:latin typeface="Times New Roman" pitchFamily="18" charset="0"/>
              </a:rPr>
              <a:t>.</a:t>
            </a:r>
            <a:r>
              <a:rPr lang="it-IT" altLang="it-IT" sz="3000" dirty="0">
                <a:latin typeface="Times New Roman" pitchFamily="18" charset="0"/>
              </a:rPr>
              <a:t> </a:t>
            </a:r>
          </a:p>
        </p:txBody>
      </p:sp>
      <p:sp>
        <p:nvSpPr>
          <p:cNvPr id="1331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graphicFrame>
        <p:nvGraphicFramePr>
          <p:cNvPr id="44046" name="Object 14"/>
          <p:cNvGraphicFramePr>
            <a:graphicFrameLocks noChangeAspect="1"/>
          </p:cNvGraphicFramePr>
          <p:nvPr/>
        </p:nvGraphicFramePr>
        <p:xfrm>
          <a:off x="1258888" y="5373688"/>
          <a:ext cx="5113337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8" name="Equation" r:id="rId3" imgW="2413000" imgH="254000" progId="Equation.DSMT4">
                  <p:embed/>
                </p:oleObj>
              </mc:Choice>
              <mc:Fallback>
                <p:oleObj name="Equation" r:id="rId3" imgW="2413000" imgH="2540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373688"/>
                        <a:ext cx="5113337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68313" y="444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4400" dirty="0">
                <a:solidFill>
                  <a:srgbClr val="FFFF00"/>
                </a:solidFill>
                <a:latin typeface="Times New Roman" pitchFamily="18" charset="0"/>
              </a:rPr>
              <a:t>Il «Sorteggio della Speranza</a:t>
            </a:r>
            <a:r>
              <a:rPr lang="it-IT" altLang="it-IT" sz="4400" dirty="0" smtClean="0">
                <a:solidFill>
                  <a:srgbClr val="FFFF00"/>
                </a:solidFill>
                <a:latin typeface="Times New Roman" pitchFamily="18" charset="0"/>
              </a:rPr>
              <a:t>» </a:t>
            </a:r>
            <a:r>
              <a:rPr lang="it-IT" altLang="it-IT" sz="3000" dirty="0" smtClean="0">
                <a:solidFill>
                  <a:srgbClr val="FFFF00"/>
                </a:solidFill>
                <a:latin typeface="Times New Roman" pitchFamily="18" charset="0"/>
              </a:rPr>
              <a:t>max. 3</a:t>
            </a:r>
            <a:endParaRPr lang="it-IT" altLang="it-IT" sz="30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042988" y="2492375"/>
            <a:ext cx="7200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it-IT" altLang="it-IT"/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pic>
        <p:nvPicPr>
          <p:cNvPr id="14341" name="Immagin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196975"/>
            <a:ext cx="8783638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7" name="AutoShape 9"/>
          <p:cNvSpPr>
            <a:spLocks noChangeArrowheads="1"/>
          </p:cNvSpPr>
          <p:nvPr/>
        </p:nvSpPr>
        <p:spPr bwMode="auto">
          <a:xfrm rot="-7387254">
            <a:off x="4285457" y="4220369"/>
            <a:ext cx="1727200" cy="433387"/>
          </a:xfrm>
          <a:prstGeom prst="rightArrow">
            <a:avLst>
              <a:gd name="adj1" fmla="val 28204"/>
              <a:gd name="adj2" fmla="val 11795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53256" name="AutoShape 8">
            <a:hlinkClick r:id="" action="ppaction://noaction">
              <a:snd r:embed="rId4" name="bomb.wav"/>
            </a:hlinkClick>
          </p:cNvPr>
          <p:cNvSpPr>
            <a:spLocks noChangeArrowheads="1"/>
          </p:cNvSpPr>
          <p:nvPr/>
        </p:nvSpPr>
        <p:spPr bwMode="auto">
          <a:xfrm>
            <a:off x="179512" y="99839"/>
            <a:ext cx="8713093" cy="6713537"/>
          </a:xfrm>
          <a:prstGeom prst="irregularSeal1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RISPOSTA </a:t>
            </a:r>
            <a:r>
              <a:rPr lang="it-IT" altLang="it-IT" sz="2200" b="1" dirty="0" smtClean="0">
                <a:latin typeface="Times New Roman" pitchFamily="18" charset="0"/>
              </a:rPr>
              <a:t>ESATTA </a:t>
            </a:r>
            <a:r>
              <a:rPr lang="it-IT" altLang="it-IT" sz="2200" b="1" dirty="0" smtClean="0">
                <a:solidFill>
                  <a:srgbClr val="FFFF00"/>
                </a:solidFill>
                <a:latin typeface="Times New Roman" pitchFamily="18" charset="0"/>
              </a:rPr>
              <a:t>IL  </a:t>
            </a:r>
            <a:r>
              <a:rPr lang="it-IT" altLang="it-IT" sz="2200" b="1" dirty="0">
                <a:solidFill>
                  <a:srgbClr val="FFFF00"/>
                </a:solidFill>
                <a:latin typeface="Times New Roman" pitchFamily="18" charset="0"/>
              </a:rPr>
              <a:t>GIOCATORE  1</a:t>
            </a: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RISPONDE E </a:t>
            </a:r>
            <a:r>
              <a:rPr lang="it-IT" altLang="it-IT" sz="2200" b="1" u="sng" dirty="0">
                <a:latin typeface="Times New Roman" pitchFamily="18" charset="0"/>
              </a:rPr>
              <a:t>GIUSTIFICA</a:t>
            </a:r>
            <a:r>
              <a:rPr lang="it-IT" altLang="it-IT" sz="2200" b="1" dirty="0">
                <a:latin typeface="Times New Roman" pitchFamily="18" charset="0"/>
              </a:rPr>
              <a:t> LA SUA</a:t>
            </a: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 RISPOSTA! PER TALE MOTIVO</a:t>
            </a:r>
          </a:p>
          <a:p>
            <a:pPr algn="ctr" eaLnBrk="1" hangingPunct="1"/>
            <a:r>
              <a:rPr lang="it-IT" altLang="it-IT" sz="2200" b="1" dirty="0">
                <a:solidFill>
                  <a:srgbClr val="FFFF00"/>
                </a:solidFill>
                <a:latin typeface="Times New Roman" pitchFamily="18" charset="0"/>
              </a:rPr>
              <a:t>RESTA IN GIOCO, </a:t>
            </a:r>
            <a:endParaRPr lang="it-IT" altLang="it-IT" sz="2200" b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it-IT" altLang="it-IT" sz="2200" b="1" dirty="0" smtClean="0">
                <a:latin typeface="Times New Roman" pitchFamily="18" charset="0"/>
              </a:rPr>
              <a:t>GUADAGNA UN QUADRILATERO (2 volte),</a:t>
            </a:r>
          </a:p>
          <a:p>
            <a:pPr algn="ctr" eaLnBrk="1" hangingPunct="1"/>
            <a:r>
              <a:rPr lang="it-IT" altLang="it-IT" sz="2200" b="1" dirty="0" smtClean="0">
                <a:latin typeface="Times New Roman" pitchFamily="18" charset="0"/>
              </a:rPr>
              <a:t>E UN TURNO DI IMMUNITA’ (3 volte).</a:t>
            </a:r>
          </a:p>
          <a:p>
            <a:pPr algn="ctr" eaLnBrk="1" hangingPunct="1"/>
            <a:r>
              <a:rPr lang="it-IT" altLang="it-IT" sz="2200" b="1" dirty="0" smtClean="0">
                <a:latin typeface="Times New Roman" pitchFamily="18" charset="0"/>
              </a:rPr>
              <a:t>IN CASO CONTRARIO</a:t>
            </a:r>
          </a:p>
          <a:p>
            <a:pPr algn="ctr" eaLnBrk="1" hangingPunct="1"/>
            <a:r>
              <a:rPr lang="it-IT" altLang="it-IT" sz="2200" b="1" dirty="0" smtClean="0">
                <a:latin typeface="Times New Roman" pitchFamily="18" charset="0"/>
              </a:rPr>
              <a:t>AVREBBE </a:t>
            </a:r>
            <a:r>
              <a:rPr lang="it-IT" altLang="it-IT" sz="2200" b="1" dirty="0">
                <a:latin typeface="Times New Roman" pitchFamily="18" charset="0"/>
              </a:rPr>
              <a:t>PERSO!</a:t>
            </a:r>
          </a:p>
        </p:txBody>
      </p:sp>
      <p:graphicFrame>
        <p:nvGraphicFramePr>
          <p:cNvPr id="53254" name="Object 6"/>
          <p:cNvGraphicFramePr>
            <a:graphicFrameLocks noChangeAspect="1"/>
          </p:cNvGraphicFramePr>
          <p:nvPr/>
        </p:nvGraphicFramePr>
        <p:xfrm>
          <a:off x="854075" y="5949950"/>
          <a:ext cx="7605713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4" name="Equation" r:id="rId5" imgW="3225800" imgH="254000" progId="Equation.DSMT4">
                  <p:embed/>
                </p:oleObj>
              </mc:Choice>
              <mc:Fallback>
                <p:oleObj name="Equation" r:id="rId5" imgW="3225800" imgH="254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5949950"/>
                        <a:ext cx="7605713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175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3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 animBg="1"/>
      <p:bldP spid="532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80975" y="344488"/>
            <a:ext cx="503238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 dirty="0" err="1">
                <a:solidFill>
                  <a:srgbClr val="FFFF00"/>
                </a:solidFill>
                <a:latin typeface="Times New Roman" pitchFamily="18" charset="0"/>
              </a:rPr>
              <a:t>Gi</a:t>
            </a:r>
            <a:r>
              <a:rPr lang="it-IT" altLang="it-IT" sz="3300" dirty="0">
                <a:solidFill>
                  <a:srgbClr val="FFFF00"/>
                </a:solidFill>
                <a:latin typeface="Times New Roman" pitchFamily="18" charset="0"/>
              </a:rPr>
              <a:t> oca t o r e</a:t>
            </a:r>
            <a:br>
              <a:rPr lang="it-IT" altLang="it-IT" sz="3300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 dirty="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5610" name="Picture 10" descr="Carta Teorema 08 copia"/>
          <p:cNvPicPr>
            <a:picLocks noChangeArrowheads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70" y="128091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11" descr="Carta Quadrilatero 02 Trapezio Scaleno"/>
          <p:cNvPicPr>
            <a:picLocks noChangeArrowheads="1"/>
          </p:cNvPicPr>
          <p:nvPr/>
        </p:nvPicPr>
        <p:blipFill>
          <a:blip r:embed="rId3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88913"/>
            <a:ext cx="3238500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7" name="AutoShape 11">
            <a:hlinkClick r:id="" action="ppaction://noaction">
              <a:snd r:embed="rId4" name="bomb.wav"/>
            </a:hlinkClick>
          </p:cNvPr>
          <p:cNvSpPr>
            <a:spLocks noChangeArrowheads="1"/>
          </p:cNvSpPr>
          <p:nvPr/>
        </p:nvSpPr>
        <p:spPr bwMode="auto">
          <a:xfrm>
            <a:off x="1042988" y="-387424"/>
            <a:ext cx="7632700" cy="7295816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it-IT" altLang="it-IT" sz="2400" b="1" dirty="0">
              <a:latin typeface="Times New Roman" pitchFamily="18" charset="0"/>
            </a:endParaRPr>
          </a:p>
          <a:p>
            <a:pPr algn="ctr" eaLnBrk="1" hangingPunct="1"/>
            <a:r>
              <a:rPr lang="it-IT" altLang="it-IT" sz="2400" b="1" dirty="0">
                <a:latin typeface="Times New Roman" pitchFamily="18" charset="0"/>
              </a:rPr>
              <a:t>IL </a:t>
            </a:r>
            <a:r>
              <a:rPr lang="it-IT" altLang="it-IT" sz="2400" b="1" dirty="0">
                <a:solidFill>
                  <a:srgbClr val="FFFF00"/>
                </a:solidFill>
                <a:latin typeface="Times New Roman" pitchFamily="18" charset="0"/>
              </a:rPr>
              <a:t>GIOCATORE 2</a:t>
            </a:r>
          </a:p>
          <a:p>
            <a:pPr algn="ctr" eaLnBrk="1" hangingPunct="1"/>
            <a:r>
              <a:rPr lang="it-IT" altLang="it-IT" sz="2400" b="1" dirty="0">
                <a:latin typeface="Times New Roman" pitchFamily="18" charset="0"/>
              </a:rPr>
              <a:t>CAPISCE DI NON AVERE</a:t>
            </a:r>
          </a:p>
          <a:p>
            <a:pPr algn="ctr" eaLnBrk="1" hangingPunct="1"/>
            <a:r>
              <a:rPr lang="it-IT" altLang="it-IT" sz="2400" b="1" dirty="0">
                <a:latin typeface="Times New Roman" pitchFamily="18" charset="0"/>
              </a:rPr>
              <a:t>CARTA IDONEA A RISPONDERE</a:t>
            </a:r>
          </a:p>
          <a:p>
            <a:pPr algn="ctr" eaLnBrk="1" hangingPunct="1"/>
            <a:r>
              <a:rPr lang="it-IT" altLang="it-IT" sz="2400" b="1" dirty="0">
                <a:latin typeface="Times New Roman" pitchFamily="18" charset="0"/>
              </a:rPr>
              <a:t>E MANIFESTA LA SUA </a:t>
            </a:r>
          </a:p>
          <a:p>
            <a:pPr algn="ctr" eaLnBrk="1" hangingPunct="1"/>
            <a:r>
              <a:rPr lang="it-IT" altLang="it-IT" sz="2400" b="1" dirty="0">
                <a:latin typeface="Times New Roman" pitchFamily="18" charset="0"/>
              </a:rPr>
              <a:t>CONSAPEVOLEZZA</a:t>
            </a:r>
          </a:p>
          <a:p>
            <a:pPr algn="ctr" eaLnBrk="1" hangingPunct="1"/>
            <a:r>
              <a:rPr lang="it-IT" altLang="it-IT" sz="2400" b="1" dirty="0" smtClean="0">
                <a:latin typeface="Times New Roman" pitchFamily="18" charset="0"/>
              </a:rPr>
              <a:t>DICENDO </a:t>
            </a:r>
            <a:r>
              <a:rPr lang="it-IT" altLang="it-IT" sz="2400" b="1" dirty="0" smtClean="0">
                <a:solidFill>
                  <a:srgbClr val="FFFF00"/>
                </a:solidFill>
                <a:latin typeface="Times New Roman" pitchFamily="18" charset="0"/>
              </a:rPr>
              <a:t>« HO </a:t>
            </a:r>
            <a:r>
              <a:rPr lang="it-IT" altLang="it-IT" sz="2400" b="1" dirty="0">
                <a:solidFill>
                  <a:srgbClr val="FFFF00"/>
                </a:solidFill>
                <a:latin typeface="Times New Roman" pitchFamily="18" charset="0"/>
              </a:rPr>
              <a:t>PERSO</a:t>
            </a:r>
            <a:r>
              <a:rPr lang="it-IT" altLang="it-IT" sz="2400" b="1" dirty="0" smtClean="0">
                <a:solidFill>
                  <a:srgbClr val="FFFF00"/>
                </a:solidFill>
                <a:latin typeface="Times New Roman" pitchFamily="18" charset="0"/>
              </a:rPr>
              <a:t>! »</a:t>
            </a:r>
            <a:endParaRPr lang="it-IT" altLang="it-IT" sz="24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55306" name="Text Box 10">
            <a:hlinkClick r:id="" action="ppaction://noaction">
              <a:snd r:embed="rId5" name="explode.wav"/>
            </a:hlinkClick>
          </p:cNvPr>
          <p:cNvSpPr txBox="1">
            <a:spLocks noChangeArrowheads="1"/>
          </p:cNvSpPr>
          <p:nvPr/>
        </p:nvSpPr>
        <p:spPr bwMode="auto">
          <a:xfrm>
            <a:off x="2411412" y="996156"/>
            <a:ext cx="4392613" cy="4016484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000" b="1" dirty="0" smtClean="0">
                <a:latin typeface="Times New Roman" pitchFamily="18" charset="0"/>
              </a:rPr>
              <a:t>G2: «HO PERSO!»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000" b="1" dirty="0" smtClean="0">
                <a:latin typeface="Times New Roman" pitchFamily="18" charset="0"/>
              </a:rPr>
              <a:t>IL </a:t>
            </a:r>
            <a:r>
              <a:rPr lang="it-IT" altLang="it-IT" sz="3000" b="1" dirty="0">
                <a:latin typeface="Times New Roman" pitchFamily="18" charset="0"/>
              </a:rPr>
              <a:t>GIOCATORE 2 </a:t>
            </a:r>
            <a:r>
              <a:rPr lang="it-IT" altLang="it-IT" sz="3000" b="1" u="sng" dirty="0">
                <a:solidFill>
                  <a:srgbClr val="FFFF00"/>
                </a:solidFill>
                <a:latin typeface="Times New Roman" pitchFamily="18" charset="0"/>
              </a:rPr>
              <a:t>SBAGLIA IN MODO  CONSAPEVOLE !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000" b="1" dirty="0">
                <a:latin typeface="Times New Roman" pitchFamily="18" charset="0"/>
              </a:rPr>
              <a:t>IN QUESTO CASO 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000" b="1" dirty="0">
                <a:solidFill>
                  <a:srgbClr val="FFFF00"/>
                </a:solidFill>
                <a:latin typeface="Times New Roman" pitchFamily="18" charset="0"/>
              </a:rPr>
              <a:t>“NO FUCILATA GEOMETRICA!”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 animBg="1"/>
      <p:bldP spid="55307" grpId="1" animBg="1"/>
      <p:bldP spid="553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903191"/>
              </p:ext>
            </p:extLst>
          </p:nvPr>
        </p:nvGraphicFramePr>
        <p:xfrm>
          <a:off x="6946205" y="188640"/>
          <a:ext cx="19462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Image" r:id="rId3" imgW="1688889" imgH="622003" progId="Photoshop.Image.7">
                  <p:embed/>
                </p:oleObj>
              </mc:Choice>
              <mc:Fallback>
                <p:oleObj name="Image" r:id="rId3" imgW="1688889" imgH="622003" progId="Photoshop.Image.7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6205" y="188640"/>
                        <a:ext cx="19462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575047" y="852206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SIMULAZIONE DI UNA PARTITA</a:t>
            </a:r>
            <a:endParaRPr lang="it-IT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788024" y="3278352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1</a:t>
            </a:r>
          </a:p>
          <a:p>
            <a:pPr algn="ctr"/>
            <a:r>
              <a:rPr lang="it-IT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(semplice)</a:t>
            </a:r>
            <a:endParaRPr lang="it-IT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929335" y="4941168"/>
            <a:ext cx="3563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Leonardo </a:t>
            </a:r>
            <a:r>
              <a:rPr lang="it-IT" dirty="0" smtClean="0"/>
              <a:t>TORTORELLI</a:t>
            </a:r>
          </a:p>
          <a:p>
            <a:pPr algn="ctr"/>
            <a:r>
              <a:rPr lang="it-IT" dirty="0" smtClean="0"/>
              <a:t>Liceo «F. Da COLLO»</a:t>
            </a:r>
          </a:p>
          <a:p>
            <a:pPr algn="ctr"/>
            <a:r>
              <a:rPr lang="it-IT" dirty="0" smtClean="0"/>
              <a:t>CONEGLIANO</a:t>
            </a:r>
          </a:p>
          <a:p>
            <a:pPr algn="ctr"/>
            <a:r>
              <a:rPr lang="it-IT" dirty="0" smtClean="0"/>
              <a:t>(TREVISO)</a:t>
            </a:r>
            <a:endParaRPr lang="it-IT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412082" y="188640"/>
            <a:ext cx="4248150" cy="63094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GEOMETRIKO</a:t>
            </a:r>
            <a:endParaRPr lang="it-IT" altLang="it-IT" sz="35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39" y="1705493"/>
            <a:ext cx="3636913" cy="4963867"/>
          </a:xfrm>
          <a:prstGeom prst="rect">
            <a:avLst/>
          </a:prstGeom>
        </p:spPr>
      </p:pic>
      <p:graphicFrame>
        <p:nvGraphicFramePr>
          <p:cNvPr id="6" name="Ogget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275538"/>
              </p:ext>
            </p:extLst>
          </p:nvPr>
        </p:nvGraphicFramePr>
        <p:xfrm>
          <a:off x="177453" y="204506"/>
          <a:ext cx="19462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3" name="Image" r:id="rId6" imgW="1688889" imgH="622003" progId="Photoshop.Image.7">
                  <p:embed/>
                </p:oleObj>
              </mc:Choice>
              <mc:Fallback>
                <p:oleObj name="Image" r:id="rId6" imgW="1688889" imgH="622003" progId="Photoshop.Image.7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53" y="204506"/>
                        <a:ext cx="19462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6513" y="404813"/>
            <a:ext cx="503237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6389" name="Rectangle 2"/>
          <p:cNvSpPr>
            <a:spLocks noChangeArrowheads="1"/>
          </p:cNvSpPr>
          <p:nvPr/>
        </p:nvSpPr>
        <p:spPr bwMode="auto">
          <a:xfrm>
            <a:off x="323850" y="-242888"/>
            <a:ext cx="8226425" cy="114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4400">
                <a:solidFill>
                  <a:srgbClr val="FFFF00"/>
                </a:solidFill>
                <a:latin typeface="Times New Roman" pitchFamily="18" charset="0"/>
              </a:rPr>
              <a:t>La  «Situazione» del Gioco</a:t>
            </a:r>
          </a:p>
        </p:txBody>
      </p:sp>
      <p:pic>
        <p:nvPicPr>
          <p:cNvPr id="26634" name="Picture 10" descr="Carta Quadrilatero 01 Scaleno"/>
          <p:cNvPicPr>
            <a:picLocks noChangeArrowheads="1"/>
          </p:cNvPicPr>
          <p:nvPr/>
        </p:nvPicPr>
        <p:blipFill>
          <a:blip r:embed="rId3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981075"/>
            <a:ext cx="2519362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1" descr="Carta Quadrilatero 06 Rettangolo"/>
          <p:cNvPicPr>
            <a:picLocks noChangeAspect="1" noChangeArrowheads="1"/>
          </p:cNvPicPr>
          <p:nvPr/>
        </p:nvPicPr>
        <p:blipFill>
          <a:blip r:embed="rId4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985838"/>
            <a:ext cx="2519363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9" name="AutoShape 9">
            <a:hlinkClick r:id="" action="ppaction://noaction">
              <a:snd r:embed="rId5" name="bomb.wav"/>
            </a:hlinkClick>
          </p:cNvPr>
          <p:cNvSpPr>
            <a:spLocks noChangeArrowheads="1"/>
          </p:cNvSpPr>
          <p:nvPr/>
        </p:nvSpPr>
        <p:spPr bwMode="auto">
          <a:xfrm>
            <a:off x="3816350" y="188913"/>
            <a:ext cx="5327650" cy="6381750"/>
          </a:xfrm>
          <a:prstGeom prst="irregularSeal1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it-IT" altLang="it-IT" sz="2500" b="1">
              <a:latin typeface="Times New Roman" pitchFamily="18" charset="0"/>
            </a:endParaRP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IL  GIOCATORE  2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RESTA CON UNA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SOLA CARTA!!!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E’  IL MOMENTO DEL</a:t>
            </a:r>
          </a:p>
          <a:p>
            <a:pPr algn="ctr" eaLnBrk="1" hangingPunct="1"/>
            <a:r>
              <a:rPr lang="it-IT" altLang="it-IT" sz="2200" b="1">
                <a:solidFill>
                  <a:srgbClr val="FFFF00"/>
                </a:solidFill>
                <a:latin typeface="Times New Roman" pitchFamily="18" charset="0"/>
              </a:rPr>
              <a:t>SORTEGGIO </a:t>
            </a:r>
          </a:p>
          <a:p>
            <a:pPr algn="ctr" eaLnBrk="1" hangingPunct="1"/>
            <a:r>
              <a:rPr lang="it-IT" altLang="it-IT" sz="2200" b="1">
                <a:solidFill>
                  <a:srgbClr val="FFFF00"/>
                </a:solidFill>
                <a:latin typeface="Times New Roman" pitchFamily="18" charset="0"/>
              </a:rPr>
              <a:t>DELLA </a:t>
            </a:r>
          </a:p>
          <a:p>
            <a:pPr algn="ctr" eaLnBrk="1" hangingPunct="1"/>
            <a:r>
              <a:rPr lang="it-IT" altLang="it-IT" sz="2200" b="1">
                <a:solidFill>
                  <a:srgbClr val="FFFF00"/>
                </a:solidFill>
                <a:latin typeface="Times New Roman" pitchFamily="18" charset="0"/>
              </a:rPr>
              <a:t>SPERANZA</a:t>
            </a:r>
            <a:r>
              <a:rPr lang="it-IT" altLang="it-IT" sz="2200" b="1">
                <a:latin typeface="Times New Roman" pitchFamily="18" charset="0"/>
              </a:rPr>
              <a:t>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68313" y="188913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4400">
                <a:solidFill>
                  <a:srgbClr val="FFFF00"/>
                </a:solidFill>
                <a:latin typeface="Times New Roman" pitchFamily="18" charset="0"/>
              </a:rPr>
              <a:t>Il «Sorteggio della Speranza»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042988" y="2492375"/>
            <a:ext cx="7200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it-IT" altLang="it-IT"/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68313" y="1557338"/>
            <a:ext cx="8207375" cy="320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it-IT" altLang="it-IT" sz="3000" b="1" dirty="0" err="1">
                <a:solidFill>
                  <a:srgbClr val="FFFF00"/>
                </a:solidFill>
                <a:latin typeface="Times New Roman" pitchFamily="18" charset="0"/>
              </a:rPr>
              <a:t>Problem</a:t>
            </a:r>
            <a:r>
              <a:rPr lang="it-IT" altLang="it-IT" sz="3000" b="1" dirty="0">
                <a:solidFill>
                  <a:srgbClr val="FFFF00"/>
                </a:solidFill>
                <a:latin typeface="Times New Roman" pitchFamily="18" charset="0"/>
              </a:rPr>
              <a:t>-Time n° 039 (Q)</a:t>
            </a:r>
          </a:p>
          <a:p>
            <a:pPr algn="just" eaLnBrk="1" hangingPunct="1">
              <a:lnSpc>
                <a:spcPct val="130000"/>
              </a:lnSpc>
            </a:pPr>
            <a:r>
              <a:rPr lang="it-IT" altLang="it-IT" sz="1000" dirty="0">
                <a:latin typeface="Times New Roman" pitchFamily="18" charset="0"/>
              </a:rPr>
              <a:t> </a:t>
            </a:r>
          </a:p>
          <a:p>
            <a:pPr algn="just" eaLnBrk="1" hangingPunct="1"/>
            <a:r>
              <a:rPr lang="it-IT" altLang="it-IT" sz="3000" dirty="0">
                <a:latin typeface="Times New Roman" pitchFamily="18" charset="0"/>
              </a:rPr>
              <a:t> Se non rispondi o non rispondi esattamente a questa domanda entro </a:t>
            </a:r>
            <a:r>
              <a:rPr lang="it-IT" altLang="it-IT" sz="3000" b="1" dirty="0">
                <a:solidFill>
                  <a:srgbClr val="FFFF00"/>
                </a:solidFill>
                <a:latin typeface="Times New Roman" pitchFamily="18" charset="0"/>
              </a:rPr>
              <a:t>3</a:t>
            </a:r>
            <a:r>
              <a:rPr lang="it-IT" altLang="it-IT" sz="3000" dirty="0">
                <a:latin typeface="Times New Roman" pitchFamily="18" charset="0"/>
              </a:rPr>
              <a:t> </a:t>
            </a:r>
            <a:r>
              <a:rPr lang="it-IT" altLang="it-IT" sz="3000" dirty="0" err="1">
                <a:solidFill>
                  <a:srgbClr val="FFFF00"/>
                </a:solidFill>
                <a:latin typeface="Times New Roman" pitchFamily="18" charset="0"/>
              </a:rPr>
              <a:t>min</a:t>
            </a:r>
            <a:r>
              <a:rPr lang="it-IT" altLang="it-IT" sz="3000" dirty="0">
                <a:latin typeface="Times New Roman" pitchFamily="18" charset="0"/>
              </a:rPr>
              <a:t>, dovrai scartare il tuo ultimo Quadrilatero ed abbandonare con disonore la Disfida: </a:t>
            </a:r>
          </a:p>
          <a:p>
            <a:pPr algn="just" eaLnBrk="1" hangingPunct="1"/>
            <a:r>
              <a:rPr lang="it-IT" altLang="it-IT" sz="3000" dirty="0">
                <a:latin typeface="Times New Roman" pitchFamily="18" charset="0"/>
              </a:rPr>
              <a:t>D.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1136168" y="4221088"/>
            <a:ext cx="70603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it-IT" altLang="it-IT" sz="3000" dirty="0">
                <a:solidFill>
                  <a:srgbClr val="EAEAEA"/>
                </a:solidFill>
                <a:latin typeface="Times New Roman" pitchFamily="18" charset="0"/>
              </a:rPr>
              <a:t>“Determinare le </a:t>
            </a:r>
            <a:r>
              <a:rPr lang="it-IT" altLang="it-IT" sz="3000" i="1" dirty="0">
                <a:solidFill>
                  <a:srgbClr val="FFFF00"/>
                </a:solidFill>
                <a:latin typeface="Times New Roman" pitchFamily="18" charset="0"/>
              </a:rPr>
              <a:t>Ampiezze</a:t>
            </a:r>
            <a:r>
              <a:rPr lang="it-IT" altLang="it-IT" sz="3000" dirty="0">
                <a:solidFill>
                  <a:srgbClr val="EAEAEA"/>
                </a:solidFill>
                <a:latin typeface="Times New Roman" pitchFamily="18" charset="0"/>
              </a:rPr>
              <a:t> di tutti gli </a:t>
            </a:r>
            <a:r>
              <a:rPr lang="it-IT" altLang="it-IT" sz="3000" i="1" dirty="0">
                <a:solidFill>
                  <a:srgbClr val="FFFF00"/>
                </a:solidFill>
                <a:latin typeface="Times New Roman" pitchFamily="18" charset="0"/>
              </a:rPr>
              <a:t>Angoli Interni del Parallelogramma</a:t>
            </a:r>
            <a:r>
              <a:rPr lang="it-IT" altLang="it-IT" sz="3000" dirty="0">
                <a:solidFill>
                  <a:srgbClr val="EAEAEA"/>
                </a:solidFill>
                <a:latin typeface="Times New Roman" pitchFamily="18" charset="0"/>
              </a:rPr>
              <a:t> </a:t>
            </a:r>
            <a:r>
              <a:rPr lang="it-IT" altLang="it-IT" sz="3000" i="1" dirty="0">
                <a:solidFill>
                  <a:srgbClr val="FFFF00"/>
                </a:solidFill>
                <a:latin typeface="Times New Roman" pitchFamily="18" charset="0"/>
              </a:rPr>
              <a:t>ABCD</a:t>
            </a:r>
            <a:r>
              <a:rPr lang="it-IT" altLang="it-IT" sz="3000" dirty="0">
                <a:solidFill>
                  <a:srgbClr val="EAEAEA"/>
                </a:solidFill>
                <a:latin typeface="Times New Roman" pitchFamily="18" charset="0"/>
              </a:rPr>
              <a:t> disegnato nella Dispensa sapendo che </a:t>
            </a:r>
            <a:r>
              <a:rPr lang="it-IT" altLang="it-IT" sz="3000" dirty="0">
                <a:solidFill>
                  <a:srgbClr val="FFFF00"/>
                </a:solidFill>
                <a:latin typeface="Times New Roman" pitchFamily="18" charset="0"/>
              </a:rPr>
              <a:t>l’</a:t>
            </a:r>
            <a:r>
              <a:rPr lang="it-IT" altLang="it-IT" sz="3000" i="1" dirty="0">
                <a:solidFill>
                  <a:srgbClr val="FFFF00"/>
                </a:solidFill>
                <a:latin typeface="Times New Roman" pitchFamily="18" charset="0"/>
              </a:rPr>
              <a:t>Ampiezza</a:t>
            </a:r>
            <a:r>
              <a:rPr lang="it-IT" altLang="it-IT" sz="3000" dirty="0">
                <a:solidFill>
                  <a:srgbClr val="FFFF00"/>
                </a:solidFill>
                <a:latin typeface="Times New Roman" pitchFamily="18" charset="0"/>
              </a:rPr>
              <a:t> di uno di essi è 60°</a:t>
            </a:r>
            <a:r>
              <a:rPr lang="it-IT" altLang="it-IT" sz="3000" dirty="0">
                <a:solidFill>
                  <a:srgbClr val="EAEAEA"/>
                </a:solidFill>
                <a:latin typeface="Times New Roman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95338"/>
            <a:ext cx="8064500" cy="5226050"/>
          </a:xfrm>
          <a:prstGeom prst="rect">
            <a:avLst/>
          </a:prstGeom>
          <a:noFill/>
          <a:ln w="8890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60422" name="AutoShape 6">
            <a:hlinkClick r:id="" action="ppaction://noaction">
              <a:snd r:embed="rId3" name="bomb.wav"/>
            </a:hlinkClick>
          </p:cNvPr>
          <p:cNvSpPr>
            <a:spLocks noChangeArrowheads="1"/>
          </p:cNvSpPr>
          <p:nvPr/>
        </p:nvSpPr>
        <p:spPr bwMode="auto">
          <a:xfrm>
            <a:off x="1116013" y="0"/>
            <a:ext cx="6911975" cy="6597650"/>
          </a:xfrm>
          <a:prstGeom prst="irregularSeal1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it-IT" altLang="it-IT" sz="2500" b="1" dirty="0">
              <a:latin typeface="Times New Roman" pitchFamily="18" charset="0"/>
            </a:endParaRP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CRISI DI PANICO</a:t>
            </a:r>
          </a:p>
          <a:p>
            <a:pPr algn="ctr" eaLnBrk="1" hangingPunct="1"/>
            <a:r>
              <a:rPr lang="it-IT" altLang="it-IT" sz="2200" b="1" dirty="0" smtClean="0">
                <a:latin typeface="Times New Roman" pitchFamily="18" charset="0"/>
              </a:rPr>
              <a:t>DEL  </a:t>
            </a:r>
            <a:r>
              <a:rPr lang="it-IT" altLang="it-IT" sz="2200" b="1" dirty="0">
                <a:latin typeface="Times New Roman" pitchFamily="18" charset="0"/>
              </a:rPr>
              <a:t>GIOCATORE  2 !!!</a:t>
            </a: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I TRE MINUTI PASSANO</a:t>
            </a: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MA OLTRE IL DISEGNO</a:t>
            </a: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NON ARRIVA </a:t>
            </a:r>
            <a:r>
              <a:rPr lang="it-IT" altLang="it-IT" dirty="0"/>
              <a:t> </a:t>
            </a:r>
            <a:r>
              <a:rPr lang="it-IT" altLang="it-IT" sz="2300" b="1" dirty="0">
                <a:latin typeface="Times New Roman" pitchFamily="18" charset="0"/>
              </a:rPr>
              <a:t>ALTRO</a:t>
            </a:r>
            <a:r>
              <a:rPr lang="it-IT" altLang="it-IT" dirty="0"/>
              <a:t> </a:t>
            </a:r>
            <a:r>
              <a:rPr lang="it-IT" altLang="it-IT" sz="2200" b="1" dirty="0">
                <a:latin typeface="Times New Roman" pitchFamily="18" charset="0"/>
              </a:rPr>
              <a:t>!!!</a:t>
            </a: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… SEMBREREBBE</a:t>
            </a:r>
          </a:p>
          <a:p>
            <a:pPr algn="ctr" eaLnBrk="1" hangingPunct="1"/>
            <a:r>
              <a:rPr lang="it-IT" altLang="it-IT" sz="2200" b="1" dirty="0">
                <a:latin typeface="Times New Roman" pitchFamily="18" charset="0"/>
              </a:rPr>
              <a:t>SPACCIATO !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0" y="188913"/>
            <a:ext cx="3665538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63494" name="AutoShape 6">
            <a:hlinkClick r:id="" action="ppaction://noaction">
              <a:snd r:embed="rId3" name="bomb.wav"/>
            </a:hlinkClick>
          </p:cNvPr>
          <p:cNvSpPr>
            <a:spLocks noChangeArrowheads="1"/>
          </p:cNvSpPr>
          <p:nvPr/>
        </p:nvSpPr>
        <p:spPr bwMode="auto">
          <a:xfrm rot="-2337739">
            <a:off x="628650" y="-33338"/>
            <a:ext cx="3887788" cy="3860801"/>
          </a:xfrm>
          <a:prstGeom prst="irregularSeal1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it-IT" altLang="it-IT" sz="2500" b="1">
              <a:latin typeface="Times New Roman" pitchFamily="18" charset="0"/>
            </a:endParaRP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COLPO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DI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SCENA</a:t>
            </a:r>
          </a:p>
        </p:txBody>
      </p:sp>
      <p:sp>
        <p:nvSpPr>
          <p:cNvPr id="63495" name="AutoShape 7">
            <a:hlinkClick r:id="" action="ppaction://noaction">
              <a:snd r:embed="rId3" name="bomb.wav"/>
            </a:hlinkClick>
          </p:cNvPr>
          <p:cNvSpPr>
            <a:spLocks noChangeArrowheads="1"/>
          </p:cNvSpPr>
          <p:nvPr/>
        </p:nvSpPr>
        <p:spPr bwMode="auto">
          <a:xfrm>
            <a:off x="288925" y="2852738"/>
            <a:ext cx="4427538" cy="3860800"/>
          </a:xfrm>
          <a:prstGeom prst="irregularSeal1">
            <a:avLst/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IL TEMPO DI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RISPOSTA PASSA</a:t>
            </a:r>
          </a:p>
          <a:p>
            <a:pPr algn="ctr" eaLnBrk="1" hangingPunct="1"/>
            <a:r>
              <a:rPr lang="it-IT" altLang="it-IT" sz="2200" b="1">
                <a:latin typeface="Times New Roman" pitchFamily="18" charset="0"/>
              </a:rPr>
              <a:t>Da  3 a 4,5 MINUTI!</a:t>
            </a:r>
          </a:p>
        </p:txBody>
      </p:sp>
      <p:sp>
        <p:nvSpPr>
          <p:cNvPr id="63498" name="AutoShape 10"/>
          <p:cNvSpPr>
            <a:spLocks noChangeArrowheads="1"/>
          </p:cNvSpPr>
          <p:nvPr/>
        </p:nvSpPr>
        <p:spPr bwMode="auto">
          <a:xfrm rot="1744810">
            <a:off x="3563938" y="2420938"/>
            <a:ext cx="1728787" cy="431800"/>
          </a:xfrm>
          <a:prstGeom prst="rightArrow">
            <a:avLst>
              <a:gd name="adj1" fmla="val 33824"/>
              <a:gd name="adj2" fmla="val 10404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63497" name="AutoShape 9"/>
          <p:cNvSpPr>
            <a:spLocks noChangeArrowheads="1"/>
          </p:cNvSpPr>
          <p:nvPr/>
        </p:nvSpPr>
        <p:spPr bwMode="auto">
          <a:xfrm rot="8888738">
            <a:off x="3779838" y="4292600"/>
            <a:ext cx="1728787" cy="431800"/>
          </a:xfrm>
          <a:prstGeom prst="rightArrow">
            <a:avLst>
              <a:gd name="adj1" fmla="val 33824"/>
              <a:gd name="adj2" fmla="val 10404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 animBg="1"/>
      <p:bldP spid="63495" grpId="0" animBg="1"/>
      <p:bldP spid="63498" grpId="0" animBg="1"/>
      <p:bldP spid="6349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4813"/>
            <a:ext cx="7561262" cy="6030912"/>
          </a:xfrm>
          <a:prstGeom prst="rect">
            <a:avLst/>
          </a:prstGeom>
          <a:noFill/>
          <a:ln w="88900" cmpd="thickThin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62470" name="AutoShape 6">
            <a:hlinkClick r:id="" action="ppaction://noaction">
              <a:snd r:embed="rId2" name="bomb.wav"/>
            </a:hlinkClick>
          </p:cNvPr>
          <p:cNvSpPr>
            <a:spLocks noChangeArrowheads="1"/>
          </p:cNvSpPr>
          <p:nvPr/>
        </p:nvSpPr>
        <p:spPr bwMode="auto">
          <a:xfrm>
            <a:off x="647700" y="188913"/>
            <a:ext cx="8027988" cy="6308725"/>
          </a:xfrm>
          <a:prstGeom prst="irregularSeal1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altLang="it-IT" sz="3000" b="1" dirty="0">
                <a:latin typeface="Times New Roman" pitchFamily="18" charset="0"/>
              </a:rPr>
              <a:t>TEMPO SCADUTO !</a:t>
            </a:r>
          </a:p>
          <a:p>
            <a:pPr algn="ctr" eaLnBrk="1" hangingPunct="1"/>
            <a:r>
              <a:rPr lang="it-IT" altLang="it-IT" sz="3000" b="1" dirty="0">
                <a:latin typeface="Times New Roman" pitchFamily="18" charset="0"/>
              </a:rPr>
              <a:t>GIOCATORE  </a:t>
            </a:r>
            <a:r>
              <a:rPr lang="it-IT" altLang="it-IT" sz="3000" b="1" dirty="0" smtClean="0">
                <a:latin typeface="Times New Roman" pitchFamily="18" charset="0"/>
              </a:rPr>
              <a:t>2,</a:t>
            </a:r>
            <a:endParaRPr lang="it-IT" altLang="it-IT" sz="3000" b="1" dirty="0">
              <a:latin typeface="Times New Roman" pitchFamily="18" charset="0"/>
            </a:endParaRPr>
          </a:p>
          <a:p>
            <a:pPr algn="ctr" eaLnBrk="1" hangingPunct="1"/>
            <a:r>
              <a:rPr lang="it-IT" altLang="it-IT" sz="3000" b="1" dirty="0">
                <a:latin typeface="Times New Roman" pitchFamily="18" charset="0"/>
              </a:rPr>
              <a:t>SEI PROPRIO</a:t>
            </a:r>
          </a:p>
          <a:p>
            <a:pPr algn="ctr" eaLnBrk="1" hangingPunct="1"/>
            <a:r>
              <a:rPr lang="it-IT" altLang="it-IT" sz="3000" b="1" dirty="0">
                <a:latin typeface="Times New Roman" pitchFamily="18" charset="0"/>
              </a:rPr>
              <a:t>u</a:t>
            </a:r>
            <a:r>
              <a:rPr lang="it-IT" altLang="it-IT" sz="3000" b="1" dirty="0" smtClean="0">
                <a:latin typeface="Times New Roman" pitchFamily="18" charset="0"/>
              </a:rPr>
              <a:t>na </a:t>
            </a:r>
            <a:r>
              <a:rPr lang="it-IT" altLang="it-IT" sz="3000" b="1" dirty="0">
                <a:latin typeface="Times New Roman" pitchFamily="18" charset="0"/>
              </a:rPr>
              <a:t>“TESTA DI ROMBO!”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49275"/>
            <a:ext cx="7200900" cy="5743575"/>
          </a:xfrm>
          <a:prstGeom prst="rect">
            <a:avLst/>
          </a:prstGeom>
          <a:noFill/>
          <a:ln w="88900" cmpd="thickThin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6513" y="404813"/>
            <a:ext cx="503237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4580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chemeClr val="tx2"/>
                </a:solidFill>
                <a:latin typeface="Times New Roman" pitchFamily="18" charset="0"/>
              </a:rPr>
            </a:br>
            <a:endParaRPr lang="it-IT" altLang="it-IT" sz="50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64517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341438"/>
            <a:ext cx="244475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2" name="Rectangle 2"/>
          <p:cNvSpPr>
            <a:spLocks noChangeArrowheads="1"/>
          </p:cNvSpPr>
          <p:nvPr/>
        </p:nvSpPr>
        <p:spPr bwMode="auto">
          <a:xfrm>
            <a:off x="323850" y="-242888"/>
            <a:ext cx="8226425" cy="114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4400">
                <a:solidFill>
                  <a:srgbClr val="FFFF00"/>
                </a:solidFill>
                <a:latin typeface="Times New Roman" pitchFamily="18" charset="0"/>
              </a:rPr>
              <a:t>Fine del Gioco</a:t>
            </a:r>
          </a:p>
        </p:txBody>
      </p:sp>
      <p:pic>
        <p:nvPicPr>
          <p:cNvPr id="6451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341438"/>
            <a:ext cx="2409825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21" name="AutoShape 9"/>
          <p:cNvSpPr>
            <a:spLocks noChangeArrowheads="1"/>
          </p:cNvSpPr>
          <p:nvPr/>
        </p:nvSpPr>
        <p:spPr bwMode="auto">
          <a:xfrm>
            <a:off x="5219700" y="431800"/>
            <a:ext cx="3025775" cy="5949950"/>
          </a:xfrm>
          <a:prstGeom prst="lightningBol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64522" name="AutoShape 10"/>
          <p:cNvSpPr>
            <a:spLocks noChangeArrowheads="1"/>
          </p:cNvSpPr>
          <p:nvPr/>
        </p:nvSpPr>
        <p:spPr bwMode="auto">
          <a:xfrm>
            <a:off x="1042988" y="1917700"/>
            <a:ext cx="3024187" cy="302418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44450">
            <a:solidFill>
              <a:srgbClr val="FF99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64520" name="AutoShape 8">
            <a:hlinkClick r:id="" action="ppaction://noaction">
              <a:snd r:embed="rId5" name="bomb.wav"/>
            </a:hlinkClick>
          </p:cNvPr>
          <p:cNvSpPr>
            <a:spLocks noChangeArrowheads="1"/>
          </p:cNvSpPr>
          <p:nvPr/>
        </p:nvSpPr>
        <p:spPr bwMode="auto">
          <a:xfrm>
            <a:off x="792163" y="187325"/>
            <a:ext cx="8351837" cy="6121400"/>
          </a:xfrm>
          <a:prstGeom prst="irregularSeal1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it-IT" altLang="it-IT" sz="2500" b="1">
              <a:latin typeface="Times New Roman" pitchFamily="18" charset="0"/>
            </a:endParaRPr>
          </a:p>
          <a:p>
            <a:pPr algn="ctr" eaLnBrk="1" hangingPunct="1"/>
            <a:r>
              <a:rPr lang="it-IT" altLang="it-IT" sz="3000" b="1">
                <a:latin typeface="Times New Roman" pitchFamily="18" charset="0"/>
              </a:rPr>
              <a:t>The  WINNER IS</a:t>
            </a:r>
          </a:p>
          <a:p>
            <a:pPr algn="ctr" eaLnBrk="1" hangingPunct="1"/>
            <a:r>
              <a:rPr lang="it-IT" altLang="it-IT" sz="3000" b="1">
                <a:latin typeface="Times New Roman" pitchFamily="18" charset="0"/>
              </a:rPr>
              <a:t>GIOCATORE  1</a:t>
            </a:r>
          </a:p>
          <a:p>
            <a:pPr algn="ctr" eaLnBrk="1" hangingPunct="1"/>
            <a:endParaRPr lang="it-IT" altLang="it-IT" sz="3000" b="1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 animBg="1"/>
      <p:bldP spid="64522" grpId="0" animBg="1"/>
      <p:bldP spid="645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1"/>
          <p:cNvSpPr txBox="1">
            <a:spLocks noChangeArrowheads="1"/>
          </p:cNvSpPr>
          <p:nvPr/>
        </p:nvSpPr>
        <p:spPr bwMode="auto">
          <a:xfrm>
            <a:off x="34925" y="418620"/>
            <a:ext cx="8964613" cy="689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Black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 Black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 Black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 Black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 Black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it-IT" sz="4000" b="1" dirty="0" err="1">
                <a:solidFill>
                  <a:srgbClr val="FFFF99"/>
                </a:solidFill>
                <a:latin typeface="Baskerville Old Face" pitchFamily="18" charset="0"/>
              </a:rPr>
              <a:t>Admin</a:t>
            </a:r>
            <a:r>
              <a:rPr lang="it-IT" altLang="it-IT" sz="4000" b="1" dirty="0">
                <a:solidFill>
                  <a:srgbClr val="FFFF99"/>
                </a:solidFill>
                <a:latin typeface="Baskerville Old Face" pitchFamily="18" charset="0"/>
              </a:rPr>
              <a:t> Facebook dei tre Gruppi:</a:t>
            </a:r>
          </a:p>
          <a:p>
            <a:pPr algn="ctr">
              <a:spcBef>
                <a:spcPct val="50000"/>
              </a:spcBef>
            </a:pPr>
            <a:r>
              <a:rPr lang="it-IT" altLang="it-IT" sz="5000" b="1" dirty="0">
                <a:solidFill>
                  <a:srgbClr val="FFFF99"/>
                </a:solidFill>
                <a:latin typeface="Baskerville Old Face" pitchFamily="18" charset="0"/>
              </a:rPr>
              <a:t>I )  </a:t>
            </a:r>
            <a:r>
              <a:rPr lang="it-IT" altLang="it-IT" sz="5000" b="1" dirty="0" err="1">
                <a:solidFill>
                  <a:srgbClr val="FFFF99"/>
                </a:solidFill>
                <a:latin typeface="Baskerville Old Face" pitchFamily="18" charset="0"/>
              </a:rPr>
              <a:t>Skakko</a:t>
            </a:r>
            <a:r>
              <a:rPr lang="it-IT" altLang="it-IT" sz="5000" b="1" dirty="0">
                <a:solidFill>
                  <a:srgbClr val="FFFF99"/>
                </a:solidFill>
                <a:latin typeface="Baskerville Old Face" pitchFamily="18" charset="0"/>
              </a:rPr>
              <a:t>-Math</a:t>
            </a:r>
          </a:p>
          <a:p>
            <a:pPr algn="ctr">
              <a:spcBef>
                <a:spcPct val="50000"/>
              </a:spcBef>
            </a:pPr>
            <a:r>
              <a:rPr lang="it-IT" altLang="it-IT" sz="4500" b="1" dirty="0">
                <a:solidFill>
                  <a:srgbClr val="FFFF99"/>
                </a:solidFill>
                <a:latin typeface="Baskerville Old Face" pitchFamily="18" charset="0"/>
              </a:rPr>
              <a:t>II ) Girone dei Prof. di Matematica</a:t>
            </a:r>
          </a:p>
          <a:p>
            <a:pPr algn="ctr">
              <a:spcBef>
                <a:spcPct val="50000"/>
              </a:spcBef>
            </a:pPr>
            <a:r>
              <a:rPr lang="it-IT" altLang="it-IT" sz="4500" b="1" dirty="0">
                <a:solidFill>
                  <a:srgbClr val="FFFF99"/>
                </a:solidFill>
                <a:latin typeface="Baskerville Old Face" pitchFamily="18" charset="0"/>
              </a:rPr>
              <a:t>III) </a:t>
            </a:r>
            <a:r>
              <a:rPr lang="it-IT" altLang="it-IT" sz="4500" b="1" dirty="0" smtClean="0">
                <a:solidFill>
                  <a:srgbClr val="FFFF00"/>
                </a:solidFill>
                <a:latin typeface="Baskerville Old Face" pitchFamily="18" charset="0"/>
              </a:rPr>
              <a:t>Geometriko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800" b="1" dirty="0">
                <a:solidFill>
                  <a:srgbClr val="FFFF99"/>
                </a:solidFill>
                <a:latin typeface="Baskerville Old Face" pitchFamily="18" charset="0"/>
              </a:rPr>
              <a:t>Consulente Nazionale studenti.it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800" b="1" dirty="0">
                <a:solidFill>
                  <a:srgbClr val="FFFF99"/>
                </a:solidFill>
                <a:latin typeface="Baskerville Old Face" pitchFamily="18" charset="0"/>
              </a:rPr>
              <a:t>Rubrica/Blog: </a:t>
            </a:r>
            <a:r>
              <a:rPr lang="it-IT" altLang="it-IT" sz="4800" b="1" dirty="0" err="1">
                <a:solidFill>
                  <a:srgbClr val="FFFF99"/>
                </a:solidFill>
                <a:latin typeface="Baskerville Old Face" pitchFamily="18" charset="0"/>
              </a:rPr>
              <a:t>Skakko</a:t>
            </a:r>
            <a:r>
              <a:rPr lang="it-IT" altLang="it-IT" sz="4800" b="1" dirty="0">
                <a:solidFill>
                  <a:srgbClr val="FFFF99"/>
                </a:solidFill>
                <a:latin typeface="Baskerville Old Face" pitchFamily="18" charset="0"/>
              </a:rPr>
              <a:t>-Math</a:t>
            </a:r>
          </a:p>
          <a:p>
            <a:pPr algn="ctr">
              <a:spcBef>
                <a:spcPct val="50000"/>
              </a:spcBef>
            </a:pPr>
            <a:endParaRPr lang="it-IT" altLang="it-IT" sz="4500" b="1" dirty="0">
              <a:solidFill>
                <a:srgbClr val="FFFF00"/>
              </a:solidFill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5724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611560" y="417653"/>
            <a:ext cx="8136904" cy="52322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2800" b="1" dirty="0" smtClean="0">
                <a:solidFill>
                  <a:srgbClr val="FF0000"/>
                </a:solidFill>
                <a:latin typeface="Times New Roman" pitchFamily="18" charset="0"/>
              </a:rPr>
              <a:t>ESEMPIO 1</a:t>
            </a:r>
            <a:endParaRPr lang="it-IT" altLang="it-IT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1259632" y="2780928"/>
            <a:ext cx="6813274" cy="1152128"/>
            <a:chOff x="1259632" y="2780928"/>
            <a:chExt cx="6813274" cy="1152128"/>
          </a:xfrm>
        </p:grpSpPr>
        <p:sp>
          <p:nvSpPr>
            <p:cNvPr id="4" name="Fumetto 1 3"/>
            <p:cNvSpPr/>
            <p:nvPr/>
          </p:nvSpPr>
          <p:spPr>
            <a:xfrm>
              <a:off x="1259632" y="2780928"/>
              <a:ext cx="2088232" cy="1152128"/>
            </a:xfrm>
            <a:prstGeom prst="wedge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Giocatore 1</a:t>
              </a:r>
              <a:endParaRPr lang="it-IT" dirty="0"/>
            </a:p>
          </p:txBody>
        </p:sp>
        <p:sp>
          <p:nvSpPr>
            <p:cNvPr id="5" name="Fumetto 1 4"/>
            <p:cNvSpPr/>
            <p:nvPr/>
          </p:nvSpPr>
          <p:spPr>
            <a:xfrm flipH="1">
              <a:off x="6012160" y="2780928"/>
              <a:ext cx="2060746" cy="1152128"/>
            </a:xfrm>
            <a:prstGeom prst="wedge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Giocatore 2</a:t>
              </a:r>
              <a:endParaRPr lang="it-IT" dirty="0"/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4427984" y="2924944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VS</a:t>
              </a:r>
              <a:endParaRPr lang="it-IT" dirty="0"/>
            </a:p>
          </p:txBody>
        </p:sp>
      </p:grpSp>
    </p:spTree>
    <p:extLst>
      <p:ext uri="{BB962C8B-B14F-4D97-AF65-F5344CB8AC3E}">
        <p14:creationId xmlns:p14="http://schemas.microsoft.com/office/powerpoint/2010/main" val="81324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1"/>
          <p:cNvSpPr txBox="1">
            <a:spLocks noChangeArrowheads="1"/>
          </p:cNvSpPr>
          <p:nvPr/>
        </p:nvSpPr>
        <p:spPr bwMode="auto">
          <a:xfrm>
            <a:off x="107504" y="620688"/>
            <a:ext cx="8964612" cy="558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Black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 Black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 Black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 Black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 Black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000" b="1" dirty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Contattatemi, vi aiuterò con piacere ad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000" b="1" dirty="0" smtClean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organizzare </a:t>
            </a:r>
            <a:r>
              <a:rPr lang="it-IT" altLang="it-IT" sz="4000" b="1" dirty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il </a:t>
            </a:r>
            <a:r>
              <a:rPr lang="it-IT" altLang="it-IT" sz="4000" b="1" dirty="0" smtClean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vostro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000" b="1" dirty="0" smtClean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torneo </a:t>
            </a:r>
            <a:r>
              <a:rPr lang="it-IT" altLang="it-IT" sz="4000" b="1" dirty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di </a:t>
            </a:r>
            <a:r>
              <a:rPr lang="it-IT" altLang="it-IT" sz="4000" b="1" dirty="0" smtClean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classe o di istituto.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000" b="1" dirty="0" smtClean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Per partecipare al torneo nazionale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000" b="1" dirty="0" smtClean="0">
                <a:solidFill>
                  <a:srgbClr val="FFFF99"/>
                </a:solidFill>
                <a:latin typeface="Baskerville Old Face" pitchFamily="18" charset="0"/>
                <a:sym typeface="Wingdings" pitchFamily="2" charset="2"/>
              </a:rPr>
              <a:t>Contattatemi su Facebook o</a:t>
            </a:r>
            <a:endParaRPr lang="it-IT" altLang="it-IT" sz="4000" b="1" dirty="0">
              <a:solidFill>
                <a:srgbClr val="FFFF99"/>
              </a:solidFill>
              <a:latin typeface="Baskerville Old Face" pitchFamily="18" charset="0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4000" b="1" dirty="0">
                <a:solidFill>
                  <a:srgbClr val="FFFF99"/>
                </a:solidFill>
                <a:latin typeface="Arial" charset="0"/>
                <a:hlinkClick r:id="rId2"/>
              </a:rPr>
              <a:t>leonardo.tortorelli@istruzione.it</a:t>
            </a:r>
            <a:endParaRPr lang="it-IT" altLang="it-IT" sz="4000" b="1" dirty="0">
              <a:solidFill>
                <a:srgbClr val="FFFF99"/>
              </a:solidFill>
              <a:latin typeface="Baskerville Old Face" pitchFamily="18" charset="0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it-IT" altLang="it-IT" sz="5000" b="1" dirty="0" smtClean="0">
                <a:solidFill>
                  <a:srgbClr val="FFFF99"/>
                </a:solidFill>
                <a:latin typeface="Baskerville Old Face" pitchFamily="18" charset="0"/>
              </a:rPr>
              <a:t>o  </a:t>
            </a:r>
            <a:r>
              <a:rPr lang="it-IT" altLang="it-IT" sz="5000" b="1" dirty="0">
                <a:solidFill>
                  <a:srgbClr val="FFFF99"/>
                </a:solidFill>
                <a:latin typeface="Baskerville Old Face" pitchFamily="18" charset="0"/>
              </a:rPr>
              <a:t>320 / 674 33 </a:t>
            </a:r>
            <a:r>
              <a:rPr lang="it-IT" altLang="it-IT" sz="5000" b="1" dirty="0" smtClean="0">
                <a:solidFill>
                  <a:srgbClr val="FFFF99"/>
                </a:solidFill>
                <a:latin typeface="Baskerville Old Face" pitchFamily="18" charset="0"/>
              </a:rPr>
              <a:t>50</a:t>
            </a:r>
            <a:endParaRPr lang="it-IT" altLang="it-IT" sz="5000" b="1" dirty="0">
              <a:solidFill>
                <a:srgbClr val="FFFF99"/>
              </a:solidFill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2803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1"/>
          <p:cNvSpPr txBox="1">
            <a:spLocks noChangeArrowheads="1"/>
          </p:cNvSpPr>
          <p:nvPr/>
        </p:nvSpPr>
        <p:spPr bwMode="auto">
          <a:xfrm>
            <a:off x="250825" y="260350"/>
            <a:ext cx="30241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Black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 Black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 Black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 Black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 Black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it-IT" sz="2000" b="1">
                <a:solidFill>
                  <a:srgbClr val="FFFF99"/>
                </a:solidFill>
                <a:latin typeface="Times New Roman" pitchFamily="18" charset="0"/>
              </a:rPr>
              <a:t>Uscita libro: Maggio 2014</a:t>
            </a:r>
          </a:p>
        </p:txBody>
      </p:sp>
      <p:pic>
        <p:nvPicPr>
          <p:cNvPr id="41987" name="Picture 5" descr="2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765175"/>
            <a:ext cx="8569325" cy="582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988" name="Object 3"/>
          <p:cNvGraphicFramePr>
            <a:graphicFrameLocks noChangeAspect="1"/>
          </p:cNvGraphicFramePr>
          <p:nvPr/>
        </p:nvGraphicFramePr>
        <p:xfrm>
          <a:off x="2193925" y="5805488"/>
          <a:ext cx="19462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Image" r:id="rId4" imgW="1688889" imgH="622003" progId="Photoshop.Image.7">
                  <p:embed/>
                </p:oleObj>
              </mc:Choice>
              <mc:Fallback>
                <p:oleObj name="Image" r:id="rId4" imgW="1688889" imgH="622003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3925" y="5805488"/>
                        <a:ext cx="19462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14787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Flash-Card -Ta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44450"/>
            <a:ext cx="4541838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6" descr="Flash-Card -Ta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450"/>
            <a:ext cx="4541838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7" descr="Flash-Card -Ta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938" y="333375"/>
            <a:ext cx="36004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8" descr="Flash-Card -Tav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4338" y="1125538"/>
            <a:ext cx="36004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9" descr="Flash-Card -Tav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175" y="260350"/>
            <a:ext cx="36004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67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Flash-Card -Ta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3" y="44450"/>
            <a:ext cx="4541837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6" descr="Flash-Card -Ta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44450"/>
            <a:ext cx="4541837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8352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Flash-Card -Ta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4541838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69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2"/>
          <p:cNvSpPr>
            <a:spLocks noChangeArrowheads="1"/>
          </p:cNvSpPr>
          <p:nvPr/>
        </p:nvSpPr>
        <p:spPr bwMode="auto">
          <a:xfrm>
            <a:off x="468313" y="188913"/>
            <a:ext cx="80121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>
              <a:defRPr/>
            </a:pPr>
            <a:r>
              <a:rPr lang="it-IT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Chi Comincia il Gioco ?</a:t>
            </a:r>
            <a:br>
              <a:rPr lang="it-IT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“Il Dado Geometriko”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908175" y="1525588"/>
            <a:ext cx="539908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it-IT" sz="25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Dado Muto;</a:t>
            </a:r>
          </a:p>
          <a:p>
            <a:pPr>
              <a:buFontTx/>
              <a:buChar char="•"/>
              <a:defRPr/>
            </a:pPr>
            <a:r>
              <a:rPr lang="it-IT" sz="25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Quadrilateri Monocromatici;</a:t>
            </a:r>
          </a:p>
          <a:p>
            <a:pPr>
              <a:buFontTx/>
              <a:buChar char="•"/>
              <a:defRPr/>
            </a:pPr>
            <a:r>
              <a:rPr lang="it-IT" sz="25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W. Kandinsky</a:t>
            </a:r>
          </a:p>
          <a:p>
            <a:pPr>
              <a:defRPr/>
            </a:pPr>
            <a:r>
              <a:rPr lang="it-IT" sz="25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(Rosso = Stimolante &amp; Vivificante).</a:t>
            </a:r>
          </a:p>
        </p:txBody>
      </p:sp>
      <p:pic>
        <p:nvPicPr>
          <p:cNvPr id="13318" name="Picture 6" descr="2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284538"/>
            <a:ext cx="272732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389" name="Oggetto 1"/>
          <p:cNvGraphicFramePr>
            <a:graphicFrameLocks noChangeAspect="1"/>
          </p:cNvGraphicFramePr>
          <p:nvPr/>
        </p:nvGraphicFramePr>
        <p:xfrm>
          <a:off x="219075" y="5445125"/>
          <a:ext cx="16891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Image" r:id="rId4" imgW="1688889" imgH="622003" progId="Photoshop.Image.7">
                  <p:embed/>
                </p:oleObj>
              </mc:Choice>
              <mc:Fallback>
                <p:oleObj name="Image" r:id="rId4" imgW="1688889" imgH="622003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" y="5445125"/>
                        <a:ext cx="16891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9790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133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55937" y="413543"/>
            <a:ext cx="4248150" cy="1169551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DISTRIBUZIONE DELLE CARTE</a:t>
            </a:r>
            <a:endParaRPr lang="it-IT" altLang="it-IT" sz="35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2" name="Gruppo 1"/>
          <p:cNvGrpSpPr/>
          <p:nvPr/>
        </p:nvGrpSpPr>
        <p:grpSpPr>
          <a:xfrm>
            <a:off x="367086" y="1700808"/>
            <a:ext cx="8381378" cy="4968511"/>
            <a:chOff x="367086" y="1988265"/>
            <a:chExt cx="8381378" cy="5350704"/>
          </a:xfrm>
        </p:grpSpPr>
        <p:sp>
          <p:nvSpPr>
            <p:cNvPr id="4" name="CasellaDiTesto 3"/>
            <p:cNvSpPr txBox="1"/>
            <p:nvPr/>
          </p:nvSpPr>
          <p:spPr>
            <a:xfrm>
              <a:off x="367086" y="2996952"/>
              <a:ext cx="8381378" cy="4342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4 </a:t>
              </a:r>
              <a:r>
                <a:rPr lang="it-IT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Carte Quadrilatero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 </a:t>
              </a:r>
              <a:r>
                <a:rPr lang="it-IT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Carte </a:t>
              </a:r>
              <a:r>
                <a:rPr lang="it-IT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d’attacco </a:t>
              </a:r>
              <a:r>
                <a:rPr lang="it-IT" sz="23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(carte </a:t>
              </a:r>
              <a:r>
                <a:rPr lang="it-IT" sz="23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proprietà/teorema/definizione)</a:t>
              </a:r>
            </a:p>
            <a:p>
              <a:pPr marL="180975" algn="just">
                <a:tabLst>
                  <a:tab pos="85725" algn="l"/>
                  <a:tab pos="8335963" algn="l"/>
                </a:tabLst>
              </a:pPr>
              <a:r>
                <a:rPr lang="it-IT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N.B. Per regolamento di tali carte se ne danno 8, qui se ne considerano solo 3 per semplicità di trattazione e per esigenze di spazio!</a:t>
              </a:r>
            </a:p>
            <a:p>
              <a:pPr algn="just"/>
              <a:endPara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t-IT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 </a:t>
              </a:r>
              <a:r>
                <a:rPr lang="it-IT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Flash Card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it-IT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1979712" y="1988265"/>
              <a:ext cx="5400278" cy="63094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altLang="it-IT" sz="3500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it-IT" altLang="it-IT" sz="3000" b="1" dirty="0" smtClean="0">
                  <a:solidFill>
                    <a:srgbClr val="FF0000"/>
                  </a:solidFill>
                  <a:latin typeface="Times New Roman" pitchFamily="18" charset="0"/>
                </a:rPr>
                <a:t>a ciascun giocatore…</a:t>
              </a:r>
              <a:endParaRPr lang="it-IT" altLang="it-IT" sz="3000" b="1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37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503238" cy="5748337"/>
          </a:xfrm>
          <a:noFill/>
        </p:spPr>
        <p:txBody>
          <a:bodyPr/>
          <a:lstStyle/>
          <a:p>
            <a:r>
              <a:rPr lang="it-IT" altLang="it-IT" sz="3300" smtClean="0">
                <a:solidFill>
                  <a:srgbClr val="FFFF00"/>
                </a:solidFill>
                <a:effectLst/>
                <a:latin typeface="Times New Roman" pitchFamily="18" charset="0"/>
              </a:rPr>
              <a:t>Gi oca t o r e</a:t>
            </a:r>
            <a:br>
              <a:rPr lang="it-IT" altLang="it-IT" sz="3300" smtClean="0">
                <a:solidFill>
                  <a:srgbClr val="FFFF00"/>
                </a:solidFill>
                <a:effectLst/>
                <a:latin typeface="Times New Roman" pitchFamily="18" charset="0"/>
              </a:rPr>
            </a:br>
            <a:r>
              <a:rPr lang="it-IT" altLang="it-IT" sz="3000" smtClean="0">
                <a:solidFill>
                  <a:srgbClr val="FFFF00"/>
                </a:solidFill>
                <a:effectLst/>
                <a:latin typeface="Times New Roman" pitchFamily="18" charset="0"/>
              </a:rPr>
              <a:t> </a:t>
            </a:r>
            <a:r>
              <a:rPr lang="it-IT" altLang="it-IT" sz="5000" b="1" smtClean="0">
                <a:solidFill>
                  <a:srgbClr val="FFFF00"/>
                </a:solidFill>
                <a:effectLst/>
                <a:latin typeface="Times New Roman" pitchFamily="18" charset="0"/>
              </a:rPr>
              <a:t>1</a:t>
            </a:r>
          </a:p>
        </p:txBody>
      </p:sp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42875"/>
            <a:ext cx="1655763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38" y="142875"/>
            <a:ext cx="1617662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7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15888"/>
            <a:ext cx="1728787" cy="311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2" name="Picture 12" descr="Carta Proprietà 09 copia"/>
          <p:cNvPicPr>
            <a:picLocks noChangeAspect="1" noChangeArrowheads="1"/>
          </p:cNvPicPr>
          <p:nvPr/>
        </p:nvPicPr>
        <p:blipFill>
          <a:blip r:embed="rId5" cstate="print">
            <a:lum bright="-12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321050"/>
            <a:ext cx="1838325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3" descr="Carta Teorema 08 copia"/>
          <p:cNvPicPr>
            <a:picLocks noChangeAspect="1" noChangeArrowheads="1"/>
          </p:cNvPicPr>
          <p:nvPr/>
        </p:nvPicPr>
        <p:blipFill>
          <a:blip r:embed="rId6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3355975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14" descr="Carta Definizione 04 copi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3355975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357563"/>
            <a:ext cx="19431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32" y="120853"/>
            <a:ext cx="1655763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74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44488"/>
            <a:ext cx="503238" cy="5748337"/>
          </a:xfrm>
          <a:noFill/>
        </p:spPr>
        <p:txBody>
          <a:bodyPr/>
          <a:lstStyle/>
          <a:p>
            <a:r>
              <a:rPr lang="it-IT" altLang="it-IT" sz="3300" smtClean="0">
                <a:solidFill>
                  <a:srgbClr val="FFFF00"/>
                </a:solidFill>
                <a:effectLst/>
                <a:latin typeface="Times New Roman" pitchFamily="18" charset="0"/>
              </a:rPr>
              <a:t>Gi oca t o r e</a:t>
            </a:r>
            <a:br>
              <a:rPr lang="it-IT" altLang="it-IT" sz="3300" smtClean="0">
                <a:solidFill>
                  <a:srgbClr val="FFFF00"/>
                </a:solidFill>
                <a:effectLst/>
                <a:latin typeface="Times New Roman" pitchFamily="18" charset="0"/>
              </a:rPr>
            </a:br>
            <a:r>
              <a:rPr lang="it-IT" altLang="it-IT" sz="3000" smtClean="0">
                <a:solidFill>
                  <a:srgbClr val="FFFF00"/>
                </a:solidFill>
                <a:effectLst/>
                <a:latin typeface="Times New Roman" pitchFamily="18" charset="0"/>
              </a:rPr>
              <a:t> </a:t>
            </a:r>
            <a:r>
              <a:rPr lang="it-IT" altLang="it-IT" sz="5000" b="1" smtClean="0">
                <a:solidFill>
                  <a:srgbClr val="FFFF00"/>
                </a:solidFill>
                <a:effectLst/>
                <a:latin typeface="Times New Roman" pitchFamily="18" charset="0"/>
              </a:rPr>
              <a:t>2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31763"/>
            <a:ext cx="1654175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75" y="144463"/>
            <a:ext cx="1652588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117475"/>
            <a:ext cx="1655763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7475"/>
            <a:ext cx="1643062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6" name="Picture 12" descr="Carta Definizione 03 copi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57563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13" descr="Carta Proprietà 08 copia"/>
          <p:cNvPicPr>
            <a:picLocks noChangeAspect="1" noChangeArrowheads="1"/>
          </p:cNvPicPr>
          <p:nvPr/>
        </p:nvPicPr>
        <p:blipFill>
          <a:blip r:embed="rId7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357563"/>
            <a:ext cx="1800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357563"/>
            <a:ext cx="1893888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C:\Users\Francesco\Dropbox\Geometrico's Cards\Carte d'Attacco\T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799" y="3390217"/>
            <a:ext cx="180022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267744" y="404664"/>
            <a:ext cx="4248150" cy="305468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il lancio </a:t>
            </a: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del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Dado Geometriko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tabilisce chi inizia</a:t>
            </a:r>
            <a:endParaRPr lang="it-IT" altLang="it-IT" sz="35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e</a:t>
            </a: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s.</a:t>
            </a: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GIOCATORE </a:t>
            </a: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it-IT" altLang="it-IT" sz="35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2665610" y="4293096"/>
            <a:ext cx="6120358" cy="2246769"/>
            <a:chOff x="1907704" y="3933056"/>
            <a:chExt cx="6120358" cy="2246769"/>
          </a:xfrm>
        </p:grpSpPr>
        <p:sp>
          <p:nvSpPr>
            <p:cNvPr id="5" name="Freccia a destra 4"/>
            <p:cNvSpPr/>
            <p:nvPr/>
          </p:nvSpPr>
          <p:spPr>
            <a:xfrm>
              <a:off x="1907704" y="4509120"/>
              <a:ext cx="1512168" cy="720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3779912" y="3933056"/>
              <a:ext cx="4248150" cy="224676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altLang="it-IT" sz="3500" b="1" dirty="0" smtClean="0">
                  <a:solidFill>
                    <a:srgbClr val="FF0000"/>
                  </a:solidFill>
                  <a:latin typeface="Times New Roman" pitchFamily="18" charset="0"/>
                </a:rPr>
                <a:t>Deve obbligatoriamente giocare una CARTA D’ATTACCO</a:t>
              </a:r>
              <a:endParaRPr lang="it-IT" altLang="it-IT" sz="3500" b="1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99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80975" y="344488"/>
            <a:ext cx="503238" cy="574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8461375" y="333375"/>
            <a:ext cx="503238" cy="574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  <a:t>Gi oca t o r e</a:t>
            </a:r>
            <a:br>
              <a:rPr lang="it-IT" altLang="it-IT" sz="330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it-IT" altLang="it-IT" sz="300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altLang="it-IT" sz="5000">
                <a:solidFill>
                  <a:srgbClr val="FFFF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356100" y="115888"/>
            <a:ext cx="503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35000"/>
              </a:lnSpc>
            </a:pP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 -   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 - ---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 - -   -  - -  - - - 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  <a:t>-</a:t>
            </a:r>
            <a:br>
              <a:rPr lang="it-IT" altLang="it-IT" sz="5000">
                <a:solidFill>
                  <a:srgbClr val="CCECFF"/>
                </a:solidFill>
                <a:latin typeface="Times New Roman" pitchFamily="18" charset="0"/>
              </a:rPr>
            </a:br>
            <a:endParaRPr lang="it-IT" altLang="it-IT" sz="5000">
              <a:solidFill>
                <a:srgbClr val="CCECFF"/>
              </a:solidFill>
              <a:latin typeface="Times New Roman" pitchFamily="18" charset="0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67403"/>
            <a:ext cx="3286286" cy="6154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50208" y="1378744"/>
            <a:ext cx="4248150" cy="3593291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G1 «HO VINTO!»</a:t>
            </a:r>
            <a:endParaRPr lang="it-IT" altLang="it-IT" sz="35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IL GIOCATORE </a:t>
            </a:r>
            <a:r>
              <a:rPr lang="it-IT" altLang="it-IT" sz="3500" b="1" dirty="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it-IT" altLang="it-IT" sz="35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PRENDE L’INIZIATIVA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3500" b="1" dirty="0">
                <a:solidFill>
                  <a:srgbClr val="FF0000"/>
                </a:solidFill>
                <a:latin typeface="Times New Roman" pitchFamily="18" charset="0"/>
              </a:rPr>
              <a:t>DEL GIOCO !!!</a:t>
            </a:r>
          </a:p>
        </p:txBody>
      </p:sp>
      <p:pic>
        <p:nvPicPr>
          <p:cNvPr id="9" name="Picture 2" descr="C:\Users\Francesco\Dropbox\Geometrico's Cards\Carte d'Attacco\T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0422"/>
            <a:ext cx="3274283" cy="621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16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heme/theme1.xml><?xml version="1.0" encoding="utf-8"?>
<a:theme xmlns:a="http://schemas.openxmlformats.org/drawingml/2006/main" name="Griglia sfumata">
  <a:themeElements>
    <a:clrScheme name="Griglia sfumata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Griglia sfuma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riglia sfumata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ceano">
  <a:themeElements>
    <a:clrScheme name="Oceano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o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o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o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o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o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o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o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o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Griglia sfumata">
  <a:themeElements>
    <a:clrScheme name="Griglia sfumata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Griglia sfuma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riglia sfumata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glia sfumata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4729</TotalTime>
  <Words>777</Words>
  <Application>Microsoft Office PowerPoint</Application>
  <PresentationFormat>Presentazione su schermo (4:3)</PresentationFormat>
  <Paragraphs>182</Paragraphs>
  <Slides>34</Slides>
  <Notes>0</Notes>
  <HiddenSlides>0</HiddenSlides>
  <MMClips>1</MMClips>
  <ScaleCrop>false</ScaleCrop>
  <HeadingPairs>
    <vt:vector size="6" baseType="variant">
      <vt:variant>
        <vt:lpstr>Tema</vt:lpstr>
      </vt:variant>
      <vt:variant>
        <vt:i4>3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34</vt:i4>
      </vt:variant>
    </vt:vector>
  </HeadingPairs>
  <TitlesOfParts>
    <vt:vector size="40" baseType="lpstr">
      <vt:lpstr>Griglia sfumata</vt:lpstr>
      <vt:lpstr>Oceano</vt:lpstr>
      <vt:lpstr>1_Griglia sfumata</vt:lpstr>
      <vt:lpstr>Image</vt:lpstr>
      <vt:lpstr>Equation</vt:lpstr>
      <vt:lpstr>Adobe Photoshop Immagine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Gi oca t o r e  1</vt:lpstr>
      <vt:lpstr>Gi oca t o r e  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Pippo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di Formazione Post-Laurea in PSICOLOGIA dell’APPRENDIMENTO Della MATEMATICA – Nevegal 2012</dc:title>
  <dc:creator>Asus eee pc1000</dc:creator>
  <cp:lastModifiedBy>Asus</cp:lastModifiedBy>
  <cp:revision>148</cp:revision>
  <dcterms:created xsi:type="dcterms:W3CDTF">2012-01-04T09:19:40Z</dcterms:created>
  <dcterms:modified xsi:type="dcterms:W3CDTF">2015-10-08T16:14:31Z</dcterms:modified>
</cp:coreProperties>
</file>