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mov" ContentType="video/unknown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94" r:id="rId2"/>
    <p:sldId id="295" r:id="rId3"/>
    <p:sldId id="296" r:id="rId4"/>
    <p:sldId id="297" r:id="rId5"/>
    <p:sldId id="284" r:id="rId6"/>
    <p:sldId id="267" r:id="rId7"/>
    <p:sldId id="270" r:id="rId8"/>
    <p:sldId id="287" r:id="rId9"/>
    <p:sldId id="260" r:id="rId10"/>
    <p:sldId id="278" r:id="rId11"/>
    <p:sldId id="279" r:id="rId12"/>
    <p:sldId id="289" r:id="rId13"/>
    <p:sldId id="293" r:id="rId14"/>
    <p:sldId id="280" r:id="rId15"/>
    <p:sldId id="282" r:id="rId16"/>
    <p:sldId id="28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4" d="100"/>
          <a:sy n="94" d="100"/>
        </p:scale>
        <p:origin x="-272" y="-4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CF3BF2-C11D-B746-AD41-226A867D5B2F}" type="doc">
      <dgm:prSet loTypeId="urn:microsoft.com/office/officeart/2005/8/layout/chart3" loCatId="" qsTypeId="urn:microsoft.com/office/officeart/2005/8/quickstyle/simple4" qsCatId="simple" csTypeId="urn:microsoft.com/office/officeart/2005/8/colors/colorful4" csCatId="colorful" phldr="1"/>
      <dgm:spPr/>
    </dgm:pt>
    <dgm:pt modelId="{D036C30B-C6EC-B947-88A3-C7850B1D8DA4}">
      <dgm:prSet phldrT="[Text]"/>
      <dgm:spPr/>
      <dgm:t>
        <a:bodyPr/>
        <a:lstStyle/>
        <a:p>
          <a:r>
            <a:rPr lang="en-US" dirty="0" err="1" smtClean="0"/>
            <a:t>Disturbi</a:t>
          </a:r>
          <a:r>
            <a:rPr lang="en-US" dirty="0" smtClean="0"/>
            <a:t> </a:t>
          </a:r>
          <a:r>
            <a:rPr lang="en-US" dirty="0" err="1" smtClean="0"/>
            <a:t>evolutivi</a:t>
          </a:r>
          <a:r>
            <a:rPr lang="en-US" dirty="0" smtClean="0"/>
            <a:t> </a:t>
          </a:r>
          <a:r>
            <a:rPr lang="en-US" dirty="0" err="1" smtClean="0"/>
            <a:t>specifici</a:t>
          </a:r>
          <a:endParaRPr lang="en-US" dirty="0"/>
        </a:p>
      </dgm:t>
    </dgm:pt>
    <dgm:pt modelId="{3D5A22CB-D467-494C-AFF4-6D026DCDF09D}" type="parTrans" cxnId="{3B9A8C7A-8403-BA41-B6D2-5CA858A3F1D2}">
      <dgm:prSet/>
      <dgm:spPr/>
      <dgm:t>
        <a:bodyPr/>
        <a:lstStyle/>
        <a:p>
          <a:endParaRPr lang="en-US"/>
        </a:p>
      </dgm:t>
    </dgm:pt>
    <dgm:pt modelId="{C5A58ECE-746B-5647-91D9-23464A552E7B}" type="sibTrans" cxnId="{3B9A8C7A-8403-BA41-B6D2-5CA858A3F1D2}">
      <dgm:prSet/>
      <dgm:spPr/>
      <dgm:t>
        <a:bodyPr/>
        <a:lstStyle/>
        <a:p>
          <a:endParaRPr lang="en-US"/>
        </a:p>
      </dgm:t>
    </dgm:pt>
    <dgm:pt modelId="{70C7961E-1AB1-2F49-8EA9-E580E6A0F0EE}">
      <dgm:prSet phldrT="[Text]"/>
      <dgm:spPr/>
      <dgm:t>
        <a:bodyPr/>
        <a:lstStyle/>
        <a:p>
          <a:r>
            <a:rPr lang="en-US" dirty="0" err="1" smtClean="0"/>
            <a:t>Svantaggio</a:t>
          </a:r>
          <a:r>
            <a:rPr lang="en-US" dirty="0" smtClean="0"/>
            <a:t> socio </a:t>
          </a:r>
          <a:r>
            <a:rPr lang="en-US" dirty="0" err="1" smtClean="0"/>
            <a:t>economico</a:t>
          </a:r>
          <a:r>
            <a:rPr lang="en-US" dirty="0" smtClean="0"/>
            <a:t>, </a:t>
          </a:r>
          <a:r>
            <a:rPr lang="en-US" dirty="0" err="1" smtClean="0"/>
            <a:t>linguistico</a:t>
          </a:r>
          <a:r>
            <a:rPr lang="en-US" dirty="0" smtClean="0"/>
            <a:t>  </a:t>
          </a:r>
          <a:r>
            <a:rPr lang="en-US" dirty="0" err="1" smtClean="0"/>
            <a:t>cuturale</a:t>
          </a:r>
          <a:endParaRPr lang="en-US" dirty="0"/>
        </a:p>
      </dgm:t>
    </dgm:pt>
    <dgm:pt modelId="{067B1241-512E-9345-A519-D638DF4DC210}" type="parTrans" cxnId="{3EE459E7-C097-E84D-BB9B-1AB5B7B7DF23}">
      <dgm:prSet/>
      <dgm:spPr/>
      <dgm:t>
        <a:bodyPr/>
        <a:lstStyle/>
        <a:p>
          <a:endParaRPr lang="en-US"/>
        </a:p>
      </dgm:t>
    </dgm:pt>
    <dgm:pt modelId="{4D0B9859-CAFA-4943-8ADA-BF84996B5F20}" type="sibTrans" cxnId="{3EE459E7-C097-E84D-BB9B-1AB5B7B7DF23}">
      <dgm:prSet/>
      <dgm:spPr/>
      <dgm:t>
        <a:bodyPr/>
        <a:lstStyle/>
        <a:p>
          <a:endParaRPr lang="en-US"/>
        </a:p>
      </dgm:t>
    </dgm:pt>
    <dgm:pt modelId="{62A0FBA8-AD32-9F42-A90E-4201ECE72834}">
      <dgm:prSet phldrT="[Text]"/>
      <dgm:spPr/>
      <dgm:t>
        <a:bodyPr/>
        <a:lstStyle/>
        <a:p>
          <a:r>
            <a:rPr lang="en-US" dirty="0" err="1" smtClean="0"/>
            <a:t>Disabilità</a:t>
          </a:r>
          <a:endParaRPr lang="en-US" dirty="0"/>
        </a:p>
      </dgm:t>
    </dgm:pt>
    <dgm:pt modelId="{9234002A-BB5C-C64B-AA69-060A0B637E45}" type="parTrans" cxnId="{3B05A262-E120-2043-8C70-1F73EBFBE8F1}">
      <dgm:prSet/>
      <dgm:spPr/>
      <dgm:t>
        <a:bodyPr/>
        <a:lstStyle/>
        <a:p>
          <a:endParaRPr lang="en-US"/>
        </a:p>
      </dgm:t>
    </dgm:pt>
    <dgm:pt modelId="{0F90D7A3-6845-1C4B-85F6-1738184BC89E}" type="sibTrans" cxnId="{3B05A262-E120-2043-8C70-1F73EBFBE8F1}">
      <dgm:prSet/>
      <dgm:spPr/>
      <dgm:t>
        <a:bodyPr/>
        <a:lstStyle/>
        <a:p>
          <a:endParaRPr lang="en-US"/>
        </a:p>
      </dgm:t>
    </dgm:pt>
    <dgm:pt modelId="{632A61A5-FF15-B248-8511-A04384B4DEEC}" type="pres">
      <dgm:prSet presAssocID="{1DCF3BF2-C11D-B746-AD41-226A867D5B2F}" presName="compositeShape" presStyleCnt="0">
        <dgm:presLayoutVars>
          <dgm:chMax val="7"/>
          <dgm:dir/>
          <dgm:resizeHandles val="exact"/>
        </dgm:presLayoutVars>
      </dgm:prSet>
      <dgm:spPr/>
    </dgm:pt>
    <dgm:pt modelId="{5FEC57D6-08EE-854A-8364-6A1687F34516}" type="pres">
      <dgm:prSet presAssocID="{1DCF3BF2-C11D-B746-AD41-226A867D5B2F}" presName="wedge1" presStyleLbl="node1" presStyleIdx="0" presStyleCnt="3"/>
      <dgm:spPr/>
      <dgm:t>
        <a:bodyPr/>
        <a:lstStyle/>
        <a:p>
          <a:endParaRPr lang="en-US"/>
        </a:p>
      </dgm:t>
    </dgm:pt>
    <dgm:pt modelId="{04E29F60-9CFC-5040-B05F-A07438E31FBA}" type="pres">
      <dgm:prSet presAssocID="{1DCF3BF2-C11D-B746-AD41-226A867D5B2F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5CB5E9-1554-0945-A1E3-685642D72DC4}" type="pres">
      <dgm:prSet presAssocID="{1DCF3BF2-C11D-B746-AD41-226A867D5B2F}" presName="wedge2" presStyleLbl="node1" presStyleIdx="1" presStyleCnt="3"/>
      <dgm:spPr/>
      <dgm:t>
        <a:bodyPr/>
        <a:lstStyle/>
        <a:p>
          <a:endParaRPr lang="en-US"/>
        </a:p>
      </dgm:t>
    </dgm:pt>
    <dgm:pt modelId="{E3B959E0-D8C5-0743-9068-98D909068B28}" type="pres">
      <dgm:prSet presAssocID="{1DCF3BF2-C11D-B746-AD41-226A867D5B2F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4978BD-DBD4-F94E-A8E8-A8006E52AE49}" type="pres">
      <dgm:prSet presAssocID="{1DCF3BF2-C11D-B746-AD41-226A867D5B2F}" presName="wedge3" presStyleLbl="node1" presStyleIdx="2" presStyleCnt="3"/>
      <dgm:spPr/>
      <dgm:t>
        <a:bodyPr/>
        <a:lstStyle/>
        <a:p>
          <a:endParaRPr lang="en-US"/>
        </a:p>
      </dgm:t>
    </dgm:pt>
    <dgm:pt modelId="{B23207B2-BF14-B042-A308-D6AD27FDA639}" type="pres">
      <dgm:prSet presAssocID="{1DCF3BF2-C11D-B746-AD41-226A867D5B2F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5874867-8259-0146-A2BE-94ACBD6CD2CB}" type="presOf" srcId="{62A0FBA8-AD32-9F42-A90E-4201ECE72834}" destId="{B23207B2-BF14-B042-A308-D6AD27FDA639}" srcOrd="1" destOrd="0" presId="urn:microsoft.com/office/officeart/2005/8/layout/chart3"/>
    <dgm:cxn modelId="{3B05A262-E120-2043-8C70-1F73EBFBE8F1}" srcId="{1DCF3BF2-C11D-B746-AD41-226A867D5B2F}" destId="{62A0FBA8-AD32-9F42-A90E-4201ECE72834}" srcOrd="2" destOrd="0" parTransId="{9234002A-BB5C-C64B-AA69-060A0B637E45}" sibTransId="{0F90D7A3-6845-1C4B-85F6-1738184BC89E}"/>
    <dgm:cxn modelId="{45A5C4FB-35BC-1C4B-8384-3EAD9E249F86}" type="presOf" srcId="{70C7961E-1AB1-2F49-8EA9-E580E6A0F0EE}" destId="{E65CB5E9-1554-0945-A1E3-685642D72DC4}" srcOrd="0" destOrd="0" presId="urn:microsoft.com/office/officeart/2005/8/layout/chart3"/>
    <dgm:cxn modelId="{9E00FF43-A4DD-1B42-AB67-0CF3A229023C}" type="presOf" srcId="{1DCF3BF2-C11D-B746-AD41-226A867D5B2F}" destId="{632A61A5-FF15-B248-8511-A04384B4DEEC}" srcOrd="0" destOrd="0" presId="urn:microsoft.com/office/officeart/2005/8/layout/chart3"/>
    <dgm:cxn modelId="{16A30C57-42E2-6D4D-8B20-9983252E15FF}" type="presOf" srcId="{62A0FBA8-AD32-9F42-A90E-4201ECE72834}" destId="{4D4978BD-DBD4-F94E-A8E8-A8006E52AE49}" srcOrd="0" destOrd="0" presId="urn:microsoft.com/office/officeart/2005/8/layout/chart3"/>
    <dgm:cxn modelId="{32335FC4-F016-3547-A718-95343BC72696}" type="presOf" srcId="{D036C30B-C6EC-B947-88A3-C7850B1D8DA4}" destId="{5FEC57D6-08EE-854A-8364-6A1687F34516}" srcOrd="0" destOrd="0" presId="urn:microsoft.com/office/officeart/2005/8/layout/chart3"/>
    <dgm:cxn modelId="{D9458CDA-88C5-3941-B15B-EDDE575F13A8}" type="presOf" srcId="{70C7961E-1AB1-2F49-8EA9-E580E6A0F0EE}" destId="{E3B959E0-D8C5-0743-9068-98D909068B28}" srcOrd="1" destOrd="0" presId="urn:microsoft.com/office/officeart/2005/8/layout/chart3"/>
    <dgm:cxn modelId="{3B9A8C7A-8403-BA41-B6D2-5CA858A3F1D2}" srcId="{1DCF3BF2-C11D-B746-AD41-226A867D5B2F}" destId="{D036C30B-C6EC-B947-88A3-C7850B1D8DA4}" srcOrd="0" destOrd="0" parTransId="{3D5A22CB-D467-494C-AFF4-6D026DCDF09D}" sibTransId="{C5A58ECE-746B-5647-91D9-23464A552E7B}"/>
    <dgm:cxn modelId="{7E283277-5C79-F846-95F5-1E76CCA320DB}" type="presOf" srcId="{D036C30B-C6EC-B947-88A3-C7850B1D8DA4}" destId="{04E29F60-9CFC-5040-B05F-A07438E31FBA}" srcOrd="1" destOrd="0" presId="urn:microsoft.com/office/officeart/2005/8/layout/chart3"/>
    <dgm:cxn modelId="{3EE459E7-C097-E84D-BB9B-1AB5B7B7DF23}" srcId="{1DCF3BF2-C11D-B746-AD41-226A867D5B2F}" destId="{70C7961E-1AB1-2F49-8EA9-E580E6A0F0EE}" srcOrd="1" destOrd="0" parTransId="{067B1241-512E-9345-A519-D638DF4DC210}" sibTransId="{4D0B9859-CAFA-4943-8ADA-BF84996B5F20}"/>
    <dgm:cxn modelId="{71DA5254-6DD8-EC48-81A5-E7803004C2A1}" type="presParOf" srcId="{632A61A5-FF15-B248-8511-A04384B4DEEC}" destId="{5FEC57D6-08EE-854A-8364-6A1687F34516}" srcOrd="0" destOrd="0" presId="urn:microsoft.com/office/officeart/2005/8/layout/chart3"/>
    <dgm:cxn modelId="{505CF622-EA2B-0049-AC58-4766B21F174A}" type="presParOf" srcId="{632A61A5-FF15-B248-8511-A04384B4DEEC}" destId="{04E29F60-9CFC-5040-B05F-A07438E31FBA}" srcOrd="1" destOrd="0" presId="urn:microsoft.com/office/officeart/2005/8/layout/chart3"/>
    <dgm:cxn modelId="{115F8461-92B3-1F48-BC10-16B96852A365}" type="presParOf" srcId="{632A61A5-FF15-B248-8511-A04384B4DEEC}" destId="{E65CB5E9-1554-0945-A1E3-685642D72DC4}" srcOrd="2" destOrd="0" presId="urn:microsoft.com/office/officeart/2005/8/layout/chart3"/>
    <dgm:cxn modelId="{621357F2-1A2F-4A4B-B332-5E5C3119F918}" type="presParOf" srcId="{632A61A5-FF15-B248-8511-A04384B4DEEC}" destId="{E3B959E0-D8C5-0743-9068-98D909068B28}" srcOrd="3" destOrd="0" presId="urn:microsoft.com/office/officeart/2005/8/layout/chart3"/>
    <dgm:cxn modelId="{13A5E0D6-62F4-E149-ACF3-B6AF66269C3E}" type="presParOf" srcId="{632A61A5-FF15-B248-8511-A04384B4DEEC}" destId="{4D4978BD-DBD4-F94E-A8E8-A8006E52AE49}" srcOrd="4" destOrd="0" presId="urn:microsoft.com/office/officeart/2005/8/layout/chart3"/>
    <dgm:cxn modelId="{E150C6C3-94BF-7842-A910-CC16C39BF3B2}" type="presParOf" srcId="{632A61A5-FF15-B248-8511-A04384B4DEEC}" destId="{B23207B2-BF14-B042-A308-D6AD27FDA639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5DCA3D-2964-4543-B93E-C12E74C3A9BB}" type="doc">
      <dgm:prSet loTypeId="urn:microsoft.com/office/officeart/2009/3/layout/IncreasingArrowsProcess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A5F9A04-E3B1-1645-8222-56A4AB46AB0E}">
      <dgm:prSet phldrT="[Text]"/>
      <dgm:spPr/>
      <dgm:t>
        <a:bodyPr/>
        <a:lstStyle/>
        <a:p>
          <a:r>
            <a:rPr lang="en-US" dirty="0" err="1" smtClean="0"/>
            <a:t>Disturbi</a:t>
          </a:r>
          <a:r>
            <a:rPr lang="en-US" dirty="0" smtClean="0"/>
            <a:t> </a:t>
          </a:r>
          <a:r>
            <a:rPr lang="en-US" dirty="0" err="1" smtClean="0"/>
            <a:t>specifici</a:t>
          </a:r>
          <a:r>
            <a:rPr lang="en-US" dirty="0" smtClean="0"/>
            <a:t> </a:t>
          </a:r>
          <a:r>
            <a:rPr lang="en-US" dirty="0" err="1" smtClean="0"/>
            <a:t>dell’apprendimento</a:t>
          </a:r>
          <a:endParaRPr lang="en-US" dirty="0"/>
        </a:p>
      </dgm:t>
    </dgm:pt>
    <dgm:pt modelId="{A9D57AD0-B486-F041-9F6B-504F9718CAB0}" type="parTrans" cxnId="{ED34C1DE-FAA7-7D4F-955D-B8E328A16616}">
      <dgm:prSet/>
      <dgm:spPr/>
      <dgm:t>
        <a:bodyPr/>
        <a:lstStyle/>
        <a:p>
          <a:endParaRPr lang="en-US"/>
        </a:p>
      </dgm:t>
    </dgm:pt>
    <dgm:pt modelId="{E76629EC-9F06-EF49-8DEB-403D6B4A3836}" type="sibTrans" cxnId="{ED34C1DE-FAA7-7D4F-955D-B8E328A16616}">
      <dgm:prSet/>
      <dgm:spPr/>
      <dgm:t>
        <a:bodyPr/>
        <a:lstStyle/>
        <a:p>
          <a:endParaRPr lang="en-US"/>
        </a:p>
      </dgm:t>
    </dgm:pt>
    <dgm:pt modelId="{69CF4276-7B7E-934B-AA9F-EE7E8B4296D2}">
      <dgm:prSet/>
      <dgm:spPr/>
      <dgm:t>
        <a:bodyPr/>
        <a:lstStyle/>
        <a:p>
          <a:r>
            <a:rPr lang="en-US" dirty="0" smtClean="0"/>
            <a:t>Discalculia</a:t>
          </a:r>
          <a:endParaRPr lang="en-US" dirty="0"/>
        </a:p>
      </dgm:t>
    </dgm:pt>
    <dgm:pt modelId="{3A77C000-E0C7-AE4B-AE29-EF5D2BDE09D6}" type="parTrans" cxnId="{A67DD587-2F8C-1E43-9E6B-F6E282E060B4}">
      <dgm:prSet/>
      <dgm:spPr/>
      <dgm:t>
        <a:bodyPr/>
        <a:lstStyle/>
        <a:p>
          <a:endParaRPr lang="en-US"/>
        </a:p>
      </dgm:t>
    </dgm:pt>
    <dgm:pt modelId="{ECEB2E28-DC24-F24D-BB56-9ADD63A59D75}" type="sibTrans" cxnId="{A67DD587-2F8C-1E43-9E6B-F6E282E060B4}">
      <dgm:prSet/>
      <dgm:spPr/>
      <dgm:t>
        <a:bodyPr/>
        <a:lstStyle/>
        <a:p>
          <a:endParaRPr lang="en-US"/>
        </a:p>
      </dgm:t>
    </dgm:pt>
    <dgm:pt modelId="{84B78042-7359-2C4B-998D-EC427524A63B}" type="pres">
      <dgm:prSet presAssocID="{125DCA3D-2964-4543-B93E-C12E74C3A9BB}" presName="Name0" presStyleCnt="0">
        <dgm:presLayoutVars>
          <dgm:chMax val="5"/>
          <dgm:chPref val="5"/>
          <dgm:dir val="rev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1D58847D-7B75-F040-8670-9904BB428954}" type="pres">
      <dgm:prSet presAssocID="{0A5F9A04-E3B1-1645-8222-56A4AB46AB0E}" presName="parentText1" presStyleLbl="node1" presStyleIdx="0" presStyleCnt="2" custScaleX="86234" custLinFactNeighborX="-7620" custLinFactNeighborY="-92751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82EA71-5398-3648-98E0-6F1BFA6AB829}" type="pres">
      <dgm:prSet presAssocID="{69CF4276-7B7E-934B-AA9F-EE7E8B4296D2}" presName="parentText2" presStyleLbl="node1" presStyleIdx="1" presStyleCnt="2" custLinFactNeighborX="13024" custLinFactNeighborY="-6185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E8B942D-FB20-2F4F-981B-B027770FDC6C}" type="presOf" srcId="{69CF4276-7B7E-934B-AA9F-EE7E8B4296D2}" destId="{0C82EA71-5398-3648-98E0-6F1BFA6AB829}" srcOrd="0" destOrd="0" presId="urn:microsoft.com/office/officeart/2009/3/layout/IncreasingArrowsProcess"/>
    <dgm:cxn modelId="{A67DD587-2F8C-1E43-9E6B-F6E282E060B4}" srcId="{125DCA3D-2964-4543-B93E-C12E74C3A9BB}" destId="{69CF4276-7B7E-934B-AA9F-EE7E8B4296D2}" srcOrd="1" destOrd="0" parTransId="{3A77C000-E0C7-AE4B-AE29-EF5D2BDE09D6}" sibTransId="{ECEB2E28-DC24-F24D-BB56-9ADD63A59D75}"/>
    <dgm:cxn modelId="{70115546-A76C-D44E-AC67-CCF8F9A8BD60}" type="presOf" srcId="{0A5F9A04-E3B1-1645-8222-56A4AB46AB0E}" destId="{1D58847D-7B75-F040-8670-9904BB428954}" srcOrd="0" destOrd="0" presId="urn:microsoft.com/office/officeart/2009/3/layout/IncreasingArrowsProcess"/>
    <dgm:cxn modelId="{ED34C1DE-FAA7-7D4F-955D-B8E328A16616}" srcId="{125DCA3D-2964-4543-B93E-C12E74C3A9BB}" destId="{0A5F9A04-E3B1-1645-8222-56A4AB46AB0E}" srcOrd="0" destOrd="0" parTransId="{A9D57AD0-B486-F041-9F6B-504F9718CAB0}" sibTransId="{E76629EC-9F06-EF49-8DEB-403D6B4A3836}"/>
    <dgm:cxn modelId="{4B876B11-30ED-6D48-9CDF-539B6DE0942A}" type="presOf" srcId="{125DCA3D-2964-4543-B93E-C12E74C3A9BB}" destId="{84B78042-7359-2C4B-998D-EC427524A63B}" srcOrd="0" destOrd="0" presId="urn:microsoft.com/office/officeart/2009/3/layout/IncreasingArrowsProcess"/>
    <dgm:cxn modelId="{CCD9A0CF-72B8-DA4A-83DB-2B055A7A5FAD}" type="presParOf" srcId="{84B78042-7359-2C4B-998D-EC427524A63B}" destId="{1D58847D-7B75-F040-8670-9904BB428954}" srcOrd="0" destOrd="0" presId="urn:microsoft.com/office/officeart/2009/3/layout/IncreasingArrowsProcess"/>
    <dgm:cxn modelId="{B18541CB-6084-854D-858B-3E07C79968F3}" type="presParOf" srcId="{84B78042-7359-2C4B-998D-EC427524A63B}" destId="{0C82EA71-5398-3648-98E0-6F1BFA6AB829}" srcOrd="1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F14E69-5233-3C4A-AB26-0BEC658DAF8A}" type="doc">
      <dgm:prSet loTypeId="urn:microsoft.com/office/officeart/2005/8/layout/radial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2EC1522-85DA-3549-B113-43F8107DD008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sz="1400" dirty="0" err="1" smtClean="0">
              <a:solidFill>
                <a:srgbClr val="AA2B1E"/>
              </a:solidFill>
            </a:rPr>
            <a:t>informazione</a:t>
          </a:r>
          <a:endParaRPr lang="en-US" sz="1400" dirty="0">
            <a:solidFill>
              <a:srgbClr val="AA2B1E"/>
            </a:solidFill>
          </a:endParaRPr>
        </a:p>
      </dgm:t>
    </dgm:pt>
    <dgm:pt modelId="{1B18ABB6-08D1-BD47-827C-6C7923541480}" type="parTrans" cxnId="{3627A3C5-F6BD-4C47-9697-E1E9602BE007}">
      <dgm:prSet/>
      <dgm:spPr/>
      <dgm:t>
        <a:bodyPr/>
        <a:lstStyle/>
        <a:p>
          <a:endParaRPr lang="en-US"/>
        </a:p>
      </dgm:t>
    </dgm:pt>
    <dgm:pt modelId="{75006980-A2CD-F94F-A558-9D3CC1D62035}" type="sibTrans" cxnId="{3627A3C5-F6BD-4C47-9697-E1E9602BE007}">
      <dgm:prSet/>
      <dgm:spPr/>
      <dgm:t>
        <a:bodyPr/>
        <a:lstStyle/>
        <a:p>
          <a:endParaRPr lang="en-US"/>
        </a:p>
      </dgm:t>
    </dgm:pt>
    <dgm:pt modelId="{9400245B-FE3F-3644-B2A5-4D2D3D87E97D}">
      <dgm:prSet phldrT="[Text]" custT="1"/>
      <dgm:spPr/>
      <dgm:t>
        <a:bodyPr/>
        <a:lstStyle/>
        <a:p>
          <a:endParaRPr lang="en-US" sz="1400" dirty="0" smtClean="0">
            <a:solidFill>
              <a:schemeClr val="tx1"/>
            </a:solidFill>
          </a:endParaRPr>
        </a:p>
        <a:p>
          <a:r>
            <a:rPr lang="en-US" sz="1400" dirty="0" err="1" smtClean="0">
              <a:solidFill>
                <a:schemeClr val="tx1"/>
              </a:solidFill>
            </a:rPr>
            <a:t>Visivo-verbale</a:t>
          </a:r>
          <a:endParaRPr lang="en-US" sz="1400" dirty="0" smtClean="0">
            <a:solidFill>
              <a:schemeClr val="tx1"/>
            </a:solidFill>
          </a:endParaRPr>
        </a:p>
        <a:p>
          <a:r>
            <a:rPr lang="en-US" sz="1800" b="1" dirty="0" smtClean="0">
              <a:solidFill>
                <a:schemeClr val="accent2"/>
              </a:solidFill>
            </a:rPr>
            <a:t>A-B-C</a:t>
          </a:r>
        </a:p>
        <a:p>
          <a:endParaRPr lang="en-US" sz="1400" dirty="0">
            <a:solidFill>
              <a:schemeClr val="tx1"/>
            </a:solidFill>
          </a:endParaRPr>
        </a:p>
      </dgm:t>
    </dgm:pt>
    <dgm:pt modelId="{3A571FE7-0A4F-D148-B971-451C28BD33F0}" type="parTrans" cxnId="{1831BACA-BD7C-DE4D-97FA-E6CC44BC03EF}">
      <dgm:prSet/>
      <dgm:spPr/>
      <dgm:t>
        <a:bodyPr/>
        <a:lstStyle/>
        <a:p>
          <a:endParaRPr lang="en-US"/>
        </a:p>
      </dgm:t>
    </dgm:pt>
    <dgm:pt modelId="{5AEDBCBB-92DF-D349-BAB9-3D9E3274AEA0}" type="sibTrans" cxnId="{1831BACA-BD7C-DE4D-97FA-E6CC44BC03EF}">
      <dgm:prSet/>
      <dgm:spPr/>
      <dgm:t>
        <a:bodyPr/>
        <a:lstStyle/>
        <a:p>
          <a:endParaRPr lang="en-US"/>
        </a:p>
      </dgm:t>
    </dgm:pt>
    <dgm:pt modelId="{275F7E63-8822-2743-BD92-5A551502ADEE}">
      <dgm:prSet phldrT="[Text]" custT="1"/>
      <dgm:spPr/>
      <dgm:t>
        <a:bodyPr/>
        <a:lstStyle/>
        <a:p>
          <a:r>
            <a:rPr lang="en-US" sz="1400" dirty="0" err="1" smtClean="0">
              <a:solidFill>
                <a:schemeClr val="tx1"/>
              </a:solidFill>
            </a:rPr>
            <a:t>Visivo</a:t>
          </a:r>
          <a:r>
            <a:rPr lang="en-US" sz="1400" dirty="0" smtClean="0">
              <a:solidFill>
                <a:schemeClr val="tx1"/>
              </a:solidFill>
            </a:rPr>
            <a:t> non </a:t>
          </a:r>
          <a:r>
            <a:rPr lang="en-US" sz="1400" dirty="0" err="1" smtClean="0">
              <a:solidFill>
                <a:schemeClr val="tx1"/>
              </a:solidFill>
            </a:rPr>
            <a:t>verbale</a:t>
          </a:r>
          <a:endParaRPr lang="en-US" sz="1400" dirty="0" smtClean="0">
            <a:solidFill>
              <a:schemeClr val="tx1"/>
            </a:solidFill>
          </a:endParaRPr>
        </a:p>
        <a:p>
          <a:endParaRPr lang="en-US" sz="1400" dirty="0" smtClean="0">
            <a:solidFill>
              <a:schemeClr val="tx1"/>
            </a:solidFill>
          </a:endParaRPr>
        </a:p>
        <a:p>
          <a:endParaRPr lang="en-US" sz="1400" dirty="0">
            <a:solidFill>
              <a:schemeClr val="tx1"/>
            </a:solidFill>
          </a:endParaRPr>
        </a:p>
      </dgm:t>
    </dgm:pt>
    <dgm:pt modelId="{6DFE9A70-4573-B349-8B12-FDC771AD1618}" type="parTrans" cxnId="{72F63E01-A5C6-B04E-89D8-86EB7282D902}">
      <dgm:prSet/>
      <dgm:spPr/>
      <dgm:t>
        <a:bodyPr/>
        <a:lstStyle/>
        <a:p>
          <a:endParaRPr lang="en-US"/>
        </a:p>
      </dgm:t>
    </dgm:pt>
    <dgm:pt modelId="{B55D801B-B92C-2F42-9666-324EB62BE861}" type="sibTrans" cxnId="{72F63E01-A5C6-B04E-89D8-86EB7282D902}">
      <dgm:prSet/>
      <dgm:spPr/>
      <dgm:t>
        <a:bodyPr/>
        <a:lstStyle/>
        <a:p>
          <a:endParaRPr lang="en-US"/>
        </a:p>
      </dgm:t>
    </dgm:pt>
    <dgm:pt modelId="{D6625074-991E-B34D-A33D-C1C9D1794955}">
      <dgm:prSet phldrT="[Text]" custT="1"/>
      <dgm:spPr/>
      <dgm:t>
        <a:bodyPr anchor="t"/>
        <a:lstStyle/>
        <a:p>
          <a:r>
            <a:rPr lang="en-US" sz="1400" dirty="0" err="1" smtClean="0">
              <a:solidFill>
                <a:schemeClr val="tx1"/>
              </a:solidFill>
            </a:rPr>
            <a:t>uditivo</a:t>
          </a:r>
          <a:endParaRPr lang="en-US" sz="1400" dirty="0">
            <a:solidFill>
              <a:schemeClr val="tx1"/>
            </a:solidFill>
          </a:endParaRPr>
        </a:p>
      </dgm:t>
    </dgm:pt>
    <dgm:pt modelId="{04100F44-D25E-ED46-8EA1-4332B215E972}" type="parTrans" cxnId="{5037863C-2F6C-5348-9D66-AAA42B9C719D}">
      <dgm:prSet/>
      <dgm:spPr/>
      <dgm:t>
        <a:bodyPr/>
        <a:lstStyle/>
        <a:p>
          <a:endParaRPr lang="en-US"/>
        </a:p>
      </dgm:t>
    </dgm:pt>
    <dgm:pt modelId="{F249C119-3CA1-0447-AACA-B178CD7D5F77}" type="sibTrans" cxnId="{5037863C-2F6C-5348-9D66-AAA42B9C719D}">
      <dgm:prSet/>
      <dgm:spPr/>
      <dgm:t>
        <a:bodyPr/>
        <a:lstStyle/>
        <a:p>
          <a:endParaRPr lang="en-US"/>
        </a:p>
      </dgm:t>
    </dgm:pt>
    <dgm:pt modelId="{FFEA6580-5E68-1C46-940C-274EFCC3C425}">
      <dgm:prSet custT="1"/>
      <dgm:spPr/>
      <dgm:t>
        <a:bodyPr anchor="t"/>
        <a:lstStyle/>
        <a:p>
          <a:r>
            <a:rPr lang="en-US" sz="1400" dirty="0" err="1" smtClean="0">
              <a:solidFill>
                <a:schemeClr val="tx1"/>
              </a:solidFill>
            </a:rPr>
            <a:t>cinestetico</a:t>
          </a:r>
          <a:endParaRPr lang="en-US" sz="1400" dirty="0">
            <a:solidFill>
              <a:schemeClr val="tx1"/>
            </a:solidFill>
          </a:endParaRPr>
        </a:p>
      </dgm:t>
    </dgm:pt>
    <dgm:pt modelId="{CCF6DEA6-5802-A447-91C8-80848F4DE3CE}" type="parTrans" cxnId="{6900C141-D129-6540-9810-885DA250AB41}">
      <dgm:prSet/>
      <dgm:spPr/>
      <dgm:t>
        <a:bodyPr/>
        <a:lstStyle/>
        <a:p>
          <a:endParaRPr lang="en-US"/>
        </a:p>
      </dgm:t>
    </dgm:pt>
    <dgm:pt modelId="{0BA0E4FE-57B8-8543-BA5C-913C405ECB05}" type="sibTrans" cxnId="{6900C141-D129-6540-9810-885DA250AB41}">
      <dgm:prSet/>
      <dgm:spPr/>
      <dgm:t>
        <a:bodyPr/>
        <a:lstStyle/>
        <a:p>
          <a:endParaRPr lang="en-US"/>
        </a:p>
      </dgm:t>
    </dgm:pt>
    <dgm:pt modelId="{C7D5A18B-7A59-B44A-AC00-FD1FE302B491}" type="pres">
      <dgm:prSet presAssocID="{92F14E69-5233-3C4A-AB26-0BEC658DAF8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CAB8699-D83A-9641-B6ED-C67147320FBB}" type="pres">
      <dgm:prSet presAssocID="{12EC1522-85DA-3549-B113-43F8107DD008}" presName="centerShape" presStyleLbl="node0" presStyleIdx="0" presStyleCnt="1" custScaleX="87530" custScaleY="67470" custLinFactNeighborX="-3624" custLinFactNeighborY="148"/>
      <dgm:spPr/>
      <dgm:t>
        <a:bodyPr/>
        <a:lstStyle/>
        <a:p>
          <a:endParaRPr lang="en-US"/>
        </a:p>
      </dgm:t>
    </dgm:pt>
    <dgm:pt modelId="{C0DB8014-F0DD-2846-BCF3-68167BB5B33C}" type="pres">
      <dgm:prSet presAssocID="{3A571FE7-0A4F-D148-B971-451C28BD33F0}" presName="parTrans" presStyleLbl="bgSibTrans2D1" presStyleIdx="0" presStyleCnt="4" custScaleX="52449" custScaleY="127664" custLinFactNeighborX="25806" custLinFactNeighborY="-18110"/>
      <dgm:spPr/>
      <dgm:t>
        <a:bodyPr/>
        <a:lstStyle/>
        <a:p>
          <a:endParaRPr lang="en-US"/>
        </a:p>
      </dgm:t>
    </dgm:pt>
    <dgm:pt modelId="{039C9F96-263E-AF4A-8C95-AEAA6E81FEBF}" type="pres">
      <dgm:prSet presAssocID="{9400245B-FE3F-3644-B2A5-4D2D3D87E97D}" presName="node" presStyleLbl="node1" presStyleIdx="0" presStyleCnt="4" custRadScaleRad="91614" custRadScaleInc="-275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B36E69-A3B9-0D42-B577-84E6317BD523}" type="pres">
      <dgm:prSet presAssocID="{6DFE9A70-4573-B349-8B12-FDC771AD1618}" presName="parTrans" presStyleLbl="bgSibTrans2D1" presStyleIdx="1" presStyleCnt="4" custScaleX="46353" custLinFactNeighborX="28224" custLinFactNeighborY="83307"/>
      <dgm:spPr/>
      <dgm:t>
        <a:bodyPr/>
        <a:lstStyle/>
        <a:p>
          <a:endParaRPr lang="en-US"/>
        </a:p>
      </dgm:t>
    </dgm:pt>
    <dgm:pt modelId="{33A17CBA-428C-4D47-A3D9-A290D8A94253}" type="pres">
      <dgm:prSet presAssocID="{275F7E63-8822-2743-BD92-5A551502ADEE}" presName="node" presStyleLbl="node1" presStyleIdx="1" presStyleCnt="4" custRadScaleRad="95636" custRadScaleInc="-377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F083D5-7B3C-0A45-A8A7-200036E950FC}" type="pres">
      <dgm:prSet presAssocID="{04100F44-D25E-ED46-8EA1-4332B215E972}" presName="parTrans" presStyleLbl="bgSibTrans2D1" presStyleIdx="2" presStyleCnt="4" custScaleX="43110" custLinFactNeighborX="-13908" custLinFactNeighborY="83308"/>
      <dgm:spPr/>
      <dgm:t>
        <a:bodyPr/>
        <a:lstStyle/>
        <a:p>
          <a:endParaRPr lang="en-US"/>
        </a:p>
      </dgm:t>
    </dgm:pt>
    <dgm:pt modelId="{DEACB05D-EA78-E445-B067-D9250080776C}" type="pres">
      <dgm:prSet presAssocID="{D6625074-991E-B34D-A33D-C1C9D1794955}" presName="node" presStyleLbl="node1" presStyleIdx="2" presStyleCnt="4" custRadScaleRad="79976" custRadScaleInc="-29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17AD3C-B766-FA41-8237-D0B5749BBA1F}" type="pres">
      <dgm:prSet presAssocID="{CCF6DEA6-5802-A447-91C8-80848F4DE3CE}" presName="parTrans" presStyleLbl="bgSibTrans2D1" presStyleIdx="3" presStyleCnt="4" custScaleX="53557" custLinFactNeighborX="-33743" custLinFactNeighborY="50709"/>
      <dgm:spPr/>
      <dgm:t>
        <a:bodyPr/>
        <a:lstStyle/>
        <a:p>
          <a:endParaRPr lang="en-US"/>
        </a:p>
      </dgm:t>
    </dgm:pt>
    <dgm:pt modelId="{6380BF7B-C4E6-FD4F-A141-8695FEB01AC2}" type="pres">
      <dgm:prSet presAssocID="{FFEA6580-5E68-1C46-940C-274EFCC3C425}" presName="node" presStyleLbl="node1" presStyleIdx="3" presStyleCnt="4" custRadScaleRad="80239" custRadScaleInc="221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831BACA-BD7C-DE4D-97FA-E6CC44BC03EF}" srcId="{12EC1522-85DA-3549-B113-43F8107DD008}" destId="{9400245B-FE3F-3644-B2A5-4D2D3D87E97D}" srcOrd="0" destOrd="0" parTransId="{3A571FE7-0A4F-D148-B971-451C28BD33F0}" sibTransId="{5AEDBCBB-92DF-D349-BAB9-3D9E3274AEA0}"/>
    <dgm:cxn modelId="{5037863C-2F6C-5348-9D66-AAA42B9C719D}" srcId="{12EC1522-85DA-3549-B113-43F8107DD008}" destId="{D6625074-991E-B34D-A33D-C1C9D1794955}" srcOrd="2" destOrd="0" parTransId="{04100F44-D25E-ED46-8EA1-4332B215E972}" sibTransId="{F249C119-3CA1-0447-AACA-B178CD7D5F77}"/>
    <dgm:cxn modelId="{7450329D-9613-6E4D-92AA-E130703E6010}" type="presOf" srcId="{FFEA6580-5E68-1C46-940C-274EFCC3C425}" destId="{6380BF7B-C4E6-FD4F-A141-8695FEB01AC2}" srcOrd="0" destOrd="0" presId="urn:microsoft.com/office/officeart/2005/8/layout/radial4"/>
    <dgm:cxn modelId="{6900C141-D129-6540-9810-885DA250AB41}" srcId="{12EC1522-85DA-3549-B113-43F8107DD008}" destId="{FFEA6580-5E68-1C46-940C-274EFCC3C425}" srcOrd="3" destOrd="0" parTransId="{CCF6DEA6-5802-A447-91C8-80848F4DE3CE}" sibTransId="{0BA0E4FE-57B8-8543-BA5C-913C405ECB05}"/>
    <dgm:cxn modelId="{617F8E19-5BC9-5D4A-B74B-320CF29A1E05}" type="presOf" srcId="{CCF6DEA6-5802-A447-91C8-80848F4DE3CE}" destId="{9717AD3C-B766-FA41-8237-D0B5749BBA1F}" srcOrd="0" destOrd="0" presId="urn:microsoft.com/office/officeart/2005/8/layout/radial4"/>
    <dgm:cxn modelId="{45A18FBD-0E42-EB43-9CE2-FE08426BC5DC}" type="presOf" srcId="{6DFE9A70-4573-B349-8B12-FDC771AD1618}" destId="{DCB36E69-A3B9-0D42-B577-84E6317BD523}" srcOrd="0" destOrd="0" presId="urn:microsoft.com/office/officeart/2005/8/layout/radial4"/>
    <dgm:cxn modelId="{DD50DE51-A687-A649-8634-CAC057252811}" type="presOf" srcId="{12EC1522-85DA-3549-B113-43F8107DD008}" destId="{4CAB8699-D83A-9641-B6ED-C67147320FBB}" srcOrd="0" destOrd="0" presId="urn:microsoft.com/office/officeart/2005/8/layout/radial4"/>
    <dgm:cxn modelId="{79D34140-0CAD-B841-8FA8-3921FEC39FB9}" type="presOf" srcId="{9400245B-FE3F-3644-B2A5-4D2D3D87E97D}" destId="{039C9F96-263E-AF4A-8C95-AEAA6E81FEBF}" srcOrd="0" destOrd="0" presId="urn:microsoft.com/office/officeart/2005/8/layout/radial4"/>
    <dgm:cxn modelId="{72F63E01-A5C6-B04E-89D8-86EB7282D902}" srcId="{12EC1522-85DA-3549-B113-43F8107DD008}" destId="{275F7E63-8822-2743-BD92-5A551502ADEE}" srcOrd="1" destOrd="0" parTransId="{6DFE9A70-4573-B349-8B12-FDC771AD1618}" sibTransId="{B55D801B-B92C-2F42-9666-324EB62BE861}"/>
    <dgm:cxn modelId="{5FFC1243-54BE-E84D-BDBD-F58AB2DE3B3D}" type="presOf" srcId="{04100F44-D25E-ED46-8EA1-4332B215E972}" destId="{96F083D5-7B3C-0A45-A8A7-200036E950FC}" srcOrd="0" destOrd="0" presId="urn:microsoft.com/office/officeart/2005/8/layout/radial4"/>
    <dgm:cxn modelId="{71118FB3-43B4-614F-867A-2CEE46FEA6FD}" type="presOf" srcId="{92F14E69-5233-3C4A-AB26-0BEC658DAF8A}" destId="{C7D5A18B-7A59-B44A-AC00-FD1FE302B491}" srcOrd="0" destOrd="0" presId="urn:microsoft.com/office/officeart/2005/8/layout/radial4"/>
    <dgm:cxn modelId="{1CBEAB1F-5F91-A04D-ABF9-C4A6E967E4B0}" type="presOf" srcId="{3A571FE7-0A4F-D148-B971-451C28BD33F0}" destId="{C0DB8014-F0DD-2846-BCF3-68167BB5B33C}" srcOrd="0" destOrd="0" presId="urn:microsoft.com/office/officeart/2005/8/layout/radial4"/>
    <dgm:cxn modelId="{3627A3C5-F6BD-4C47-9697-E1E9602BE007}" srcId="{92F14E69-5233-3C4A-AB26-0BEC658DAF8A}" destId="{12EC1522-85DA-3549-B113-43F8107DD008}" srcOrd="0" destOrd="0" parTransId="{1B18ABB6-08D1-BD47-827C-6C7923541480}" sibTransId="{75006980-A2CD-F94F-A558-9D3CC1D62035}"/>
    <dgm:cxn modelId="{B3A9083A-8CF2-D542-BBED-9C5440B692FF}" type="presOf" srcId="{275F7E63-8822-2743-BD92-5A551502ADEE}" destId="{33A17CBA-428C-4D47-A3D9-A290D8A94253}" srcOrd="0" destOrd="0" presId="urn:microsoft.com/office/officeart/2005/8/layout/radial4"/>
    <dgm:cxn modelId="{F293AC07-6068-B746-9144-0959FC4545CE}" type="presOf" srcId="{D6625074-991E-B34D-A33D-C1C9D1794955}" destId="{DEACB05D-EA78-E445-B067-D9250080776C}" srcOrd="0" destOrd="0" presId="urn:microsoft.com/office/officeart/2005/8/layout/radial4"/>
    <dgm:cxn modelId="{7D0159D7-0248-ED40-854C-EACB76F76DCE}" type="presParOf" srcId="{C7D5A18B-7A59-B44A-AC00-FD1FE302B491}" destId="{4CAB8699-D83A-9641-B6ED-C67147320FBB}" srcOrd="0" destOrd="0" presId="urn:microsoft.com/office/officeart/2005/8/layout/radial4"/>
    <dgm:cxn modelId="{41FD2459-4882-D64B-8760-935E26210144}" type="presParOf" srcId="{C7D5A18B-7A59-B44A-AC00-FD1FE302B491}" destId="{C0DB8014-F0DD-2846-BCF3-68167BB5B33C}" srcOrd="1" destOrd="0" presId="urn:microsoft.com/office/officeart/2005/8/layout/radial4"/>
    <dgm:cxn modelId="{268DD14C-40D7-5749-811B-230C542AC3FA}" type="presParOf" srcId="{C7D5A18B-7A59-B44A-AC00-FD1FE302B491}" destId="{039C9F96-263E-AF4A-8C95-AEAA6E81FEBF}" srcOrd="2" destOrd="0" presId="urn:microsoft.com/office/officeart/2005/8/layout/radial4"/>
    <dgm:cxn modelId="{258E9D08-F78C-DF47-BE43-613969342154}" type="presParOf" srcId="{C7D5A18B-7A59-B44A-AC00-FD1FE302B491}" destId="{DCB36E69-A3B9-0D42-B577-84E6317BD523}" srcOrd="3" destOrd="0" presId="urn:microsoft.com/office/officeart/2005/8/layout/radial4"/>
    <dgm:cxn modelId="{D1B49E07-BEA5-BE40-ABB6-245D0E0167C1}" type="presParOf" srcId="{C7D5A18B-7A59-B44A-AC00-FD1FE302B491}" destId="{33A17CBA-428C-4D47-A3D9-A290D8A94253}" srcOrd="4" destOrd="0" presId="urn:microsoft.com/office/officeart/2005/8/layout/radial4"/>
    <dgm:cxn modelId="{CBE18DBE-4264-CA4F-A73B-06908ED32E9D}" type="presParOf" srcId="{C7D5A18B-7A59-B44A-AC00-FD1FE302B491}" destId="{96F083D5-7B3C-0A45-A8A7-200036E950FC}" srcOrd="5" destOrd="0" presId="urn:microsoft.com/office/officeart/2005/8/layout/radial4"/>
    <dgm:cxn modelId="{6D0641F9-DE29-EA49-B306-EBF3882D0EB1}" type="presParOf" srcId="{C7D5A18B-7A59-B44A-AC00-FD1FE302B491}" destId="{DEACB05D-EA78-E445-B067-D9250080776C}" srcOrd="6" destOrd="0" presId="urn:microsoft.com/office/officeart/2005/8/layout/radial4"/>
    <dgm:cxn modelId="{111E1898-689A-6341-B63F-47E1B49B0515}" type="presParOf" srcId="{C7D5A18B-7A59-B44A-AC00-FD1FE302B491}" destId="{9717AD3C-B766-FA41-8237-D0B5749BBA1F}" srcOrd="7" destOrd="0" presId="urn:microsoft.com/office/officeart/2005/8/layout/radial4"/>
    <dgm:cxn modelId="{A7E12809-B6BD-0247-816A-E5C9BBA622AD}" type="presParOf" srcId="{C7D5A18B-7A59-B44A-AC00-FD1FE302B491}" destId="{6380BF7B-C4E6-FD4F-A141-8695FEB01AC2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2F14E69-5233-3C4A-AB26-0BEC658DAF8A}" type="doc">
      <dgm:prSet loTypeId="urn:microsoft.com/office/officeart/2005/8/layout/radial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2EC1522-85DA-3549-B113-43F8107DD008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sz="1400" dirty="0" err="1" smtClean="0">
              <a:solidFill>
                <a:srgbClr val="AA2B1E"/>
              </a:solidFill>
            </a:rPr>
            <a:t>informazione</a:t>
          </a:r>
          <a:endParaRPr lang="en-US" sz="1400" dirty="0">
            <a:solidFill>
              <a:srgbClr val="AA2B1E"/>
            </a:solidFill>
          </a:endParaRPr>
        </a:p>
      </dgm:t>
    </dgm:pt>
    <dgm:pt modelId="{1B18ABB6-08D1-BD47-827C-6C7923541480}" type="parTrans" cxnId="{3627A3C5-F6BD-4C47-9697-E1E9602BE007}">
      <dgm:prSet/>
      <dgm:spPr/>
      <dgm:t>
        <a:bodyPr/>
        <a:lstStyle/>
        <a:p>
          <a:endParaRPr lang="en-US"/>
        </a:p>
      </dgm:t>
    </dgm:pt>
    <dgm:pt modelId="{75006980-A2CD-F94F-A558-9D3CC1D62035}" type="sibTrans" cxnId="{3627A3C5-F6BD-4C47-9697-E1E9602BE007}">
      <dgm:prSet/>
      <dgm:spPr/>
      <dgm:t>
        <a:bodyPr/>
        <a:lstStyle/>
        <a:p>
          <a:endParaRPr lang="en-US"/>
        </a:p>
      </dgm:t>
    </dgm:pt>
    <dgm:pt modelId="{9400245B-FE3F-3644-B2A5-4D2D3D87E97D}">
      <dgm:prSet phldrT="[Text]" custT="1"/>
      <dgm:spPr/>
      <dgm:t>
        <a:bodyPr/>
        <a:lstStyle/>
        <a:p>
          <a:endParaRPr lang="en-US" sz="1400" dirty="0" smtClean="0">
            <a:solidFill>
              <a:schemeClr val="tx1"/>
            </a:solidFill>
          </a:endParaRPr>
        </a:p>
        <a:p>
          <a:r>
            <a:rPr lang="en-US" sz="1400" dirty="0" err="1" smtClean="0">
              <a:solidFill>
                <a:schemeClr val="tx1"/>
              </a:solidFill>
            </a:rPr>
            <a:t>Visivo-verbale</a:t>
          </a:r>
          <a:endParaRPr lang="en-US" sz="1400" dirty="0" smtClean="0">
            <a:solidFill>
              <a:schemeClr val="tx1"/>
            </a:solidFill>
          </a:endParaRPr>
        </a:p>
        <a:p>
          <a:r>
            <a:rPr lang="en-US" sz="1800" b="1" dirty="0" smtClean="0">
              <a:solidFill>
                <a:schemeClr val="accent2"/>
              </a:solidFill>
            </a:rPr>
            <a:t>A-B-C</a:t>
          </a:r>
        </a:p>
        <a:p>
          <a:endParaRPr lang="en-US" sz="1400" dirty="0">
            <a:solidFill>
              <a:schemeClr val="tx1"/>
            </a:solidFill>
          </a:endParaRPr>
        </a:p>
      </dgm:t>
    </dgm:pt>
    <dgm:pt modelId="{3A571FE7-0A4F-D148-B971-451C28BD33F0}" type="parTrans" cxnId="{1831BACA-BD7C-DE4D-97FA-E6CC44BC03EF}">
      <dgm:prSet/>
      <dgm:spPr/>
      <dgm:t>
        <a:bodyPr/>
        <a:lstStyle/>
        <a:p>
          <a:endParaRPr lang="en-US"/>
        </a:p>
      </dgm:t>
    </dgm:pt>
    <dgm:pt modelId="{5AEDBCBB-92DF-D349-BAB9-3D9E3274AEA0}" type="sibTrans" cxnId="{1831BACA-BD7C-DE4D-97FA-E6CC44BC03EF}">
      <dgm:prSet/>
      <dgm:spPr/>
      <dgm:t>
        <a:bodyPr/>
        <a:lstStyle/>
        <a:p>
          <a:endParaRPr lang="en-US"/>
        </a:p>
      </dgm:t>
    </dgm:pt>
    <dgm:pt modelId="{275F7E63-8822-2743-BD92-5A551502ADEE}">
      <dgm:prSet phldrT="[Text]" custT="1"/>
      <dgm:spPr/>
      <dgm:t>
        <a:bodyPr/>
        <a:lstStyle/>
        <a:p>
          <a:r>
            <a:rPr lang="en-US" sz="1400" dirty="0" err="1" smtClean="0">
              <a:solidFill>
                <a:schemeClr val="tx1"/>
              </a:solidFill>
            </a:rPr>
            <a:t>Visivo</a:t>
          </a:r>
          <a:r>
            <a:rPr lang="en-US" sz="1400" dirty="0" smtClean="0">
              <a:solidFill>
                <a:schemeClr val="tx1"/>
              </a:solidFill>
            </a:rPr>
            <a:t> non </a:t>
          </a:r>
          <a:r>
            <a:rPr lang="en-US" sz="1400" dirty="0" err="1" smtClean="0">
              <a:solidFill>
                <a:schemeClr val="tx1"/>
              </a:solidFill>
            </a:rPr>
            <a:t>verbale</a:t>
          </a:r>
          <a:endParaRPr lang="en-US" sz="1400" dirty="0" smtClean="0">
            <a:solidFill>
              <a:schemeClr val="tx1"/>
            </a:solidFill>
          </a:endParaRPr>
        </a:p>
        <a:p>
          <a:endParaRPr lang="en-US" sz="1400" dirty="0" smtClean="0">
            <a:solidFill>
              <a:schemeClr val="tx1"/>
            </a:solidFill>
          </a:endParaRPr>
        </a:p>
        <a:p>
          <a:endParaRPr lang="en-US" sz="1400" dirty="0">
            <a:solidFill>
              <a:schemeClr val="tx1"/>
            </a:solidFill>
          </a:endParaRPr>
        </a:p>
      </dgm:t>
    </dgm:pt>
    <dgm:pt modelId="{6DFE9A70-4573-B349-8B12-FDC771AD1618}" type="parTrans" cxnId="{72F63E01-A5C6-B04E-89D8-86EB7282D902}">
      <dgm:prSet/>
      <dgm:spPr/>
      <dgm:t>
        <a:bodyPr/>
        <a:lstStyle/>
        <a:p>
          <a:endParaRPr lang="en-US"/>
        </a:p>
      </dgm:t>
    </dgm:pt>
    <dgm:pt modelId="{B55D801B-B92C-2F42-9666-324EB62BE861}" type="sibTrans" cxnId="{72F63E01-A5C6-B04E-89D8-86EB7282D902}">
      <dgm:prSet/>
      <dgm:spPr/>
      <dgm:t>
        <a:bodyPr/>
        <a:lstStyle/>
        <a:p>
          <a:endParaRPr lang="en-US"/>
        </a:p>
      </dgm:t>
    </dgm:pt>
    <dgm:pt modelId="{D6625074-991E-B34D-A33D-C1C9D1794955}">
      <dgm:prSet phldrT="[Text]" custT="1"/>
      <dgm:spPr/>
      <dgm:t>
        <a:bodyPr anchor="t"/>
        <a:lstStyle/>
        <a:p>
          <a:r>
            <a:rPr lang="en-US" sz="1400" dirty="0" err="1" smtClean="0">
              <a:solidFill>
                <a:schemeClr val="tx1"/>
              </a:solidFill>
            </a:rPr>
            <a:t>uditivo</a:t>
          </a:r>
          <a:endParaRPr lang="en-US" sz="1400" dirty="0">
            <a:solidFill>
              <a:schemeClr val="tx1"/>
            </a:solidFill>
          </a:endParaRPr>
        </a:p>
      </dgm:t>
    </dgm:pt>
    <dgm:pt modelId="{04100F44-D25E-ED46-8EA1-4332B215E972}" type="parTrans" cxnId="{5037863C-2F6C-5348-9D66-AAA42B9C719D}">
      <dgm:prSet/>
      <dgm:spPr/>
      <dgm:t>
        <a:bodyPr/>
        <a:lstStyle/>
        <a:p>
          <a:endParaRPr lang="en-US"/>
        </a:p>
      </dgm:t>
    </dgm:pt>
    <dgm:pt modelId="{F249C119-3CA1-0447-AACA-B178CD7D5F77}" type="sibTrans" cxnId="{5037863C-2F6C-5348-9D66-AAA42B9C719D}">
      <dgm:prSet/>
      <dgm:spPr/>
      <dgm:t>
        <a:bodyPr/>
        <a:lstStyle/>
        <a:p>
          <a:endParaRPr lang="en-US"/>
        </a:p>
      </dgm:t>
    </dgm:pt>
    <dgm:pt modelId="{FFEA6580-5E68-1C46-940C-274EFCC3C425}">
      <dgm:prSet custT="1"/>
      <dgm:spPr/>
      <dgm:t>
        <a:bodyPr anchor="t"/>
        <a:lstStyle/>
        <a:p>
          <a:r>
            <a:rPr lang="en-US" sz="1400" dirty="0" err="1" smtClean="0">
              <a:solidFill>
                <a:schemeClr val="tx1"/>
              </a:solidFill>
            </a:rPr>
            <a:t>cinestetico</a:t>
          </a:r>
          <a:endParaRPr lang="en-US" sz="1400" dirty="0">
            <a:solidFill>
              <a:schemeClr val="tx1"/>
            </a:solidFill>
          </a:endParaRPr>
        </a:p>
      </dgm:t>
    </dgm:pt>
    <dgm:pt modelId="{CCF6DEA6-5802-A447-91C8-80848F4DE3CE}" type="parTrans" cxnId="{6900C141-D129-6540-9810-885DA250AB41}">
      <dgm:prSet/>
      <dgm:spPr/>
      <dgm:t>
        <a:bodyPr/>
        <a:lstStyle/>
        <a:p>
          <a:endParaRPr lang="en-US"/>
        </a:p>
      </dgm:t>
    </dgm:pt>
    <dgm:pt modelId="{0BA0E4FE-57B8-8543-BA5C-913C405ECB05}" type="sibTrans" cxnId="{6900C141-D129-6540-9810-885DA250AB41}">
      <dgm:prSet/>
      <dgm:spPr/>
      <dgm:t>
        <a:bodyPr/>
        <a:lstStyle/>
        <a:p>
          <a:endParaRPr lang="en-US"/>
        </a:p>
      </dgm:t>
    </dgm:pt>
    <dgm:pt modelId="{C7D5A18B-7A59-B44A-AC00-FD1FE302B491}" type="pres">
      <dgm:prSet presAssocID="{92F14E69-5233-3C4A-AB26-0BEC658DAF8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CAB8699-D83A-9641-B6ED-C67147320FBB}" type="pres">
      <dgm:prSet presAssocID="{12EC1522-85DA-3549-B113-43F8107DD008}" presName="centerShape" presStyleLbl="node0" presStyleIdx="0" presStyleCnt="1" custScaleX="87530" custScaleY="67470" custLinFactNeighborX="-3624" custLinFactNeighborY="148"/>
      <dgm:spPr/>
      <dgm:t>
        <a:bodyPr/>
        <a:lstStyle/>
        <a:p>
          <a:endParaRPr lang="en-US"/>
        </a:p>
      </dgm:t>
    </dgm:pt>
    <dgm:pt modelId="{C0DB8014-F0DD-2846-BCF3-68167BB5B33C}" type="pres">
      <dgm:prSet presAssocID="{3A571FE7-0A4F-D148-B971-451C28BD33F0}" presName="parTrans" presStyleLbl="bgSibTrans2D1" presStyleIdx="0" presStyleCnt="4" custScaleX="52449" custScaleY="127664" custLinFactNeighborX="25806" custLinFactNeighborY="-18110"/>
      <dgm:spPr/>
      <dgm:t>
        <a:bodyPr/>
        <a:lstStyle/>
        <a:p>
          <a:endParaRPr lang="en-US"/>
        </a:p>
      </dgm:t>
    </dgm:pt>
    <dgm:pt modelId="{039C9F96-263E-AF4A-8C95-AEAA6E81FEBF}" type="pres">
      <dgm:prSet presAssocID="{9400245B-FE3F-3644-B2A5-4D2D3D87E97D}" presName="node" presStyleLbl="node1" presStyleIdx="0" presStyleCnt="4" custRadScaleRad="91614" custRadScaleInc="-275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B36E69-A3B9-0D42-B577-84E6317BD523}" type="pres">
      <dgm:prSet presAssocID="{6DFE9A70-4573-B349-8B12-FDC771AD1618}" presName="parTrans" presStyleLbl="bgSibTrans2D1" presStyleIdx="1" presStyleCnt="4" custScaleX="46353" custLinFactNeighborX="28224" custLinFactNeighborY="83307"/>
      <dgm:spPr/>
      <dgm:t>
        <a:bodyPr/>
        <a:lstStyle/>
        <a:p>
          <a:endParaRPr lang="en-US"/>
        </a:p>
      </dgm:t>
    </dgm:pt>
    <dgm:pt modelId="{33A17CBA-428C-4D47-A3D9-A290D8A94253}" type="pres">
      <dgm:prSet presAssocID="{275F7E63-8822-2743-BD92-5A551502ADEE}" presName="node" presStyleLbl="node1" presStyleIdx="1" presStyleCnt="4" custRadScaleRad="95636" custRadScaleInc="-377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F083D5-7B3C-0A45-A8A7-200036E950FC}" type="pres">
      <dgm:prSet presAssocID="{04100F44-D25E-ED46-8EA1-4332B215E972}" presName="parTrans" presStyleLbl="bgSibTrans2D1" presStyleIdx="2" presStyleCnt="4" custScaleX="43110" custLinFactNeighborX="-13908" custLinFactNeighborY="83308"/>
      <dgm:spPr/>
      <dgm:t>
        <a:bodyPr/>
        <a:lstStyle/>
        <a:p>
          <a:endParaRPr lang="en-US"/>
        </a:p>
      </dgm:t>
    </dgm:pt>
    <dgm:pt modelId="{DEACB05D-EA78-E445-B067-D9250080776C}" type="pres">
      <dgm:prSet presAssocID="{D6625074-991E-B34D-A33D-C1C9D1794955}" presName="node" presStyleLbl="node1" presStyleIdx="2" presStyleCnt="4" custRadScaleRad="79976" custRadScaleInc="-29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17AD3C-B766-FA41-8237-D0B5749BBA1F}" type="pres">
      <dgm:prSet presAssocID="{CCF6DEA6-5802-A447-91C8-80848F4DE3CE}" presName="parTrans" presStyleLbl="bgSibTrans2D1" presStyleIdx="3" presStyleCnt="4" custScaleX="53557" custLinFactNeighborX="-33743" custLinFactNeighborY="50709"/>
      <dgm:spPr/>
      <dgm:t>
        <a:bodyPr/>
        <a:lstStyle/>
        <a:p>
          <a:endParaRPr lang="en-US"/>
        </a:p>
      </dgm:t>
    </dgm:pt>
    <dgm:pt modelId="{6380BF7B-C4E6-FD4F-A141-8695FEB01AC2}" type="pres">
      <dgm:prSet presAssocID="{FFEA6580-5E68-1C46-940C-274EFCC3C425}" presName="node" presStyleLbl="node1" presStyleIdx="3" presStyleCnt="4" custRadScaleRad="80239" custRadScaleInc="221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900C141-D129-6540-9810-885DA250AB41}" srcId="{12EC1522-85DA-3549-B113-43F8107DD008}" destId="{FFEA6580-5E68-1C46-940C-274EFCC3C425}" srcOrd="3" destOrd="0" parTransId="{CCF6DEA6-5802-A447-91C8-80848F4DE3CE}" sibTransId="{0BA0E4FE-57B8-8543-BA5C-913C405ECB05}"/>
    <dgm:cxn modelId="{67A9FE64-DCEA-2D44-9939-D6DC78023E53}" type="presOf" srcId="{CCF6DEA6-5802-A447-91C8-80848F4DE3CE}" destId="{9717AD3C-B766-FA41-8237-D0B5749BBA1F}" srcOrd="0" destOrd="0" presId="urn:microsoft.com/office/officeart/2005/8/layout/radial4"/>
    <dgm:cxn modelId="{48E7BDFB-A9D7-254B-8A6D-81ECF5DDD387}" type="presOf" srcId="{275F7E63-8822-2743-BD92-5A551502ADEE}" destId="{33A17CBA-428C-4D47-A3D9-A290D8A94253}" srcOrd="0" destOrd="0" presId="urn:microsoft.com/office/officeart/2005/8/layout/radial4"/>
    <dgm:cxn modelId="{1831BACA-BD7C-DE4D-97FA-E6CC44BC03EF}" srcId="{12EC1522-85DA-3549-B113-43F8107DD008}" destId="{9400245B-FE3F-3644-B2A5-4D2D3D87E97D}" srcOrd="0" destOrd="0" parTransId="{3A571FE7-0A4F-D148-B971-451C28BD33F0}" sibTransId="{5AEDBCBB-92DF-D349-BAB9-3D9E3274AEA0}"/>
    <dgm:cxn modelId="{91E0AB36-69B7-A243-A731-2060B8D9FFC1}" type="presOf" srcId="{12EC1522-85DA-3549-B113-43F8107DD008}" destId="{4CAB8699-D83A-9641-B6ED-C67147320FBB}" srcOrd="0" destOrd="0" presId="urn:microsoft.com/office/officeart/2005/8/layout/radial4"/>
    <dgm:cxn modelId="{D2648CC6-5C22-9B46-B661-0F999CECBE96}" type="presOf" srcId="{3A571FE7-0A4F-D148-B971-451C28BD33F0}" destId="{C0DB8014-F0DD-2846-BCF3-68167BB5B33C}" srcOrd="0" destOrd="0" presId="urn:microsoft.com/office/officeart/2005/8/layout/radial4"/>
    <dgm:cxn modelId="{5037863C-2F6C-5348-9D66-AAA42B9C719D}" srcId="{12EC1522-85DA-3549-B113-43F8107DD008}" destId="{D6625074-991E-B34D-A33D-C1C9D1794955}" srcOrd="2" destOrd="0" parTransId="{04100F44-D25E-ED46-8EA1-4332B215E972}" sibTransId="{F249C119-3CA1-0447-AACA-B178CD7D5F77}"/>
    <dgm:cxn modelId="{3627A3C5-F6BD-4C47-9697-E1E9602BE007}" srcId="{92F14E69-5233-3C4A-AB26-0BEC658DAF8A}" destId="{12EC1522-85DA-3549-B113-43F8107DD008}" srcOrd="0" destOrd="0" parTransId="{1B18ABB6-08D1-BD47-827C-6C7923541480}" sibTransId="{75006980-A2CD-F94F-A558-9D3CC1D62035}"/>
    <dgm:cxn modelId="{D8360D0F-6BE2-9542-9C70-23E2D0C47891}" type="presOf" srcId="{92F14E69-5233-3C4A-AB26-0BEC658DAF8A}" destId="{C7D5A18B-7A59-B44A-AC00-FD1FE302B491}" srcOrd="0" destOrd="0" presId="urn:microsoft.com/office/officeart/2005/8/layout/radial4"/>
    <dgm:cxn modelId="{891B83CD-6811-6B49-A23E-A544E8A15437}" type="presOf" srcId="{04100F44-D25E-ED46-8EA1-4332B215E972}" destId="{96F083D5-7B3C-0A45-A8A7-200036E950FC}" srcOrd="0" destOrd="0" presId="urn:microsoft.com/office/officeart/2005/8/layout/radial4"/>
    <dgm:cxn modelId="{C4123D3A-96EC-2141-AD46-D51AEC4BDC3A}" type="presOf" srcId="{6DFE9A70-4573-B349-8B12-FDC771AD1618}" destId="{DCB36E69-A3B9-0D42-B577-84E6317BD523}" srcOrd="0" destOrd="0" presId="urn:microsoft.com/office/officeart/2005/8/layout/radial4"/>
    <dgm:cxn modelId="{C871A485-4192-B645-9DC7-7ACADB75FF76}" type="presOf" srcId="{9400245B-FE3F-3644-B2A5-4D2D3D87E97D}" destId="{039C9F96-263E-AF4A-8C95-AEAA6E81FEBF}" srcOrd="0" destOrd="0" presId="urn:microsoft.com/office/officeart/2005/8/layout/radial4"/>
    <dgm:cxn modelId="{72F63E01-A5C6-B04E-89D8-86EB7282D902}" srcId="{12EC1522-85DA-3549-B113-43F8107DD008}" destId="{275F7E63-8822-2743-BD92-5A551502ADEE}" srcOrd="1" destOrd="0" parTransId="{6DFE9A70-4573-B349-8B12-FDC771AD1618}" sibTransId="{B55D801B-B92C-2F42-9666-324EB62BE861}"/>
    <dgm:cxn modelId="{1777450A-338F-804B-B205-921A58AEF19C}" type="presOf" srcId="{D6625074-991E-B34D-A33D-C1C9D1794955}" destId="{DEACB05D-EA78-E445-B067-D9250080776C}" srcOrd="0" destOrd="0" presId="urn:microsoft.com/office/officeart/2005/8/layout/radial4"/>
    <dgm:cxn modelId="{B78F8199-872B-544A-856F-D285A233D3B0}" type="presOf" srcId="{FFEA6580-5E68-1C46-940C-274EFCC3C425}" destId="{6380BF7B-C4E6-FD4F-A141-8695FEB01AC2}" srcOrd="0" destOrd="0" presId="urn:microsoft.com/office/officeart/2005/8/layout/radial4"/>
    <dgm:cxn modelId="{37F3C692-77E5-3145-9D8B-CDD136B91096}" type="presParOf" srcId="{C7D5A18B-7A59-B44A-AC00-FD1FE302B491}" destId="{4CAB8699-D83A-9641-B6ED-C67147320FBB}" srcOrd="0" destOrd="0" presId="urn:microsoft.com/office/officeart/2005/8/layout/radial4"/>
    <dgm:cxn modelId="{1632B4D5-90E1-8441-A6F7-B2BC8E294B51}" type="presParOf" srcId="{C7D5A18B-7A59-B44A-AC00-FD1FE302B491}" destId="{C0DB8014-F0DD-2846-BCF3-68167BB5B33C}" srcOrd="1" destOrd="0" presId="urn:microsoft.com/office/officeart/2005/8/layout/radial4"/>
    <dgm:cxn modelId="{68CC8B30-8DF0-A94F-BA4A-ADF4082BC1FB}" type="presParOf" srcId="{C7D5A18B-7A59-B44A-AC00-FD1FE302B491}" destId="{039C9F96-263E-AF4A-8C95-AEAA6E81FEBF}" srcOrd="2" destOrd="0" presId="urn:microsoft.com/office/officeart/2005/8/layout/radial4"/>
    <dgm:cxn modelId="{29808253-22F2-3C43-8D42-21E5B51C8AFC}" type="presParOf" srcId="{C7D5A18B-7A59-B44A-AC00-FD1FE302B491}" destId="{DCB36E69-A3B9-0D42-B577-84E6317BD523}" srcOrd="3" destOrd="0" presId="urn:microsoft.com/office/officeart/2005/8/layout/radial4"/>
    <dgm:cxn modelId="{69A0F75F-7F78-8A4C-9C13-2856400EBAFC}" type="presParOf" srcId="{C7D5A18B-7A59-B44A-AC00-FD1FE302B491}" destId="{33A17CBA-428C-4D47-A3D9-A290D8A94253}" srcOrd="4" destOrd="0" presId="urn:microsoft.com/office/officeart/2005/8/layout/radial4"/>
    <dgm:cxn modelId="{D90607AF-8C12-B649-A055-952D0C5F10F0}" type="presParOf" srcId="{C7D5A18B-7A59-B44A-AC00-FD1FE302B491}" destId="{96F083D5-7B3C-0A45-A8A7-200036E950FC}" srcOrd="5" destOrd="0" presId="urn:microsoft.com/office/officeart/2005/8/layout/radial4"/>
    <dgm:cxn modelId="{41765B51-4B96-C444-8184-4EA700427D2F}" type="presParOf" srcId="{C7D5A18B-7A59-B44A-AC00-FD1FE302B491}" destId="{DEACB05D-EA78-E445-B067-D9250080776C}" srcOrd="6" destOrd="0" presId="urn:microsoft.com/office/officeart/2005/8/layout/radial4"/>
    <dgm:cxn modelId="{4D9B3106-6A70-F540-9ADB-F551C78EC336}" type="presParOf" srcId="{C7D5A18B-7A59-B44A-AC00-FD1FE302B491}" destId="{9717AD3C-B766-FA41-8237-D0B5749BBA1F}" srcOrd="7" destOrd="0" presId="urn:microsoft.com/office/officeart/2005/8/layout/radial4"/>
    <dgm:cxn modelId="{76BB2757-FAD5-2347-AD34-17B4C024CDC5}" type="presParOf" srcId="{C7D5A18B-7A59-B44A-AC00-FD1FE302B491}" destId="{6380BF7B-C4E6-FD4F-A141-8695FEB01AC2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0DB707A-8849-694F-A1E6-7A45EB6DCFD6}" type="doc">
      <dgm:prSet loTypeId="urn:microsoft.com/office/officeart/2005/8/layout/cycle3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102065D-6068-314C-80EA-17BF60E1F91F}">
      <dgm:prSet phldrT="[Text]"/>
      <dgm:spPr/>
      <dgm:t>
        <a:bodyPr/>
        <a:lstStyle/>
        <a:p>
          <a:r>
            <a:rPr lang="en-US" dirty="0" err="1" smtClean="0"/>
            <a:t>guardare</a:t>
          </a:r>
          <a:endParaRPr lang="en-US" dirty="0"/>
        </a:p>
      </dgm:t>
    </dgm:pt>
    <dgm:pt modelId="{DD885FE8-FE8E-604B-901A-C7B9AA2C703D}" type="parTrans" cxnId="{C433E96F-4EF7-534A-9A3B-424287D6C4C0}">
      <dgm:prSet/>
      <dgm:spPr/>
      <dgm:t>
        <a:bodyPr/>
        <a:lstStyle/>
        <a:p>
          <a:endParaRPr lang="en-US"/>
        </a:p>
      </dgm:t>
    </dgm:pt>
    <dgm:pt modelId="{3E80B1F1-2A5F-2F4B-ADAA-9464EC661EE1}" type="sibTrans" cxnId="{C433E96F-4EF7-534A-9A3B-424287D6C4C0}">
      <dgm:prSet/>
      <dgm:spPr>
        <a:solidFill>
          <a:schemeClr val="accent2">
            <a:lumMod val="40000"/>
            <a:lumOff val="60000"/>
          </a:schemeClr>
        </a:solidFill>
        <a:ln>
          <a:solidFill>
            <a:srgbClr val="800000"/>
          </a:solidFill>
        </a:ln>
      </dgm:spPr>
      <dgm:t>
        <a:bodyPr/>
        <a:lstStyle/>
        <a:p>
          <a:endParaRPr lang="en-US"/>
        </a:p>
      </dgm:t>
    </dgm:pt>
    <dgm:pt modelId="{905D3F69-DF9B-0B43-A410-050584662B84}">
      <dgm:prSet phldrT="[Text]"/>
      <dgm:spPr/>
      <dgm:t>
        <a:bodyPr/>
        <a:lstStyle/>
        <a:p>
          <a:r>
            <a:rPr lang="en-US" dirty="0" err="1" smtClean="0"/>
            <a:t>progettare</a:t>
          </a:r>
          <a:endParaRPr lang="en-US" dirty="0"/>
        </a:p>
      </dgm:t>
    </dgm:pt>
    <dgm:pt modelId="{DD9ABFE1-91E2-C741-B64B-B0029761087B}" type="parTrans" cxnId="{8C647014-65BE-0546-93E1-C86C53E78CCC}">
      <dgm:prSet/>
      <dgm:spPr/>
      <dgm:t>
        <a:bodyPr/>
        <a:lstStyle/>
        <a:p>
          <a:endParaRPr lang="en-US"/>
        </a:p>
      </dgm:t>
    </dgm:pt>
    <dgm:pt modelId="{04136D11-B1D6-B24D-95E3-A78F84FD5238}" type="sibTrans" cxnId="{8C647014-65BE-0546-93E1-C86C53E78CCC}">
      <dgm:prSet/>
      <dgm:spPr/>
      <dgm:t>
        <a:bodyPr/>
        <a:lstStyle/>
        <a:p>
          <a:endParaRPr lang="en-US"/>
        </a:p>
      </dgm:t>
    </dgm:pt>
    <dgm:pt modelId="{BAF6396C-A9B2-F44C-8EB5-21624BEFA132}">
      <dgm:prSet phldrT="[Text]"/>
      <dgm:spPr/>
      <dgm:t>
        <a:bodyPr/>
        <a:lstStyle/>
        <a:p>
          <a:r>
            <a:rPr lang="en-US" dirty="0" err="1" smtClean="0"/>
            <a:t>Portare</a:t>
          </a:r>
          <a:r>
            <a:rPr lang="en-US" dirty="0" smtClean="0"/>
            <a:t> in </a:t>
          </a:r>
          <a:r>
            <a:rPr lang="en-US" dirty="0" err="1" smtClean="0"/>
            <a:t>classe</a:t>
          </a:r>
          <a:endParaRPr lang="en-US" dirty="0"/>
        </a:p>
      </dgm:t>
    </dgm:pt>
    <dgm:pt modelId="{04C3D6C7-131A-E446-84F0-5C76D9DAFC4A}" type="parTrans" cxnId="{1C0C0D7D-2D1D-E142-9032-0768113E1504}">
      <dgm:prSet/>
      <dgm:spPr/>
      <dgm:t>
        <a:bodyPr/>
        <a:lstStyle/>
        <a:p>
          <a:endParaRPr lang="en-US"/>
        </a:p>
      </dgm:t>
    </dgm:pt>
    <dgm:pt modelId="{1881B167-8875-894D-B66D-E9CC089439D5}" type="sibTrans" cxnId="{1C0C0D7D-2D1D-E142-9032-0768113E1504}">
      <dgm:prSet/>
      <dgm:spPr/>
      <dgm:t>
        <a:bodyPr/>
        <a:lstStyle/>
        <a:p>
          <a:endParaRPr lang="en-US"/>
        </a:p>
      </dgm:t>
    </dgm:pt>
    <dgm:pt modelId="{06140044-9E89-4C41-99A3-20E5B993D488}">
      <dgm:prSet phldrT="[Text]"/>
      <dgm:spPr/>
      <dgm:t>
        <a:bodyPr/>
        <a:lstStyle/>
        <a:p>
          <a:r>
            <a:rPr lang="en-US" dirty="0" err="1" smtClean="0"/>
            <a:t>valutare</a:t>
          </a:r>
          <a:endParaRPr lang="en-US" dirty="0"/>
        </a:p>
      </dgm:t>
    </dgm:pt>
    <dgm:pt modelId="{7A872E43-D102-7A44-9062-A2BF36482920}" type="parTrans" cxnId="{A4E2909E-75F2-4D4C-867D-ADF1C3D9EF1F}">
      <dgm:prSet/>
      <dgm:spPr/>
      <dgm:t>
        <a:bodyPr/>
        <a:lstStyle/>
        <a:p>
          <a:endParaRPr lang="en-US"/>
        </a:p>
      </dgm:t>
    </dgm:pt>
    <dgm:pt modelId="{9A90F540-5638-F447-B6B1-233E72ED361D}" type="sibTrans" cxnId="{A4E2909E-75F2-4D4C-867D-ADF1C3D9EF1F}">
      <dgm:prSet/>
      <dgm:spPr/>
      <dgm:t>
        <a:bodyPr/>
        <a:lstStyle/>
        <a:p>
          <a:endParaRPr lang="en-US"/>
        </a:p>
      </dgm:t>
    </dgm:pt>
    <dgm:pt modelId="{49716270-D87A-5A43-957D-116A6BAF158C}" type="pres">
      <dgm:prSet presAssocID="{80DB707A-8849-694F-A1E6-7A45EB6DCFD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9A74C7-2B5A-154C-80DD-BA72B7F9E9A9}" type="pres">
      <dgm:prSet presAssocID="{80DB707A-8849-694F-A1E6-7A45EB6DCFD6}" presName="cycle" presStyleCnt="0"/>
      <dgm:spPr/>
    </dgm:pt>
    <dgm:pt modelId="{AEB5CD90-CED6-9E4A-AC2C-FD533AE6A2AB}" type="pres">
      <dgm:prSet presAssocID="{5102065D-6068-314C-80EA-17BF60E1F91F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DA8E4C-0A7D-D744-8713-3491ACD8E35C}" type="pres">
      <dgm:prSet presAssocID="{3E80B1F1-2A5F-2F4B-ADAA-9464EC661EE1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34CED16B-3BE6-B14B-B48F-508DC1D2AE59}" type="pres">
      <dgm:prSet presAssocID="{905D3F69-DF9B-0B43-A410-050584662B84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113284-E9D5-254F-BD0C-B0F92C794160}" type="pres">
      <dgm:prSet presAssocID="{BAF6396C-A9B2-F44C-8EB5-21624BEFA132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4ABEB5-878F-D140-B590-BC8B9F9089C3}" type="pres">
      <dgm:prSet presAssocID="{06140044-9E89-4C41-99A3-20E5B993D488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C647014-65BE-0546-93E1-C86C53E78CCC}" srcId="{80DB707A-8849-694F-A1E6-7A45EB6DCFD6}" destId="{905D3F69-DF9B-0B43-A410-050584662B84}" srcOrd="1" destOrd="0" parTransId="{DD9ABFE1-91E2-C741-B64B-B0029761087B}" sibTransId="{04136D11-B1D6-B24D-95E3-A78F84FD5238}"/>
    <dgm:cxn modelId="{538929E5-2E86-5B41-81A6-38A7858A2185}" type="presOf" srcId="{3E80B1F1-2A5F-2F4B-ADAA-9464EC661EE1}" destId="{46DA8E4C-0A7D-D744-8713-3491ACD8E35C}" srcOrd="0" destOrd="0" presId="urn:microsoft.com/office/officeart/2005/8/layout/cycle3"/>
    <dgm:cxn modelId="{45E5142F-60E0-344E-A4E2-B16FC042EAA5}" type="presOf" srcId="{80DB707A-8849-694F-A1E6-7A45EB6DCFD6}" destId="{49716270-D87A-5A43-957D-116A6BAF158C}" srcOrd="0" destOrd="0" presId="urn:microsoft.com/office/officeart/2005/8/layout/cycle3"/>
    <dgm:cxn modelId="{56B7B9EB-A4F9-E148-947E-439179B0B05A}" type="presOf" srcId="{BAF6396C-A9B2-F44C-8EB5-21624BEFA132}" destId="{81113284-E9D5-254F-BD0C-B0F92C794160}" srcOrd="0" destOrd="0" presId="urn:microsoft.com/office/officeart/2005/8/layout/cycle3"/>
    <dgm:cxn modelId="{A4E2909E-75F2-4D4C-867D-ADF1C3D9EF1F}" srcId="{80DB707A-8849-694F-A1E6-7A45EB6DCFD6}" destId="{06140044-9E89-4C41-99A3-20E5B993D488}" srcOrd="3" destOrd="0" parTransId="{7A872E43-D102-7A44-9062-A2BF36482920}" sibTransId="{9A90F540-5638-F447-B6B1-233E72ED361D}"/>
    <dgm:cxn modelId="{1C0C0D7D-2D1D-E142-9032-0768113E1504}" srcId="{80DB707A-8849-694F-A1E6-7A45EB6DCFD6}" destId="{BAF6396C-A9B2-F44C-8EB5-21624BEFA132}" srcOrd="2" destOrd="0" parTransId="{04C3D6C7-131A-E446-84F0-5C76D9DAFC4A}" sibTransId="{1881B167-8875-894D-B66D-E9CC089439D5}"/>
    <dgm:cxn modelId="{C433E96F-4EF7-534A-9A3B-424287D6C4C0}" srcId="{80DB707A-8849-694F-A1E6-7A45EB6DCFD6}" destId="{5102065D-6068-314C-80EA-17BF60E1F91F}" srcOrd="0" destOrd="0" parTransId="{DD885FE8-FE8E-604B-901A-C7B9AA2C703D}" sibTransId="{3E80B1F1-2A5F-2F4B-ADAA-9464EC661EE1}"/>
    <dgm:cxn modelId="{63836331-E014-6240-9055-0E9E2905DDDB}" type="presOf" srcId="{5102065D-6068-314C-80EA-17BF60E1F91F}" destId="{AEB5CD90-CED6-9E4A-AC2C-FD533AE6A2AB}" srcOrd="0" destOrd="0" presId="urn:microsoft.com/office/officeart/2005/8/layout/cycle3"/>
    <dgm:cxn modelId="{75AF4A94-10B4-D348-8D57-E6391C6D8883}" type="presOf" srcId="{06140044-9E89-4C41-99A3-20E5B993D488}" destId="{424ABEB5-878F-D140-B590-BC8B9F9089C3}" srcOrd="0" destOrd="0" presId="urn:microsoft.com/office/officeart/2005/8/layout/cycle3"/>
    <dgm:cxn modelId="{4925A7DA-FBAA-ED4E-ABE8-201E7B0B7EBE}" type="presOf" srcId="{905D3F69-DF9B-0B43-A410-050584662B84}" destId="{34CED16B-3BE6-B14B-B48F-508DC1D2AE59}" srcOrd="0" destOrd="0" presId="urn:microsoft.com/office/officeart/2005/8/layout/cycle3"/>
    <dgm:cxn modelId="{8751A5E3-6CCC-F84E-82E7-5F8AD355831A}" type="presParOf" srcId="{49716270-D87A-5A43-957D-116A6BAF158C}" destId="{2C9A74C7-2B5A-154C-80DD-BA72B7F9E9A9}" srcOrd="0" destOrd="0" presId="urn:microsoft.com/office/officeart/2005/8/layout/cycle3"/>
    <dgm:cxn modelId="{D268CB66-20ED-AA43-BAF7-11363F8D0B5D}" type="presParOf" srcId="{2C9A74C7-2B5A-154C-80DD-BA72B7F9E9A9}" destId="{AEB5CD90-CED6-9E4A-AC2C-FD533AE6A2AB}" srcOrd="0" destOrd="0" presId="urn:microsoft.com/office/officeart/2005/8/layout/cycle3"/>
    <dgm:cxn modelId="{7204995E-B98F-F144-84E4-584160981311}" type="presParOf" srcId="{2C9A74C7-2B5A-154C-80DD-BA72B7F9E9A9}" destId="{46DA8E4C-0A7D-D744-8713-3491ACD8E35C}" srcOrd="1" destOrd="0" presId="urn:microsoft.com/office/officeart/2005/8/layout/cycle3"/>
    <dgm:cxn modelId="{BC4BFD5C-0CD3-0D44-88A2-041606E7A1E0}" type="presParOf" srcId="{2C9A74C7-2B5A-154C-80DD-BA72B7F9E9A9}" destId="{34CED16B-3BE6-B14B-B48F-508DC1D2AE59}" srcOrd="2" destOrd="0" presId="urn:microsoft.com/office/officeart/2005/8/layout/cycle3"/>
    <dgm:cxn modelId="{ACA06614-7E30-1544-A652-F90437DE8C86}" type="presParOf" srcId="{2C9A74C7-2B5A-154C-80DD-BA72B7F9E9A9}" destId="{81113284-E9D5-254F-BD0C-B0F92C794160}" srcOrd="3" destOrd="0" presId="urn:microsoft.com/office/officeart/2005/8/layout/cycle3"/>
    <dgm:cxn modelId="{468B50A0-0411-FF49-8E5F-D69AD6BA9DDD}" type="presParOf" srcId="{2C9A74C7-2B5A-154C-80DD-BA72B7F9E9A9}" destId="{424ABEB5-878F-D140-B590-BC8B9F9089C3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C57D6-08EE-854A-8364-6A1687F34516}">
      <dsp:nvSpPr>
        <dsp:cNvPr id="0" name=""/>
        <dsp:cNvSpPr/>
      </dsp:nvSpPr>
      <dsp:spPr>
        <a:xfrm>
          <a:off x="1607537" y="268324"/>
          <a:ext cx="3339143" cy="3339143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Disturbi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evolutivi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specifici</a:t>
          </a:r>
          <a:endParaRPr lang="en-US" sz="1600" kern="1200" dirty="0"/>
        </a:p>
      </dsp:txBody>
      <dsp:txXfrm>
        <a:off x="3422998" y="884475"/>
        <a:ext cx="1132923" cy="1113047"/>
      </dsp:txXfrm>
    </dsp:sp>
    <dsp:sp modelId="{E65CB5E9-1554-0945-A1E3-685642D72DC4}">
      <dsp:nvSpPr>
        <dsp:cNvPr id="0" name=""/>
        <dsp:cNvSpPr/>
      </dsp:nvSpPr>
      <dsp:spPr>
        <a:xfrm>
          <a:off x="1435412" y="367703"/>
          <a:ext cx="3339143" cy="3339143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4">
                <a:hueOff val="-2282811"/>
                <a:satOff val="24021"/>
                <a:lumOff val="1373"/>
                <a:alphaOff val="0"/>
              </a:schemeClr>
            </a:gs>
            <a:gs pos="100000">
              <a:schemeClr val="accent4">
                <a:hueOff val="-2282811"/>
                <a:satOff val="24021"/>
                <a:lumOff val="1373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Svantaggio</a:t>
          </a:r>
          <a:r>
            <a:rPr lang="en-US" sz="1600" kern="1200" dirty="0" smtClean="0"/>
            <a:t> socio </a:t>
          </a:r>
          <a:r>
            <a:rPr lang="en-US" sz="1600" kern="1200" dirty="0" err="1" smtClean="0"/>
            <a:t>economico</a:t>
          </a:r>
          <a:r>
            <a:rPr lang="en-US" sz="1600" kern="1200" dirty="0" smtClean="0"/>
            <a:t>, </a:t>
          </a:r>
          <a:r>
            <a:rPr lang="en-US" sz="1600" kern="1200" dirty="0" err="1" smtClean="0"/>
            <a:t>linguistico</a:t>
          </a:r>
          <a:r>
            <a:rPr lang="en-US" sz="1600" kern="1200" dirty="0" smtClean="0"/>
            <a:t>  </a:t>
          </a:r>
          <a:r>
            <a:rPr lang="en-US" sz="1600" kern="1200" dirty="0" err="1" smtClean="0"/>
            <a:t>cuturale</a:t>
          </a:r>
          <a:endParaRPr lang="en-US" sz="1600" kern="1200" dirty="0"/>
        </a:p>
      </dsp:txBody>
      <dsp:txXfrm>
        <a:off x="2349702" y="2474543"/>
        <a:ext cx="1510564" cy="1033544"/>
      </dsp:txXfrm>
    </dsp:sp>
    <dsp:sp modelId="{4D4978BD-DBD4-F94E-A8E8-A8006E52AE49}">
      <dsp:nvSpPr>
        <dsp:cNvPr id="0" name=""/>
        <dsp:cNvSpPr/>
      </dsp:nvSpPr>
      <dsp:spPr>
        <a:xfrm>
          <a:off x="1435412" y="367703"/>
          <a:ext cx="3339143" cy="3339143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4">
                <a:hueOff val="-4565622"/>
                <a:satOff val="48042"/>
                <a:lumOff val="2746"/>
                <a:alphaOff val="0"/>
              </a:schemeClr>
            </a:gs>
            <a:gs pos="100000">
              <a:schemeClr val="accent4">
                <a:hueOff val="-4565622"/>
                <a:satOff val="48042"/>
                <a:lumOff val="2746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Disabilità</a:t>
          </a:r>
          <a:endParaRPr lang="en-US" sz="1600" kern="1200" dirty="0"/>
        </a:p>
      </dsp:txBody>
      <dsp:txXfrm>
        <a:off x="1793178" y="1023606"/>
        <a:ext cx="1132923" cy="11130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58847D-7B75-F040-8670-9904BB428954}">
      <dsp:nvSpPr>
        <dsp:cNvPr id="0" name=""/>
        <dsp:cNvSpPr/>
      </dsp:nvSpPr>
      <dsp:spPr>
        <a:xfrm>
          <a:off x="130588" y="705804"/>
          <a:ext cx="4163856" cy="703308"/>
        </a:xfrm>
        <a:prstGeom prst="lef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0" tIns="49530" rIns="49530" bIns="11165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Disturbi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specifici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dell’apprendimento</a:t>
          </a:r>
          <a:endParaRPr lang="en-US" sz="1300" kern="1200" dirty="0"/>
        </a:p>
      </dsp:txBody>
      <dsp:txXfrm>
        <a:off x="306415" y="881631"/>
        <a:ext cx="3988029" cy="351654"/>
      </dsp:txXfrm>
    </dsp:sp>
    <dsp:sp modelId="{0C82EA71-5398-3648-98E0-6F1BFA6AB829}">
      <dsp:nvSpPr>
        <dsp:cNvPr id="0" name=""/>
        <dsp:cNvSpPr/>
      </dsp:nvSpPr>
      <dsp:spPr>
        <a:xfrm>
          <a:off x="504507" y="1157417"/>
          <a:ext cx="2597762" cy="703308"/>
        </a:xfrm>
        <a:prstGeom prst="lef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0" tIns="49530" rIns="49530" bIns="11165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Discalculia</a:t>
          </a:r>
          <a:endParaRPr lang="en-US" sz="1300" kern="1200" dirty="0"/>
        </a:p>
      </dsp:txBody>
      <dsp:txXfrm>
        <a:off x="680334" y="1333244"/>
        <a:ext cx="2421935" cy="3516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AB8699-D83A-9641-B6ED-C67147320FBB}">
      <dsp:nvSpPr>
        <dsp:cNvPr id="0" name=""/>
        <dsp:cNvSpPr/>
      </dsp:nvSpPr>
      <dsp:spPr>
        <a:xfrm>
          <a:off x="1507432" y="1802936"/>
          <a:ext cx="1006500" cy="77583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solidFill>
                <a:srgbClr val="AA2B1E"/>
              </a:solidFill>
            </a:rPr>
            <a:t>informazione</a:t>
          </a:r>
          <a:endParaRPr lang="en-US" sz="1400" kern="1200" dirty="0">
            <a:solidFill>
              <a:srgbClr val="AA2B1E"/>
            </a:solidFill>
          </a:endParaRPr>
        </a:p>
      </dsp:txBody>
      <dsp:txXfrm>
        <a:off x="1654831" y="1916554"/>
        <a:ext cx="711702" cy="548596"/>
      </dsp:txXfrm>
    </dsp:sp>
    <dsp:sp modelId="{C0DB8014-F0DD-2846-BCF3-68167BB5B33C}">
      <dsp:nvSpPr>
        <dsp:cNvPr id="0" name=""/>
        <dsp:cNvSpPr/>
      </dsp:nvSpPr>
      <dsp:spPr>
        <a:xfrm rot="10981016">
          <a:off x="1041670" y="1871424"/>
          <a:ext cx="436069" cy="41837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39C9F96-263E-AF4A-8C95-AEAA6E81FEBF}">
      <dsp:nvSpPr>
        <dsp:cNvPr id="0" name=""/>
        <dsp:cNvSpPr/>
      </dsp:nvSpPr>
      <dsp:spPr>
        <a:xfrm>
          <a:off x="83818" y="1681126"/>
          <a:ext cx="1092397" cy="8739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solidFill>
                <a:schemeClr val="tx1"/>
              </a:solidFill>
            </a:rPr>
            <a:t>Visivo-verbale</a:t>
          </a:r>
          <a:endParaRPr lang="en-US" sz="14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accent2"/>
              </a:solidFill>
            </a:rPr>
            <a:t>A-B-C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>
            <a:solidFill>
              <a:schemeClr val="tx1"/>
            </a:solidFill>
          </a:endParaRPr>
        </a:p>
      </dsp:txBody>
      <dsp:txXfrm>
        <a:off x="109414" y="1706722"/>
        <a:ext cx="1041205" cy="822725"/>
      </dsp:txXfrm>
    </dsp:sp>
    <dsp:sp modelId="{DCB36E69-A3B9-0D42-B577-84E6317BD523}">
      <dsp:nvSpPr>
        <dsp:cNvPr id="0" name=""/>
        <dsp:cNvSpPr/>
      </dsp:nvSpPr>
      <dsp:spPr>
        <a:xfrm rot="13890509">
          <a:off x="1447080" y="1526988"/>
          <a:ext cx="469241" cy="32771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3A17CBA-428C-4D47-A3D9-A290D8A94253}">
      <dsp:nvSpPr>
        <dsp:cNvPr id="0" name=""/>
        <dsp:cNvSpPr/>
      </dsp:nvSpPr>
      <dsp:spPr>
        <a:xfrm>
          <a:off x="534751" y="584703"/>
          <a:ext cx="1092397" cy="8739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solidFill>
                <a:schemeClr val="tx1"/>
              </a:solidFill>
            </a:rPr>
            <a:t>Visivo</a:t>
          </a:r>
          <a:r>
            <a:rPr lang="en-US" sz="1400" kern="1200" dirty="0" smtClean="0">
              <a:solidFill>
                <a:schemeClr val="tx1"/>
              </a:solidFill>
            </a:rPr>
            <a:t> non </a:t>
          </a:r>
          <a:r>
            <a:rPr lang="en-US" sz="1400" kern="1200" dirty="0" err="1" smtClean="0">
              <a:solidFill>
                <a:schemeClr val="tx1"/>
              </a:solidFill>
            </a:rPr>
            <a:t>verbale</a:t>
          </a:r>
          <a:endParaRPr lang="en-US" sz="14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>
            <a:solidFill>
              <a:schemeClr val="tx1"/>
            </a:solidFill>
          </a:endParaRPr>
        </a:p>
      </dsp:txBody>
      <dsp:txXfrm>
        <a:off x="560347" y="610299"/>
        <a:ext cx="1041205" cy="822725"/>
      </dsp:txXfrm>
    </dsp:sp>
    <dsp:sp modelId="{96F083D5-7B3C-0A45-A8A7-200036E950FC}">
      <dsp:nvSpPr>
        <dsp:cNvPr id="0" name=""/>
        <dsp:cNvSpPr/>
      </dsp:nvSpPr>
      <dsp:spPr>
        <a:xfrm rot="17889670">
          <a:off x="2119931" y="1495035"/>
          <a:ext cx="391034" cy="32771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EACB05D-EA78-E445-B067-D9250080776C}">
      <dsp:nvSpPr>
        <dsp:cNvPr id="0" name=""/>
        <dsp:cNvSpPr/>
      </dsp:nvSpPr>
      <dsp:spPr>
        <a:xfrm>
          <a:off x="2109450" y="549075"/>
          <a:ext cx="1092397" cy="8739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solidFill>
                <a:schemeClr val="tx1"/>
              </a:solidFill>
            </a:rPr>
            <a:t>uditivo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2135046" y="574671"/>
        <a:ext cx="1041205" cy="822725"/>
      </dsp:txXfrm>
    </dsp:sp>
    <dsp:sp modelId="{9717AD3C-B766-FA41-8237-D0B5749BBA1F}">
      <dsp:nvSpPr>
        <dsp:cNvPr id="0" name=""/>
        <dsp:cNvSpPr/>
      </dsp:nvSpPr>
      <dsp:spPr>
        <a:xfrm rot="21311224">
          <a:off x="2467850" y="2109836"/>
          <a:ext cx="471327" cy="32771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80BF7B-C4E6-FD4F-A141-8695FEB01AC2}">
      <dsp:nvSpPr>
        <dsp:cNvPr id="0" name=""/>
        <dsp:cNvSpPr/>
      </dsp:nvSpPr>
      <dsp:spPr>
        <a:xfrm>
          <a:off x="2892743" y="1633634"/>
          <a:ext cx="1092397" cy="8739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solidFill>
                <a:schemeClr val="tx1"/>
              </a:solidFill>
            </a:rPr>
            <a:t>cinestetico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2918339" y="1659230"/>
        <a:ext cx="1041205" cy="82272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AB8699-D83A-9641-B6ED-C67147320FBB}">
      <dsp:nvSpPr>
        <dsp:cNvPr id="0" name=""/>
        <dsp:cNvSpPr/>
      </dsp:nvSpPr>
      <dsp:spPr>
        <a:xfrm>
          <a:off x="1507432" y="1802936"/>
          <a:ext cx="1006500" cy="77583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solidFill>
                <a:srgbClr val="AA2B1E"/>
              </a:solidFill>
            </a:rPr>
            <a:t>informazione</a:t>
          </a:r>
          <a:endParaRPr lang="en-US" sz="1400" kern="1200" dirty="0">
            <a:solidFill>
              <a:srgbClr val="AA2B1E"/>
            </a:solidFill>
          </a:endParaRPr>
        </a:p>
      </dsp:txBody>
      <dsp:txXfrm>
        <a:off x="1654831" y="1916554"/>
        <a:ext cx="711702" cy="548596"/>
      </dsp:txXfrm>
    </dsp:sp>
    <dsp:sp modelId="{C0DB8014-F0DD-2846-BCF3-68167BB5B33C}">
      <dsp:nvSpPr>
        <dsp:cNvPr id="0" name=""/>
        <dsp:cNvSpPr/>
      </dsp:nvSpPr>
      <dsp:spPr>
        <a:xfrm rot="10981016">
          <a:off x="1041670" y="1871424"/>
          <a:ext cx="436069" cy="41837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39C9F96-263E-AF4A-8C95-AEAA6E81FEBF}">
      <dsp:nvSpPr>
        <dsp:cNvPr id="0" name=""/>
        <dsp:cNvSpPr/>
      </dsp:nvSpPr>
      <dsp:spPr>
        <a:xfrm>
          <a:off x="83818" y="1681126"/>
          <a:ext cx="1092397" cy="8739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solidFill>
                <a:schemeClr val="tx1"/>
              </a:solidFill>
            </a:rPr>
            <a:t>Visivo-verbale</a:t>
          </a:r>
          <a:endParaRPr lang="en-US" sz="14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accent2"/>
              </a:solidFill>
            </a:rPr>
            <a:t>A-B-C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>
            <a:solidFill>
              <a:schemeClr val="tx1"/>
            </a:solidFill>
          </a:endParaRPr>
        </a:p>
      </dsp:txBody>
      <dsp:txXfrm>
        <a:off x="109414" y="1706722"/>
        <a:ext cx="1041205" cy="822725"/>
      </dsp:txXfrm>
    </dsp:sp>
    <dsp:sp modelId="{DCB36E69-A3B9-0D42-B577-84E6317BD523}">
      <dsp:nvSpPr>
        <dsp:cNvPr id="0" name=""/>
        <dsp:cNvSpPr/>
      </dsp:nvSpPr>
      <dsp:spPr>
        <a:xfrm rot="13890509">
          <a:off x="1447080" y="1526988"/>
          <a:ext cx="469241" cy="32771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3A17CBA-428C-4D47-A3D9-A290D8A94253}">
      <dsp:nvSpPr>
        <dsp:cNvPr id="0" name=""/>
        <dsp:cNvSpPr/>
      </dsp:nvSpPr>
      <dsp:spPr>
        <a:xfrm>
          <a:off x="534751" y="584703"/>
          <a:ext cx="1092397" cy="8739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solidFill>
                <a:schemeClr val="tx1"/>
              </a:solidFill>
            </a:rPr>
            <a:t>Visivo</a:t>
          </a:r>
          <a:r>
            <a:rPr lang="en-US" sz="1400" kern="1200" dirty="0" smtClean="0">
              <a:solidFill>
                <a:schemeClr val="tx1"/>
              </a:solidFill>
            </a:rPr>
            <a:t> non </a:t>
          </a:r>
          <a:r>
            <a:rPr lang="en-US" sz="1400" kern="1200" dirty="0" err="1" smtClean="0">
              <a:solidFill>
                <a:schemeClr val="tx1"/>
              </a:solidFill>
            </a:rPr>
            <a:t>verbale</a:t>
          </a:r>
          <a:endParaRPr lang="en-US" sz="14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>
            <a:solidFill>
              <a:schemeClr val="tx1"/>
            </a:solidFill>
          </a:endParaRPr>
        </a:p>
      </dsp:txBody>
      <dsp:txXfrm>
        <a:off x="560347" y="610299"/>
        <a:ext cx="1041205" cy="822725"/>
      </dsp:txXfrm>
    </dsp:sp>
    <dsp:sp modelId="{96F083D5-7B3C-0A45-A8A7-200036E950FC}">
      <dsp:nvSpPr>
        <dsp:cNvPr id="0" name=""/>
        <dsp:cNvSpPr/>
      </dsp:nvSpPr>
      <dsp:spPr>
        <a:xfrm rot="17889670">
          <a:off x="2119931" y="1495035"/>
          <a:ext cx="391034" cy="32771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EACB05D-EA78-E445-B067-D9250080776C}">
      <dsp:nvSpPr>
        <dsp:cNvPr id="0" name=""/>
        <dsp:cNvSpPr/>
      </dsp:nvSpPr>
      <dsp:spPr>
        <a:xfrm>
          <a:off x="2109450" y="549075"/>
          <a:ext cx="1092397" cy="8739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solidFill>
                <a:schemeClr val="tx1"/>
              </a:solidFill>
            </a:rPr>
            <a:t>uditivo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2135046" y="574671"/>
        <a:ext cx="1041205" cy="822725"/>
      </dsp:txXfrm>
    </dsp:sp>
    <dsp:sp modelId="{9717AD3C-B766-FA41-8237-D0B5749BBA1F}">
      <dsp:nvSpPr>
        <dsp:cNvPr id="0" name=""/>
        <dsp:cNvSpPr/>
      </dsp:nvSpPr>
      <dsp:spPr>
        <a:xfrm rot="21311224">
          <a:off x="2467850" y="2109836"/>
          <a:ext cx="471327" cy="32771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80BF7B-C4E6-FD4F-A141-8695FEB01AC2}">
      <dsp:nvSpPr>
        <dsp:cNvPr id="0" name=""/>
        <dsp:cNvSpPr/>
      </dsp:nvSpPr>
      <dsp:spPr>
        <a:xfrm>
          <a:off x="2892743" y="1633634"/>
          <a:ext cx="1092397" cy="8739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solidFill>
                <a:schemeClr val="tx1"/>
              </a:solidFill>
            </a:rPr>
            <a:t>cinestetico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2918339" y="1659230"/>
        <a:ext cx="1041205" cy="82272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DA8E4C-0A7D-D744-8713-3491ACD8E35C}">
      <dsp:nvSpPr>
        <dsp:cNvPr id="0" name=""/>
        <dsp:cNvSpPr/>
      </dsp:nvSpPr>
      <dsp:spPr>
        <a:xfrm>
          <a:off x="1362152" y="-68207"/>
          <a:ext cx="3472099" cy="3472099"/>
        </a:xfrm>
        <a:prstGeom prst="circularArrow">
          <a:avLst>
            <a:gd name="adj1" fmla="val 4668"/>
            <a:gd name="adj2" fmla="val 272909"/>
            <a:gd name="adj3" fmla="val 12990256"/>
            <a:gd name="adj4" fmla="val 17923474"/>
            <a:gd name="adj5" fmla="val 4847"/>
          </a:avLst>
        </a:prstGeom>
        <a:solidFill>
          <a:schemeClr val="accent2">
            <a:lumMod val="40000"/>
            <a:lumOff val="60000"/>
          </a:schemeClr>
        </a:solidFill>
        <a:ln>
          <a:solidFill>
            <a:srgbClr val="800000"/>
          </a:solidFill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EB5CD90-CED6-9E4A-AC2C-FD533AE6A2AB}">
      <dsp:nvSpPr>
        <dsp:cNvPr id="0" name=""/>
        <dsp:cNvSpPr/>
      </dsp:nvSpPr>
      <dsp:spPr>
        <a:xfrm>
          <a:off x="1989324" y="752"/>
          <a:ext cx="2217756" cy="110887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guardare</a:t>
          </a:r>
          <a:endParaRPr lang="en-US" sz="2800" kern="1200" dirty="0"/>
        </a:p>
      </dsp:txBody>
      <dsp:txXfrm>
        <a:off x="2043455" y="54883"/>
        <a:ext cx="2109494" cy="1000616"/>
      </dsp:txXfrm>
    </dsp:sp>
    <dsp:sp modelId="{34CED16B-3BE6-B14B-B48F-508DC1D2AE59}">
      <dsp:nvSpPr>
        <dsp:cNvPr id="0" name=""/>
        <dsp:cNvSpPr/>
      </dsp:nvSpPr>
      <dsp:spPr>
        <a:xfrm>
          <a:off x="3236038" y="1247466"/>
          <a:ext cx="2217756" cy="110887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progettare</a:t>
          </a:r>
          <a:endParaRPr lang="en-US" sz="2800" kern="1200" dirty="0"/>
        </a:p>
      </dsp:txBody>
      <dsp:txXfrm>
        <a:off x="3290169" y="1301597"/>
        <a:ext cx="2109494" cy="1000616"/>
      </dsp:txXfrm>
    </dsp:sp>
    <dsp:sp modelId="{81113284-E9D5-254F-BD0C-B0F92C794160}">
      <dsp:nvSpPr>
        <dsp:cNvPr id="0" name=""/>
        <dsp:cNvSpPr/>
      </dsp:nvSpPr>
      <dsp:spPr>
        <a:xfrm>
          <a:off x="1989324" y="2494181"/>
          <a:ext cx="2217756" cy="1108878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Portare</a:t>
          </a:r>
          <a:r>
            <a:rPr lang="en-US" sz="2800" kern="1200" dirty="0" smtClean="0"/>
            <a:t> in </a:t>
          </a:r>
          <a:r>
            <a:rPr lang="en-US" sz="2800" kern="1200" dirty="0" err="1" smtClean="0"/>
            <a:t>classe</a:t>
          </a:r>
          <a:endParaRPr lang="en-US" sz="2800" kern="1200" dirty="0"/>
        </a:p>
      </dsp:txBody>
      <dsp:txXfrm>
        <a:off x="2043455" y="2548312"/>
        <a:ext cx="2109494" cy="1000616"/>
      </dsp:txXfrm>
    </dsp:sp>
    <dsp:sp modelId="{424ABEB5-878F-D140-B590-BC8B9F9089C3}">
      <dsp:nvSpPr>
        <dsp:cNvPr id="0" name=""/>
        <dsp:cNvSpPr/>
      </dsp:nvSpPr>
      <dsp:spPr>
        <a:xfrm>
          <a:off x="742610" y="1247466"/>
          <a:ext cx="2217756" cy="110887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valutare</a:t>
          </a:r>
          <a:endParaRPr lang="en-US" sz="2800" kern="1200" dirty="0"/>
        </a:p>
      </dsp:txBody>
      <dsp:txXfrm>
        <a:off x="796741" y="1301597"/>
        <a:ext cx="2109494" cy="10006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79DE42-604A-1541-8A41-1C5E6CB54A3E}" type="datetime1">
              <a:rPr lang="it-IT" smtClean="0"/>
              <a:t>05/10/15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08557E-4AC0-1E41-A6FB-B818005CD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6222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1AC6F3-F429-C543-B9BD-6F7202A35959}" type="datetime1">
              <a:rPr lang="it-IT" smtClean="0"/>
              <a:t>05/10/15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6191AB-9663-A943-9EAE-E0EB86A83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40886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191AB-9663-A943-9EAE-E0EB86A83F4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325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191AB-9663-A943-9EAE-E0EB86A83F4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37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Batterie</a:t>
            </a:r>
            <a:r>
              <a:rPr lang="en-US" dirty="0" smtClean="0"/>
              <a:t> e test per la </a:t>
            </a:r>
            <a:r>
              <a:rPr lang="en-US" dirty="0" err="1" smtClean="0"/>
              <a:t>valutazione</a:t>
            </a:r>
            <a:r>
              <a:rPr lang="en-US" dirty="0" smtClean="0"/>
              <a:t> di </a:t>
            </a:r>
            <a:r>
              <a:rPr lang="en-US" dirty="0" err="1" smtClean="0"/>
              <a:t>competenze</a:t>
            </a:r>
            <a:r>
              <a:rPr lang="en-US" dirty="0" smtClean="0"/>
              <a:t> </a:t>
            </a:r>
            <a:r>
              <a:rPr lang="en-US" dirty="0" err="1" smtClean="0"/>
              <a:t>matematiche</a:t>
            </a:r>
            <a:endParaRPr lang="en-US" dirty="0" smtClean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Basi</a:t>
            </a:r>
            <a:r>
              <a:rPr lang="en-US" dirty="0" smtClean="0"/>
              <a:t> </a:t>
            </a:r>
            <a:r>
              <a:rPr lang="en-US" dirty="0" err="1" smtClean="0"/>
              <a:t>teoriche</a:t>
            </a:r>
            <a:r>
              <a:rPr lang="en-US" dirty="0" smtClean="0"/>
              <a:t> </a:t>
            </a:r>
            <a:r>
              <a:rPr lang="en-US" dirty="0" err="1" smtClean="0"/>
              <a:t>fornite</a:t>
            </a:r>
            <a:r>
              <a:rPr lang="en-US" dirty="0" smtClean="0"/>
              <a:t> </a:t>
            </a:r>
            <a:r>
              <a:rPr lang="en-US" dirty="0" err="1" smtClean="0"/>
              <a:t>dalla</a:t>
            </a:r>
            <a:r>
              <a:rPr lang="en-US" dirty="0" smtClean="0"/>
              <a:t> </a:t>
            </a:r>
            <a:r>
              <a:rPr lang="en-US" dirty="0" err="1" smtClean="0"/>
              <a:t>ricerca</a:t>
            </a:r>
            <a:r>
              <a:rPr lang="en-US" dirty="0" smtClean="0"/>
              <a:t> (</a:t>
            </a:r>
            <a:r>
              <a:rPr lang="en-US" dirty="0" err="1" smtClean="0"/>
              <a:t>scienze</a:t>
            </a:r>
            <a:r>
              <a:rPr lang="en-US" dirty="0" smtClean="0"/>
              <a:t> cognitive, </a:t>
            </a:r>
            <a:r>
              <a:rPr lang="en-US" dirty="0" err="1" smtClean="0"/>
              <a:t>didattica</a:t>
            </a:r>
            <a:r>
              <a:rPr lang="en-US" dirty="0" smtClean="0"/>
              <a:t> </a:t>
            </a:r>
            <a:r>
              <a:rPr lang="en-US" dirty="0" err="1" smtClean="0"/>
              <a:t>della</a:t>
            </a:r>
            <a:r>
              <a:rPr lang="en-US" dirty="0" smtClean="0"/>
              <a:t> </a:t>
            </a:r>
            <a:r>
              <a:rPr lang="en-US" dirty="0" err="1" smtClean="0"/>
              <a:t>matematica</a:t>
            </a:r>
            <a:r>
              <a:rPr lang="en-US" dirty="0" smtClean="0"/>
              <a:t>…)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191AB-9663-A943-9EAE-E0EB86A83F4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135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AF41D68B-C2EC-594E-9B4B-2842099C6C2F}" type="datetime1">
              <a:rPr lang="it-IT" smtClean="0"/>
              <a:t>05/10/15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38465-5EF2-474D-A799-B4EBA163A64A}" type="datetime1">
              <a:rPr lang="it-IT" smtClean="0"/>
              <a:t>05/10/15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it-IT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6C0D9-ADA8-1A40-BEAD-D91FD273B52A}" type="datetime1">
              <a:rPr lang="it-IT" smtClean="0"/>
              <a:t>05/10/15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CC771-6B50-AE4E-9CF9-45ED0EC1037F}" type="datetime1">
              <a:rPr lang="it-IT" smtClean="0"/>
              <a:t>05/10/15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it-IT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D11F0-45B9-FF43-846C-7CF571354F94}" type="datetime1">
              <a:rPr lang="it-IT" smtClean="0"/>
              <a:t>05/10/15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20B8-B329-4246-B475-F303BA7C325A}" type="datetime1">
              <a:rPr lang="it-IT" smtClean="0"/>
              <a:t>05/10/15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AAE1C-B881-3748-AF45-50FEB4B0DEA4}" type="datetime1">
              <a:rPr lang="it-IT" smtClean="0"/>
              <a:t>05/10/15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1765B-484B-FC4B-851E-480C64631062}" type="datetime1">
              <a:rPr lang="it-IT" smtClean="0"/>
              <a:t>05/10/15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782E-C869-D243-930D-FC556C867654}" type="datetime1">
              <a:rPr lang="it-IT" smtClean="0"/>
              <a:t>05/10/15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9953AABA-EBB4-3B48-B9C2-25891A1806F7}" type="datetime1">
              <a:rPr lang="it-IT" smtClean="0"/>
              <a:t>05/10/15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it-IT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C7742A12-365F-7348-91C9-E4CDC8530723}" type="datetime1">
              <a:rPr lang="it-IT" smtClean="0"/>
              <a:t>05/10/15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3.jpeg"/><Relationship Id="rId1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B19DD5E-097B-3D4B-B7BD-A84A86E350B7}" type="datetime1">
              <a:rPr lang="it-IT" smtClean="0"/>
              <a:t>05/10/15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r>
              <a:rPr lang="en-US" smtClean="0"/>
              <a:t>E. Robotti, VII CONVEGNO NAZIONALE DI.FI.MA. 2015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2" Type="http://schemas.openxmlformats.org/officeDocument/2006/relationships/diagramData" Target="../diagrams/data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2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5" Type="http://schemas.openxmlformats.org/officeDocument/2006/relationships/hyperlink" Target="http://www.alnuset.com/it/" TargetMode="External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diagramColors" Target="../diagrams/colors2.xml"/><Relationship Id="rId12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8" Type="http://schemas.openxmlformats.org/officeDocument/2006/relationships/diagramData" Target="../diagrams/data2.xml"/><Relationship Id="rId9" Type="http://schemas.openxmlformats.org/officeDocument/2006/relationships/diagramLayout" Target="../diagrams/layout2.xml"/><Relationship Id="rId10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55576" y="476673"/>
            <a:ext cx="7702624" cy="1512167"/>
          </a:xfrm>
        </p:spPr>
        <p:txBody>
          <a:bodyPr>
            <a:noAutofit/>
          </a:bodyPr>
          <a:lstStyle/>
          <a:p>
            <a:pPr algn="l"/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b="1" dirty="0"/>
              <a:t/>
            </a:r>
            <a:br>
              <a:rPr lang="it-IT" sz="2400" b="1" dirty="0"/>
            </a:b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b="1" dirty="0"/>
              <a:t/>
            </a:r>
            <a:br>
              <a:rPr lang="it-IT" sz="2400" b="1" dirty="0"/>
            </a:br>
            <a:r>
              <a:rPr lang="it-IT" sz="2400" dirty="0"/>
              <a:t> </a:t>
            </a:r>
            <a:br>
              <a:rPr lang="it-IT" sz="2400" dirty="0"/>
            </a:br>
            <a:r>
              <a:rPr lang="it-IT" sz="2400" b="1" dirty="0"/>
              <a:t> </a:t>
            </a:r>
            <a:r>
              <a:rPr lang="it-IT" sz="2400" dirty="0"/>
              <a:t/>
            </a:r>
            <a:br>
              <a:rPr lang="it-IT" sz="2400" dirty="0"/>
            </a:br>
            <a:r>
              <a:rPr lang="it-IT" sz="2400" b="1" dirty="0"/>
              <a:t>DI.FI.MA. 2015</a:t>
            </a:r>
            <a:r>
              <a:rPr lang="it-IT" sz="2400" dirty="0"/>
              <a:t>    </a:t>
            </a:r>
            <a:r>
              <a:rPr lang="it-IT" sz="2400" b="1" dirty="0"/>
              <a:t>Insegnare e imparare matematica e fisica: insegnanti e studenti per una didattica </a:t>
            </a:r>
            <a:r>
              <a:rPr lang="it-IT" sz="2400" b="1" dirty="0" smtClean="0"/>
              <a:t>inclusiva</a:t>
            </a:r>
            <a:endParaRPr lang="it-IT" sz="24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21466" y="2276872"/>
            <a:ext cx="6985516" cy="3361928"/>
          </a:xfrm>
        </p:spPr>
        <p:txBody>
          <a:bodyPr>
            <a:normAutofit/>
          </a:bodyPr>
          <a:lstStyle/>
          <a:p>
            <a:pPr algn="l"/>
            <a:r>
              <a:rPr lang="it-IT" sz="2800" dirty="0" smtClean="0">
                <a:solidFill>
                  <a:schemeClr val="accent5">
                    <a:lumMod val="75000"/>
                  </a:schemeClr>
                </a:solidFill>
              </a:rPr>
              <a:t>Tavola Rotonda:</a:t>
            </a:r>
          </a:p>
          <a:p>
            <a:r>
              <a:rPr lang="it-IT" sz="2800" b="1" dirty="0" smtClean="0">
                <a:solidFill>
                  <a:schemeClr val="accent5">
                    <a:lumMod val="75000"/>
                  </a:schemeClr>
                </a:solidFill>
              </a:rPr>
              <a:t> Insegnanti e studenti per una  didattica inclusiva: voci dalla ricerca e dalla pratica</a:t>
            </a:r>
            <a:r>
              <a:rPr lang="it-IT" b="1" dirty="0" smtClean="0">
                <a:solidFill>
                  <a:schemeClr val="accent5">
                    <a:lumMod val="75000"/>
                  </a:schemeClr>
                </a:solidFill>
              </a:rPr>
              <a:t>.  </a:t>
            </a:r>
          </a:p>
          <a:p>
            <a:endParaRPr lang="it-IT" sz="2000" b="1" dirty="0" smtClean="0">
              <a:solidFill>
                <a:schemeClr val="tx1"/>
              </a:solidFill>
            </a:endParaRPr>
          </a:p>
          <a:p>
            <a:pPr algn="l"/>
            <a:r>
              <a:rPr lang="it-IT" b="1" i="1" dirty="0" smtClean="0">
                <a:solidFill>
                  <a:schemeClr val="accent2">
                    <a:lumMod val="50000"/>
                  </a:schemeClr>
                </a:solidFill>
              </a:rPr>
              <a:t>A. </a:t>
            </a:r>
            <a:r>
              <a:rPr lang="it-IT" b="1" i="1" dirty="0" err="1">
                <a:solidFill>
                  <a:schemeClr val="accent2">
                    <a:lumMod val="50000"/>
                  </a:schemeClr>
                </a:solidFill>
              </a:rPr>
              <a:t>Capietto</a:t>
            </a:r>
            <a:r>
              <a:rPr lang="it-IT" b="1" i="1" dirty="0">
                <a:solidFill>
                  <a:schemeClr val="accent2">
                    <a:lumMod val="50000"/>
                  </a:schemeClr>
                </a:solidFill>
              </a:rPr>
              <a:t> &amp; </a:t>
            </a:r>
            <a:r>
              <a:rPr lang="it-IT" b="1" i="1" dirty="0" smtClean="0">
                <a:solidFill>
                  <a:schemeClr val="accent2">
                    <a:lumMod val="50000"/>
                  </a:schemeClr>
                </a:solidFill>
              </a:rPr>
              <a:t>T. </a:t>
            </a:r>
            <a:r>
              <a:rPr lang="it-IT" b="1" i="1" dirty="0">
                <a:solidFill>
                  <a:schemeClr val="accent2">
                    <a:lumMod val="50000"/>
                  </a:schemeClr>
                </a:solidFill>
              </a:rPr>
              <a:t>Armano, </a:t>
            </a:r>
            <a:r>
              <a:rPr lang="it-IT" b="1" i="1" dirty="0" smtClean="0">
                <a:solidFill>
                  <a:schemeClr val="accent2">
                    <a:lumMod val="50000"/>
                  </a:schemeClr>
                </a:solidFill>
              </a:rPr>
              <a:t>R. </a:t>
            </a:r>
            <a:r>
              <a:rPr lang="it-IT" b="1" i="1" dirty="0">
                <a:solidFill>
                  <a:schemeClr val="accent2">
                    <a:lumMod val="50000"/>
                  </a:schemeClr>
                </a:solidFill>
              </a:rPr>
              <a:t>Imperiale, </a:t>
            </a:r>
            <a:r>
              <a:rPr lang="it-IT" b="1" i="1" dirty="0" smtClean="0">
                <a:solidFill>
                  <a:schemeClr val="accent2">
                    <a:lumMod val="50000"/>
                  </a:schemeClr>
                </a:solidFill>
              </a:rPr>
              <a:t>E. </a:t>
            </a:r>
            <a:r>
              <a:rPr lang="it-IT" b="1" i="1" dirty="0" err="1" smtClean="0">
                <a:solidFill>
                  <a:schemeClr val="accent2">
                    <a:lumMod val="50000"/>
                  </a:schemeClr>
                </a:solidFill>
              </a:rPr>
              <a:t>Robotti</a:t>
            </a:r>
            <a:r>
              <a:rPr lang="it-IT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algn="l"/>
            <a:r>
              <a:rPr lang="it-IT" sz="2400" b="1" i="1" dirty="0" err="1" smtClean="0">
                <a:solidFill>
                  <a:schemeClr val="accent2">
                    <a:lumMod val="50000"/>
                  </a:schemeClr>
                </a:solidFill>
              </a:rPr>
              <a:t>Chair</a:t>
            </a:r>
            <a:r>
              <a:rPr lang="it-IT" sz="2400" b="1" i="1" dirty="0" smtClean="0">
                <a:solidFill>
                  <a:schemeClr val="accent2">
                    <a:lumMod val="50000"/>
                  </a:schemeClr>
                </a:solidFill>
              </a:rPr>
              <a:t>:  </a:t>
            </a:r>
            <a:r>
              <a:rPr lang="it-IT" sz="2800" b="1" i="1" dirty="0" smtClean="0">
                <a:solidFill>
                  <a:schemeClr val="accent2">
                    <a:lumMod val="50000"/>
                  </a:schemeClr>
                </a:solidFill>
              </a:rPr>
              <a:t>C. Testa</a:t>
            </a:r>
            <a:endParaRPr lang="it-IT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202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>
                <a:solidFill>
                  <a:srgbClr val="AA2B1E"/>
                </a:solidFill>
              </a:rPr>
              <a:t>Canali</a:t>
            </a:r>
            <a:r>
              <a:rPr lang="en-US" dirty="0">
                <a:solidFill>
                  <a:srgbClr val="AA2B1E"/>
                </a:solidFill>
              </a:rPr>
              <a:t> </a:t>
            </a:r>
            <a:r>
              <a:rPr lang="en-US" dirty="0" err="1">
                <a:solidFill>
                  <a:srgbClr val="AA2B1E"/>
                </a:solidFill>
              </a:rPr>
              <a:t>preferenziali</a:t>
            </a:r>
            <a:r>
              <a:rPr lang="en-US" dirty="0">
                <a:solidFill>
                  <a:srgbClr val="AA2B1E"/>
                </a:solidFill>
              </a:rPr>
              <a:t> di </a:t>
            </a:r>
            <a:r>
              <a:rPr lang="en-US" dirty="0" err="1">
                <a:solidFill>
                  <a:srgbClr val="AA2B1E"/>
                </a:solidFill>
              </a:rPr>
              <a:t>accesso</a:t>
            </a:r>
            <a:r>
              <a:rPr lang="en-US" dirty="0">
                <a:solidFill>
                  <a:srgbClr val="AA2B1E"/>
                </a:solidFill>
              </a:rPr>
              <a:t> </a:t>
            </a:r>
            <a:r>
              <a:rPr lang="en-US" dirty="0" err="1">
                <a:solidFill>
                  <a:srgbClr val="AA2B1E"/>
                </a:solidFill>
              </a:rPr>
              <a:t>alle</a:t>
            </a:r>
            <a:r>
              <a:rPr lang="en-US" dirty="0">
                <a:solidFill>
                  <a:srgbClr val="AA2B1E"/>
                </a:solidFill>
              </a:rPr>
              <a:t> </a:t>
            </a:r>
            <a:r>
              <a:rPr lang="en-US" dirty="0" err="1" smtClean="0">
                <a:solidFill>
                  <a:srgbClr val="AA2B1E"/>
                </a:solidFill>
              </a:rPr>
              <a:t>informazioni</a:t>
            </a:r>
            <a:endParaRPr lang="en-US" dirty="0" smtClean="0">
              <a:solidFill>
                <a:srgbClr val="AA2B1E"/>
              </a:solidFill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/>
              <a:t>Stili</a:t>
            </a:r>
            <a:r>
              <a:rPr lang="en-US" dirty="0"/>
              <a:t> </a:t>
            </a:r>
            <a:r>
              <a:rPr lang="en-US" dirty="0" err="1"/>
              <a:t>cognitivi</a:t>
            </a:r>
            <a:r>
              <a:rPr lang="en-US" dirty="0"/>
              <a:t> </a:t>
            </a:r>
            <a:r>
              <a:rPr lang="en-US" dirty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/>
              <a:t> </a:t>
            </a:r>
            <a:r>
              <a:rPr lang="en-US" dirty="0" err="1"/>
              <a:t>stili</a:t>
            </a:r>
            <a:r>
              <a:rPr lang="en-US" dirty="0"/>
              <a:t> di </a:t>
            </a:r>
            <a:r>
              <a:rPr lang="en-US" dirty="0" err="1"/>
              <a:t>apprendimento</a:t>
            </a:r>
            <a:endParaRPr lang="en-US" dirty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smtClean="0"/>
              <a:t>I </a:t>
            </a:r>
            <a:r>
              <a:rPr lang="en-US" dirty="0" err="1" smtClean="0"/>
              <a:t>compagni</a:t>
            </a:r>
            <a:r>
              <a:rPr lang="en-US" dirty="0" smtClean="0"/>
              <a:t>/la </a:t>
            </a:r>
            <a:r>
              <a:rPr lang="en-US" dirty="0" err="1" smtClean="0"/>
              <a:t>classe</a:t>
            </a:r>
            <a:endParaRPr lang="en-US" dirty="0" smtClean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 smtClean="0"/>
              <a:t>Metacognizione</a:t>
            </a:r>
            <a:r>
              <a:rPr lang="en-US" dirty="0" smtClean="0"/>
              <a:t>/</a:t>
            </a:r>
            <a:r>
              <a:rPr lang="en-US" dirty="0" err="1" smtClean="0"/>
              <a:t>sfera</a:t>
            </a:r>
            <a:r>
              <a:rPr lang="en-US" dirty="0" smtClean="0"/>
              <a:t> </a:t>
            </a:r>
            <a:r>
              <a:rPr lang="en-US" dirty="0" err="1" smtClean="0"/>
              <a:t>affettiva</a:t>
            </a:r>
            <a:endParaRPr lang="en-US" dirty="0" smtClean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 smtClean="0"/>
              <a:t>Valutazione</a:t>
            </a:r>
            <a:r>
              <a:rPr lang="en-US" dirty="0" smtClean="0"/>
              <a:t> -&gt; </a:t>
            </a:r>
            <a:r>
              <a:rPr lang="en-US" dirty="0" err="1" smtClean="0"/>
              <a:t>valutazione</a:t>
            </a:r>
            <a:r>
              <a:rPr lang="en-US" dirty="0" smtClean="0"/>
              <a:t> </a:t>
            </a:r>
            <a:r>
              <a:rPr lang="en-US" dirty="0" err="1" smtClean="0"/>
              <a:t>formativa</a:t>
            </a:r>
            <a:endParaRPr lang="en-US" dirty="0" smtClean="0"/>
          </a:p>
          <a:p>
            <a:pPr>
              <a:lnSpc>
                <a:spcPct val="130000"/>
              </a:lnSpc>
            </a:pPr>
            <a:endParaRPr lang="en-US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0546221"/>
              </p:ext>
            </p:extLst>
          </p:nvPr>
        </p:nvGraphicFramePr>
        <p:xfrm>
          <a:off x="724042" y="1816138"/>
          <a:ext cx="4258859" cy="2838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32136" y="2896325"/>
            <a:ext cx="405649" cy="3656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31154" y="2722935"/>
            <a:ext cx="482232" cy="4431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94993" y="3787047"/>
            <a:ext cx="400847" cy="468992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38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/>
              <a:t>Canali</a:t>
            </a:r>
            <a:r>
              <a:rPr lang="en-US" dirty="0"/>
              <a:t> </a:t>
            </a:r>
            <a:r>
              <a:rPr lang="en-US" dirty="0" err="1"/>
              <a:t>preferenziali</a:t>
            </a:r>
            <a:r>
              <a:rPr lang="en-US" dirty="0"/>
              <a:t> di </a:t>
            </a:r>
            <a:r>
              <a:rPr lang="en-US" dirty="0" err="1"/>
              <a:t>accesso</a:t>
            </a:r>
            <a:r>
              <a:rPr lang="en-US" dirty="0"/>
              <a:t> </a:t>
            </a:r>
            <a:r>
              <a:rPr lang="en-US" dirty="0" err="1"/>
              <a:t>alle</a:t>
            </a:r>
            <a:r>
              <a:rPr lang="en-US" dirty="0"/>
              <a:t> </a:t>
            </a:r>
            <a:r>
              <a:rPr lang="en-US" dirty="0" err="1" smtClean="0"/>
              <a:t>informazioni</a:t>
            </a:r>
            <a:endParaRPr lang="en-US" dirty="0" smtClean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 smtClean="0">
                <a:solidFill>
                  <a:schemeClr val="accent2"/>
                </a:solidFill>
              </a:rPr>
              <a:t>Stili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dirty="0" err="1" smtClean="0">
                <a:solidFill>
                  <a:schemeClr val="accent2"/>
                </a:solidFill>
              </a:rPr>
              <a:t>cognitivi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dirty="0" err="1" smtClean="0">
                <a:solidFill>
                  <a:schemeClr val="accent2"/>
                </a:solidFill>
              </a:rPr>
              <a:t>stili</a:t>
            </a:r>
            <a:r>
              <a:rPr lang="en-US" dirty="0" smtClean="0">
                <a:solidFill>
                  <a:schemeClr val="accent2"/>
                </a:solidFill>
              </a:rPr>
              <a:t> di </a:t>
            </a:r>
            <a:r>
              <a:rPr lang="en-US" dirty="0" err="1" smtClean="0">
                <a:solidFill>
                  <a:schemeClr val="accent2"/>
                </a:solidFill>
              </a:rPr>
              <a:t>apprendimento</a:t>
            </a:r>
            <a:endParaRPr lang="en-US" dirty="0" smtClean="0">
              <a:solidFill>
                <a:schemeClr val="accent2"/>
              </a:solidFill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smtClean="0"/>
              <a:t>I </a:t>
            </a:r>
            <a:r>
              <a:rPr lang="en-US" dirty="0" err="1" smtClean="0"/>
              <a:t>compagni</a:t>
            </a:r>
            <a:r>
              <a:rPr lang="en-US" dirty="0" smtClean="0"/>
              <a:t>/la </a:t>
            </a:r>
            <a:r>
              <a:rPr lang="en-US" dirty="0" err="1" smtClean="0"/>
              <a:t>classe</a:t>
            </a:r>
            <a:endParaRPr lang="en-US" dirty="0" smtClean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 smtClean="0"/>
              <a:t>Metacognizione</a:t>
            </a:r>
            <a:r>
              <a:rPr lang="en-US" dirty="0" smtClean="0"/>
              <a:t>/</a:t>
            </a:r>
            <a:r>
              <a:rPr lang="en-US" dirty="0" err="1" smtClean="0"/>
              <a:t>sfera</a:t>
            </a:r>
            <a:r>
              <a:rPr lang="en-US" dirty="0" smtClean="0"/>
              <a:t> </a:t>
            </a:r>
            <a:r>
              <a:rPr lang="en-US" dirty="0" err="1" smtClean="0"/>
              <a:t>affettiva</a:t>
            </a:r>
            <a:endParaRPr lang="en-US" dirty="0" smtClean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 smtClean="0"/>
              <a:t>Valutazione</a:t>
            </a:r>
            <a:r>
              <a:rPr lang="en-US" dirty="0" smtClean="0"/>
              <a:t> 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 smtClean="0">
                <a:solidFill>
                  <a:schemeClr val="accent2"/>
                </a:solidFill>
                <a:latin typeface="Wingdings"/>
                <a:ea typeface="Wingdings"/>
                <a:cs typeface="Wingdings"/>
                <a:sym typeface="Wingdings"/>
              </a:rPr>
              <a:t> </a:t>
            </a:r>
            <a:r>
              <a:rPr lang="en-US" dirty="0" err="1" smtClean="0"/>
              <a:t>valutazione</a:t>
            </a:r>
            <a:r>
              <a:rPr lang="en-US" dirty="0" smtClean="0"/>
              <a:t> </a:t>
            </a:r>
            <a:r>
              <a:rPr lang="en-US" dirty="0" err="1" smtClean="0"/>
              <a:t>formativa</a:t>
            </a:r>
            <a:endParaRPr lang="en-US" dirty="0" smtClean="0"/>
          </a:p>
          <a:p>
            <a:pPr>
              <a:lnSpc>
                <a:spcPct val="130000"/>
              </a:lnSpc>
            </a:pPr>
            <a:endParaRPr lang="en-US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7332722"/>
              </p:ext>
            </p:extLst>
          </p:nvPr>
        </p:nvGraphicFramePr>
        <p:xfrm>
          <a:off x="724042" y="1816138"/>
          <a:ext cx="4258859" cy="2838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32136" y="2896325"/>
            <a:ext cx="405649" cy="3656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31154" y="2722935"/>
            <a:ext cx="482232" cy="4431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94993" y="3787047"/>
            <a:ext cx="400847" cy="4689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4042" y="2138651"/>
            <a:ext cx="4052027" cy="2668774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285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807" y="672336"/>
            <a:ext cx="2604108" cy="190513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57813">
            <a:off x="1398175" y="832041"/>
            <a:ext cx="2529934" cy="186481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125" y="3426443"/>
            <a:ext cx="3677026" cy="182982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68259" y="2841667"/>
            <a:ext cx="354254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FRAZIONI SUL FILO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148" y="5365325"/>
            <a:ext cx="2869575" cy="922906"/>
          </a:xfrm>
          <a:prstGeom prst="rect">
            <a:avLst/>
          </a:prstGeom>
        </p:spPr>
      </p:pic>
      <p:sp>
        <p:nvSpPr>
          <p:cNvPr id="20" name="Rounded Rectangle 4"/>
          <p:cNvSpPr/>
          <p:nvPr/>
        </p:nvSpPr>
        <p:spPr>
          <a:xfrm>
            <a:off x="3669723" y="1524053"/>
            <a:ext cx="1041205" cy="822725"/>
          </a:xfrm>
          <a:prstGeom prst="rect">
            <a:avLst/>
          </a:prstGeom>
          <a:solidFill>
            <a:srgbClr val="FFFF0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kern="1200" dirty="0" smtClean="0">
              <a:solidFill>
                <a:schemeClr val="tx1"/>
              </a:solidFill>
            </a:endParaRPr>
          </a:p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dirty="0">
              <a:solidFill>
                <a:schemeClr val="tx1"/>
              </a:solidFill>
            </a:endParaRPr>
          </a:p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kern="1200" dirty="0" err="1" smtClean="0">
                <a:solidFill>
                  <a:schemeClr val="tx1"/>
                </a:solidFill>
              </a:rPr>
              <a:t>Visivo</a:t>
            </a:r>
            <a:r>
              <a:rPr lang="en-US" sz="1400" kern="1200" dirty="0" smtClean="0">
                <a:solidFill>
                  <a:schemeClr val="tx1"/>
                </a:solidFill>
              </a:rPr>
              <a:t> non </a:t>
            </a:r>
            <a:r>
              <a:rPr lang="en-US" sz="1400" kern="1200" dirty="0" err="1" smtClean="0">
                <a:solidFill>
                  <a:schemeClr val="tx1"/>
                </a:solidFill>
              </a:rPr>
              <a:t>verbale</a:t>
            </a:r>
            <a:endParaRPr lang="en-US" sz="1400" kern="1200" dirty="0" smtClean="0">
              <a:solidFill>
                <a:schemeClr val="tx1"/>
              </a:solidFill>
            </a:endParaRPr>
          </a:p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kern="1200" dirty="0" smtClean="0">
              <a:solidFill>
                <a:schemeClr val="tx1"/>
              </a:solidFill>
            </a:endParaRPr>
          </a:p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kern="1200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0219" y="3871117"/>
            <a:ext cx="3896359" cy="241711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51477">
            <a:off x="5708608" y="2727646"/>
            <a:ext cx="3012613" cy="1363734"/>
          </a:xfrm>
          <a:prstGeom prst="rect">
            <a:avLst/>
          </a:prstGeom>
        </p:spPr>
      </p:pic>
      <p:sp>
        <p:nvSpPr>
          <p:cNvPr id="14" name="Curved Left Arrow 13"/>
          <p:cNvSpPr/>
          <p:nvPr/>
        </p:nvSpPr>
        <p:spPr>
          <a:xfrm>
            <a:off x="3810124" y="2457665"/>
            <a:ext cx="2243343" cy="1541287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Rounded Rectangle 4"/>
          <p:cNvSpPr/>
          <p:nvPr/>
        </p:nvSpPr>
        <p:spPr>
          <a:xfrm>
            <a:off x="2687692" y="3418832"/>
            <a:ext cx="1041205" cy="822725"/>
          </a:xfrm>
          <a:prstGeom prst="rect">
            <a:avLst/>
          </a:prstGeom>
          <a:solidFill>
            <a:srgbClr val="FFFF0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t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kern="1200" dirty="0" smtClean="0">
              <a:solidFill>
                <a:schemeClr val="tx1"/>
              </a:solidFill>
            </a:endParaRPr>
          </a:p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kern="1200" dirty="0" err="1" smtClean="0">
                <a:solidFill>
                  <a:schemeClr val="tx1"/>
                </a:solidFill>
              </a:rPr>
              <a:t>Visivo</a:t>
            </a:r>
            <a:r>
              <a:rPr lang="en-US" sz="1400" kern="1200" dirty="0" smtClean="0">
                <a:solidFill>
                  <a:schemeClr val="tx1"/>
                </a:solidFill>
              </a:rPr>
              <a:t> </a:t>
            </a:r>
            <a:r>
              <a:rPr lang="en-US" sz="1400" kern="1200" dirty="0" err="1" smtClean="0">
                <a:solidFill>
                  <a:schemeClr val="tx1"/>
                </a:solidFill>
              </a:rPr>
              <a:t>verbale</a:t>
            </a:r>
            <a:endParaRPr lang="en-US" sz="1400" kern="1200" dirty="0">
              <a:solidFill>
                <a:schemeClr val="tx1"/>
              </a:solidFill>
            </a:endParaRPr>
          </a:p>
        </p:txBody>
      </p:sp>
      <p:sp>
        <p:nvSpPr>
          <p:cNvPr id="27" name="Rounded Rectangle 4"/>
          <p:cNvSpPr/>
          <p:nvPr/>
        </p:nvSpPr>
        <p:spPr>
          <a:xfrm>
            <a:off x="5126277" y="2608317"/>
            <a:ext cx="1041205" cy="822725"/>
          </a:xfrm>
          <a:prstGeom prst="rect">
            <a:avLst/>
          </a:prstGeom>
          <a:solidFill>
            <a:srgbClr val="FFFF0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t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kern="1200" dirty="0" smtClean="0">
              <a:solidFill>
                <a:schemeClr val="tx1"/>
              </a:solidFill>
            </a:endParaRPr>
          </a:p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kern="1200" dirty="0" err="1" smtClean="0">
                <a:solidFill>
                  <a:schemeClr val="tx1"/>
                </a:solidFill>
              </a:rPr>
              <a:t>cinestetico</a:t>
            </a:r>
            <a:endParaRPr lang="en-US" sz="1400" kern="1200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88319" y="915685"/>
            <a:ext cx="2976517" cy="1925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369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914401" y="5917232"/>
            <a:ext cx="5540188" cy="365125"/>
          </a:xfrm>
        </p:spPr>
        <p:txBody>
          <a:bodyPr/>
          <a:lstStyle/>
          <a:p>
            <a:r>
              <a:rPr lang="en-US" sz="1200" dirty="0" smtClean="0"/>
              <a:t>E. </a:t>
            </a:r>
            <a:r>
              <a:rPr lang="en-US" sz="1200" dirty="0" err="1" smtClean="0"/>
              <a:t>Robotti</a:t>
            </a:r>
            <a:r>
              <a:rPr lang="en-US" sz="1200" dirty="0" smtClean="0"/>
              <a:t>, VII CONVEGNO NAZIONALE DI.FI.MA. 2015 </a:t>
            </a:r>
            <a:endParaRPr lang="en-US" sz="1200" dirty="0"/>
          </a:p>
        </p:txBody>
      </p:sp>
      <p:pic>
        <p:nvPicPr>
          <p:cNvPr id="3" name="equazione2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2158" y="648479"/>
            <a:ext cx="7473987" cy="4417761"/>
          </a:xfrm>
          <a:prstGeom prst="rect">
            <a:avLst/>
          </a:prstGeom>
        </p:spPr>
      </p:pic>
      <p:sp>
        <p:nvSpPr>
          <p:cNvPr id="4" name="Text Box 22"/>
          <p:cNvSpPr txBox="1">
            <a:spLocks noChangeArrowheads="1"/>
          </p:cNvSpPr>
          <p:nvPr/>
        </p:nvSpPr>
        <p:spPr bwMode="auto">
          <a:xfrm>
            <a:off x="914401" y="5167107"/>
            <a:ext cx="7082826" cy="646331"/>
          </a:xfrm>
          <a:prstGeom prst="rect">
            <a:avLst/>
          </a:prstGeom>
          <a:solidFill>
            <a:srgbClr val="D9D9D9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fr-FR" dirty="0" smtClean="0">
                <a:solidFill>
                  <a:srgbClr val="000000"/>
                </a:solidFill>
                <a:latin typeface="Verdana" charset="0"/>
              </a:rPr>
              <a:t>- Espressione </a:t>
            </a:r>
            <a:r>
              <a:rPr lang="fr-FR" dirty="0" err="1">
                <a:solidFill>
                  <a:srgbClr val="000000"/>
                </a:solidFill>
                <a:latin typeface="Verdana" charset="0"/>
              </a:rPr>
              <a:t>dipendente</a:t>
            </a:r>
            <a:r>
              <a:rPr lang="fr-FR" dirty="0">
                <a:solidFill>
                  <a:srgbClr val="000000"/>
                </a:solidFill>
                <a:latin typeface="Verdana" charset="0"/>
              </a:rPr>
              <a:t> da </a:t>
            </a:r>
            <a:r>
              <a:rPr lang="fr-FR" dirty="0" err="1">
                <a:solidFill>
                  <a:srgbClr val="000000"/>
                </a:solidFill>
                <a:latin typeface="Verdana" charset="0"/>
              </a:rPr>
              <a:t>una</a:t>
            </a:r>
            <a:r>
              <a:rPr lang="fr-FR" dirty="0">
                <a:solidFill>
                  <a:srgbClr val="000000"/>
                </a:solidFill>
                <a:latin typeface="Verdana" charset="0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Verdana" charset="0"/>
              </a:rPr>
              <a:t>variabile</a:t>
            </a:r>
            <a:r>
              <a:rPr lang="fr-FR" dirty="0" smtClean="0">
                <a:solidFill>
                  <a:srgbClr val="000000"/>
                </a:solidFill>
                <a:latin typeface="Verdana" charset="0"/>
              </a:rPr>
              <a:t>;</a:t>
            </a:r>
          </a:p>
          <a:p>
            <a:r>
              <a:rPr lang="fr-FR" dirty="0" smtClean="0">
                <a:solidFill>
                  <a:srgbClr val="000000"/>
                </a:solidFill>
                <a:latin typeface="Verdana" charset="0"/>
              </a:rPr>
              <a:t>- </a:t>
            </a:r>
            <a:r>
              <a:rPr lang="fr-FR" dirty="0" err="1" smtClean="0">
                <a:solidFill>
                  <a:srgbClr val="000000"/>
                </a:solidFill>
                <a:latin typeface="Verdana" charset="0"/>
              </a:rPr>
              <a:t>Equazione</a:t>
            </a:r>
            <a:r>
              <a:rPr lang="fr-FR" dirty="0" smtClean="0">
                <a:solidFill>
                  <a:srgbClr val="000000"/>
                </a:solidFill>
                <a:latin typeface="Verdana" charset="0"/>
              </a:rPr>
              <a:t> di primo </a:t>
            </a:r>
            <a:r>
              <a:rPr lang="fr-FR" dirty="0" err="1" smtClean="0">
                <a:solidFill>
                  <a:srgbClr val="000000"/>
                </a:solidFill>
                <a:latin typeface="Verdana" charset="0"/>
              </a:rPr>
              <a:t>grado</a:t>
            </a:r>
            <a:r>
              <a:rPr lang="fr-FR" dirty="0" smtClean="0">
                <a:solidFill>
                  <a:srgbClr val="000000"/>
                </a:solidFill>
                <a:latin typeface="Verdana" charset="0"/>
              </a:rPr>
              <a:t>.</a:t>
            </a:r>
            <a:endParaRPr lang="fr-FR" dirty="0">
              <a:solidFill>
                <a:srgbClr val="000000"/>
              </a:solidFill>
              <a:latin typeface="Verdana" charset="0"/>
            </a:endParaRPr>
          </a:p>
        </p:txBody>
      </p:sp>
      <p:sp>
        <p:nvSpPr>
          <p:cNvPr id="5" name="TextBox 4">
            <a:hlinkClick r:id="rId5"/>
          </p:cNvPr>
          <p:cNvSpPr txBox="1"/>
          <p:nvPr/>
        </p:nvSpPr>
        <p:spPr>
          <a:xfrm>
            <a:off x="5521291" y="4710418"/>
            <a:ext cx="3419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http://</a:t>
            </a:r>
            <a:r>
              <a:rPr lang="en-US" dirty="0" err="1" smtClean="0"/>
              <a:t>www.alnuset.com</a:t>
            </a:r>
            <a:r>
              <a:rPr lang="en-US" dirty="0" smtClean="0"/>
              <a:t>/it/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829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/>
              <a:t>Canali</a:t>
            </a:r>
            <a:r>
              <a:rPr lang="en-US" dirty="0"/>
              <a:t> </a:t>
            </a:r>
            <a:r>
              <a:rPr lang="en-US" dirty="0" err="1"/>
              <a:t>preferenziali</a:t>
            </a:r>
            <a:r>
              <a:rPr lang="en-US" dirty="0"/>
              <a:t> di </a:t>
            </a:r>
            <a:r>
              <a:rPr lang="en-US" dirty="0" err="1"/>
              <a:t>accesso</a:t>
            </a:r>
            <a:r>
              <a:rPr lang="en-US" dirty="0"/>
              <a:t> </a:t>
            </a:r>
            <a:r>
              <a:rPr lang="en-US" dirty="0" err="1"/>
              <a:t>alle</a:t>
            </a:r>
            <a:r>
              <a:rPr lang="en-US" dirty="0"/>
              <a:t> </a:t>
            </a:r>
            <a:r>
              <a:rPr lang="en-US" dirty="0" err="1" smtClean="0"/>
              <a:t>informazioni</a:t>
            </a:r>
            <a:endParaRPr lang="en-US" dirty="0" smtClean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 smtClean="0">
                <a:solidFill>
                  <a:srgbClr val="000000"/>
                </a:solidFill>
              </a:rPr>
              <a:t>Stili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cognitivi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stili</a:t>
            </a:r>
            <a:r>
              <a:rPr lang="en-US" dirty="0" smtClean="0">
                <a:solidFill>
                  <a:srgbClr val="000000"/>
                </a:solidFill>
              </a:rPr>
              <a:t> di </a:t>
            </a:r>
            <a:r>
              <a:rPr lang="en-US" dirty="0" err="1" smtClean="0">
                <a:solidFill>
                  <a:srgbClr val="000000"/>
                </a:solidFill>
              </a:rPr>
              <a:t>apprendimento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smtClean="0">
                <a:solidFill>
                  <a:schemeClr val="accent2"/>
                </a:solidFill>
              </a:rPr>
              <a:t>I </a:t>
            </a:r>
            <a:r>
              <a:rPr lang="en-US" dirty="0" err="1" smtClean="0">
                <a:solidFill>
                  <a:schemeClr val="accent2"/>
                </a:solidFill>
              </a:rPr>
              <a:t>compagni</a:t>
            </a:r>
            <a:r>
              <a:rPr lang="en-US" dirty="0" smtClean="0">
                <a:solidFill>
                  <a:schemeClr val="accent2"/>
                </a:solidFill>
              </a:rPr>
              <a:t>/la </a:t>
            </a:r>
            <a:r>
              <a:rPr lang="en-US" dirty="0" err="1" smtClean="0">
                <a:solidFill>
                  <a:schemeClr val="accent2"/>
                </a:solidFill>
              </a:rPr>
              <a:t>classe</a:t>
            </a:r>
            <a:endParaRPr lang="en-US" dirty="0" smtClean="0">
              <a:solidFill>
                <a:schemeClr val="accent2"/>
              </a:solidFill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 smtClean="0">
                <a:solidFill>
                  <a:schemeClr val="accent2"/>
                </a:solidFill>
              </a:rPr>
              <a:t>Metacognizione</a:t>
            </a:r>
            <a:r>
              <a:rPr lang="en-US" dirty="0" smtClean="0">
                <a:solidFill>
                  <a:schemeClr val="accent2"/>
                </a:solidFill>
              </a:rPr>
              <a:t>/</a:t>
            </a:r>
            <a:r>
              <a:rPr lang="en-US" dirty="0" err="1" smtClean="0">
                <a:solidFill>
                  <a:schemeClr val="accent2"/>
                </a:solidFill>
              </a:rPr>
              <a:t>sfera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dirty="0" err="1" smtClean="0">
                <a:solidFill>
                  <a:schemeClr val="accent2"/>
                </a:solidFill>
              </a:rPr>
              <a:t>affettiva</a:t>
            </a:r>
            <a:endParaRPr lang="en-US" dirty="0" smtClean="0">
              <a:solidFill>
                <a:schemeClr val="accent2"/>
              </a:solidFill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 smtClean="0"/>
              <a:t>Valutazione</a:t>
            </a:r>
            <a:r>
              <a:rPr lang="en-US" dirty="0" smtClean="0"/>
              <a:t> 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 smtClean="0">
                <a:solidFill>
                  <a:schemeClr val="accent2"/>
                </a:solidFill>
                <a:latin typeface="Wingdings"/>
                <a:ea typeface="Wingdings"/>
                <a:cs typeface="Wingdings"/>
                <a:sym typeface="Wingdings"/>
              </a:rPr>
              <a:t> </a:t>
            </a:r>
            <a:r>
              <a:rPr lang="en-US" dirty="0" err="1" smtClean="0"/>
              <a:t>valutazione</a:t>
            </a:r>
            <a:r>
              <a:rPr lang="en-US" dirty="0" smtClean="0"/>
              <a:t> </a:t>
            </a:r>
            <a:r>
              <a:rPr lang="en-US" dirty="0" err="1" smtClean="0"/>
              <a:t>formativa</a:t>
            </a:r>
            <a:endParaRPr lang="en-US" dirty="0" smtClean="0"/>
          </a:p>
          <a:p>
            <a:pPr>
              <a:lnSpc>
                <a:spcPct val="130000"/>
              </a:lnSpc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295" y="923370"/>
            <a:ext cx="1725961" cy="23012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344" y="2964554"/>
            <a:ext cx="2128452" cy="28379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22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/>
              <a:t>Canali</a:t>
            </a:r>
            <a:r>
              <a:rPr lang="en-US" dirty="0"/>
              <a:t> </a:t>
            </a:r>
            <a:r>
              <a:rPr lang="en-US" dirty="0" err="1"/>
              <a:t>preferenziali</a:t>
            </a:r>
            <a:r>
              <a:rPr lang="en-US" dirty="0"/>
              <a:t> di </a:t>
            </a:r>
            <a:r>
              <a:rPr lang="en-US" dirty="0" err="1"/>
              <a:t>accesso</a:t>
            </a:r>
            <a:r>
              <a:rPr lang="en-US" dirty="0"/>
              <a:t> </a:t>
            </a:r>
            <a:r>
              <a:rPr lang="en-US" dirty="0" err="1"/>
              <a:t>alle</a:t>
            </a:r>
            <a:r>
              <a:rPr lang="en-US" dirty="0"/>
              <a:t> </a:t>
            </a:r>
            <a:r>
              <a:rPr lang="en-US" dirty="0" err="1" smtClean="0"/>
              <a:t>informazioni</a:t>
            </a:r>
            <a:endParaRPr lang="en-US" dirty="0" smtClean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 smtClean="0">
                <a:solidFill>
                  <a:srgbClr val="000000"/>
                </a:solidFill>
              </a:rPr>
              <a:t>Stili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cognitivi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stili</a:t>
            </a:r>
            <a:r>
              <a:rPr lang="en-US" dirty="0" smtClean="0">
                <a:solidFill>
                  <a:srgbClr val="000000"/>
                </a:solidFill>
              </a:rPr>
              <a:t> di </a:t>
            </a:r>
            <a:r>
              <a:rPr lang="en-US" dirty="0" err="1" smtClean="0">
                <a:solidFill>
                  <a:srgbClr val="000000"/>
                </a:solidFill>
              </a:rPr>
              <a:t>apprendimento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smtClean="0"/>
              <a:t>I </a:t>
            </a:r>
            <a:r>
              <a:rPr lang="en-US" dirty="0" err="1" smtClean="0"/>
              <a:t>compagni</a:t>
            </a:r>
            <a:r>
              <a:rPr lang="en-US" dirty="0" smtClean="0"/>
              <a:t>/la </a:t>
            </a:r>
            <a:r>
              <a:rPr lang="en-US" dirty="0" err="1" smtClean="0"/>
              <a:t>classe</a:t>
            </a:r>
            <a:endParaRPr lang="en-US" dirty="0" smtClean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 smtClean="0"/>
              <a:t>Metacognizione</a:t>
            </a:r>
            <a:r>
              <a:rPr lang="en-US" dirty="0" smtClean="0"/>
              <a:t>/</a:t>
            </a:r>
            <a:r>
              <a:rPr lang="en-US" dirty="0" err="1" smtClean="0"/>
              <a:t>sfera</a:t>
            </a:r>
            <a:r>
              <a:rPr lang="en-US" dirty="0" smtClean="0"/>
              <a:t> </a:t>
            </a:r>
            <a:r>
              <a:rPr lang="en-US" dirty="0" err="1" smtClean="0"/>
              <a:t>affettiva</a:t>
            </a:r>
            <a:endParaRPr lang="en-US" dirty="0" smtClean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 smtClean="0">
                <a:solidFill>
                  <a:schemeClr val="accent2"/>
                </a:solidFill>
              </a:rPr>
              <a:t>Valutazione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Wingdings"/>
                <a:ea typeface="Wingdings"/>
                <a:cs typeface="Wingdings"/>
                <a:sym typeface="Wingdings"/>
              </a:rPr>
              <a:t> </a:t>
            </a:r>
            <a:r>
              <a:rPr lang="en-US" dirty="0" err="1" smtClean="0">
                <a:solidFill>
                  <a:schemeClr val="accent2"/>
                </a:solidFill>
              </a:rPr>
              <a:t>valutazione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dirty="0" err="1" smtClean="0">
                <a:solidFill>
                  <a:schemeClr val="accent2"/>
                </a:solidFill>
              </a:rPr>
              <a:t>formativa</a:t>
            </a:r>
            <a:endParaRPr lang="en-US" dirty="0" smtClean="0">
              <a:solidFill>
                <a:schemeClr val="accent2"/>
              </a:solidFill>
            </a:endParaRPr>
          </a:p>
          <a:p>
            <a:pPr>
              <a:lnSpc>
                <a:spcPct val="130000"/>
              </a:lnSpc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32416">
            <a:off x="410317" y="1967372"/>
            <a:ext cx="5028525" cy="2820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904" y="7005639"/>
            <a:ext cx="1596121" cy="1596121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46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 smtClean="0"/>
              <a:t>Didattica</a:t>
            </a:r>
            <a:r>
              <a:rPr lang="en-US" dirty="0" smtClean="0"/>
              <a:t> </a:t>
            </a:r>
            <a:r>
              <a:rPr lang="en-US" dirty="0" err="1" smtClean="0"/>
              <a:t>inclusiva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186296"/>
              </p:ext>
            </p:extLst>
          </p:nvPr>
        </p:nvGraphicFramePr>
        <p:xfrm>
          <a:off x="1463040" y="2119257"/>
          <a:ext cx="6196405" cy="3603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136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4294967295"/>
          </p:nvPr>
        </p:nvSpPr>
        <p:spPr>
          <a:xfrm>
            <a:off x="835526" y="827933"/>
            <a:ext cx="4258816" cy="367240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1.  Quali  i problemi, gli ostacoli per il docente e per lo studente affrontabili (o no) con una didattica inclusiva, alla luce dell'esperienza e/o della ricerca, nei vari livelli scolari? </a:t>
            </a:r>
          </a:p>
          <a:p>
            <a:pPr>
              <a:buNone/>
            </a:pP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4294967295"/>
          </p:nvPr>
        </p:nvSpPr>
        <p:spPr>
          <a:xfrm>
            <a:off x="4188805" y="1453849"/>
            <a:ext cx="4038600" cy="4608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82563" lvl="0" indent="0">
              <a:buNone/>
            </a:pPr>
            <a:endParaRPr lang="it-IT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182563" lvl="0" indent="0">
              <a:buNone/>
            </a:pPr>
            <a:endParaRPr lang="it-IT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182563" lvl="0" indent="0">
              <a:buNone/>
            </a:pPr>
            <a:endParaRPr lang="it-IT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182563" lvl="0" indent="0">
              <a:buNone/>
            </a:pPr>
            <a:endParaRPr lang="it-IT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182563" lvl="0" indent="0">
              <a:buNone/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2.    Quale aiuto può trovare il docente di matematica/fisica per superarli/affrontarli con studenti con Bisogni Educativi Speciali?</a:t>
            </a:r>
          </a:p>
          <a:p>
            <a:pPr>
              <a:buNone/>
            </a:pPr>
            <a:endParaRPr lang="it-IT" dirty="0"/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74005" y="537335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lvl="0" algn="r">
              <a:spcBef>
                <a:spcPct val="0"/>
              </a:spcBef>
            </a:pPr>
            <a:r>
              <a:rPr kumimoji="0" lang="it-IT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it-IT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it-IT" sz="6400" b="1" dirty="0" smtClean="0"/>
              <a:t> </a:t>
            </a:r>
            <a:r>
              <a:rPr lang="it-IT" sz="6400" b="1" dirty="0" err="1" smtClean="0"/>
              <a:t>DI.FI.MA</a:t>
            </a:r>
            <a:r>
              <a:rPr lang="it-IT" sz="6400" b="1" dirty="0" smtClean="0"/>
              <a:t>. 8 ottobre 2015</a:t>
            </a:r>
            <a:r>
              <a:rPr lang="it-IT" sz="6400" dirty="0" smtClean="0"/>
              <a:t>      </a:t>
            </a:r>
            <a:r>
              <a:rPr kumimoji="0" lang="it-IT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Tavola Rotonda:</a:t>
            </a:r>
            <a:r>
              <a:rPr kumimoji="0" lang="it-IT" sz="1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1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it-IT" sz="7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A. </a:t>
            </a:r>
            <a:r>
              <a:rPr kumimoji="0" lang="it-IT" sz="7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Capietto</a:t>
            </a:r>
            <a:r>
              <a:rPr kumimoji="0" lang="it-IT" sz="7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&amp; T. Armano, R. Imperiale, E. </a:t>
            </a:r>
            <a:r>
              <a:rPr kumimoji="0" lang="it-IT" sz="7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Robotti</a:t>
            </a:r>
            <a:r>
              <a:rPr kumimoji="0" lang="it-IT" sz="7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1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1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it-IT" sz="1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1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it-IT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55229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4294967295"/>
          </p:nvPr>
        </p:nvSpPr>
        <p:spPr>
          <a:xfrm>
            <a:off x="1043608" y="476672"/>
            <a:ext cx="6768752" cy="40324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0" indent="0">
              <a:buNone/>
            </a:pPr>
            <a:endParaRPr lang="it-IT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lvl="0" indent="0">
              <a:buNone/>
            </a:pPr>
            <a:endParaRPr lang="it-IT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lvl="0" indent="-514350">
              <a:buAutoNum type="arabicPeriod"/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Quali  i problemi, gli ostacoli </a:t>
            </a:r>
          </a:p>
          <a:p>
            <a:pPr marL="514350" lvl="0" indent="-514350">
              <a:buNone/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per il docente e per lo studente</a:t>
            </a:r>
          </a:p>
          <a:p>
            <a:pPr marL="514350" lvl="0" indent="-514350">
              <a:buNone/>
            </a:pPr>
            <a:r>
              <a:rPr lang="it-IT" b="1" i="1" dirty="0" smtClean="0">
                <a:solidFill>
                  <a:schemeClr val="accent6">
                    <a:lumMod val="50000"/>
                  </a:schemeClr>
                </a:solidFill>
              </a:rPr>
              <a:t>affrontabili (o no) </a:t>
            </a:r>
          </a:p>
          <a:p>
            <a:pPr marL="514350" lvl="0" indent="-514350">
              <a:buNone/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con una didattica inclusiva,</a:t>
            </a:r>
          </a:p>
          <a:p>
            <a:pPr marL="514350" lvl="0" indent="-514350">
              <a:buNone/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alla luce dell'esperienza e/o della ricerca, </a:t>
            </a:r>
          </a:p>
          <a:p>
            <a:pPr marL="514350" lvl="0" indent="-514350">
              <a:buNone/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nei vari livelli scolari? </a:t>
            </a:r>
          </a:p>
          <a:p>
            <a:pPr>
              <a:buNone/>
            </a:pPr>
            <a:endParaRPr lang="it-IT" dirty="0"/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179512" y="526527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lvl="0" algn="r">
              <a:spcBef>
                <a:spcPct val="0"/>
              </a:spcBef>
            </a:pPr>
            <a:r>
              <a:rPr kumimoji="0" lang="it-IT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it-IT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it-IT" sz="7200" b="1" dirty="0" smtClean="0"/>
              <a:t> </a:t>
            </a:r>
            <a:r>
              <a:rPr lang="it-IT" sz="7200" b="1" dirty="0" err="1" smtClean="0"/>
              <a:t>DI.FI.MA</a:t>
            </a:r>
            <a:r>
              <a:rPr lang="it-IT" sz="7200" b="1" dirty="0" smtClean="0"/>
              <a:t>. 8 ottobre 2015</a:t>
            </a:r>
            <a:r>
              <a:rPr lang="it-IT" sz="7200" dirty="0" smtClean="0"/>
              <a:t>      </a:t>
            </a:r>
            <a:r>
              <a:rPr kumimoji="0" lang="it-IT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Tavola Rotonda:</a:t>
            </a:r>
            <a:r>
              <a:rPr kumimoji="0" lang="it-IT" sz="1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1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it-IT" sz="7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A. </a:t>
            </a:r>
            <a:r>
              <a:rPr kumimoji="0" lang="it-IT" sz="7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Capietto</a:t>
            </a:r>
            <a:r>
              <a:rPr kumimoji="0" lang="it-IT" sz="7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&amp; T. Armano, R. Imperiale, E. </a:t>
            </a:r>
            <a:r>
              <a:rPr kumimoji="0" lang="it-IT" sz="7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Robotti</a:t>
            </a:r>
            <a:r>
              <a:rPr kumimoji="0" lang="it-IT" sz="7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1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1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it-IT" sz="1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1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it-IT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24441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3"/>
          <p:cNvSpPr>
            <a:spLocks noGrp="1"/>
          </p:cNvSpPr>
          <p:nvPr>
            <p:ph sz="half" idx="4294967295"/>
          </p:nvPr>
        </p:nvSpPr>
        <p:spPr>
          <a:xfrm>
            <a:off x="971600" y="476672"/>
            <a:ext cx="6912768" cy="4608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82563" lvl="0" indent="0">
              <a:buNone/>
            </a:pPr>
            <a:endParaRPr lang="it-IT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182563" lvl="0" indent="0">
              <a:buNone/>
            </a:pPr>
            <a:endParaRPr lang="it-IT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182563" lvl="0" indent="0">
              <a:buNone/>
            </a:pPr>
            <a:endParaRPr lang="it-IT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182563" lvl="0" indent="0">
              <a:buNone/>
            </a:pPr>
            <a:endParaRPr lang="it-IT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696913" lvl="0" indent="-514350">
              <a:buAutoNum type="arabicPeriod" startAt="2"/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Quale aiuto può trovare </a:t>
            </a:r>
          </a:p>
          <a:p>
            <a:pPr marL="696913" lvl="0" indent="-514350">
              <a:buNone/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il docente di matematica/fisica </a:t>
            </a:r>
          </a:p>
          <a:p>
            <a:pPr marL="696913" lvl="0" indent="-514350">
              <a:buNone/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per superarli/affrontarli </a:t>
            </a:r>
          </a:p>
          <a:p>
            <a:pPr marL="696913" lvl="0" indent="-514350">
              <a:buNone/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con studenti con </a:t>
            </a:r>
            <a:r>
              <a:rPr lang="it-IT" b="1" i="1" dirty="0" smtClean="0">
                <a:solidFill>
                  <a:schemeClr val="accent6">
                    <a:lumMod val="50000"/>
                  </a:schemeClr>
                </a:solidFill>
              </a:rPr>
              <a:t>Bisogni Educativi Speciali</a:t>
            </a: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  <a:p>
            <a:pPr>
              <a:buNone/>
            </a:pPr>
            <a:endParaRPr lang="it-IT" dirty="0"/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571349" y="5319311"/>
            <a:ext cx="77768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lvl="0" algn="r">
              <a:spcBef>
                <a:spcPct val="0"/>
              </a:spcBef>
            </a:pPr>
            <a:r>
              <a:rPr kumimoji="0" lang="it-IT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it-IT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it-IT" sz="7200" b="1" dirty="0" smtClean="0"/>
              <a:t> </a:t>
            </a:r>
            <a:r>
              <a:rPr lang="it-IT" sz="7200" b="1" dirty="0" err="1" smtClean="0"/>
              <a:t>DI.FI.MA</a:t>
            </a:r>
            <a:r>
              <a:rPr lang="it-IT" sz="7200" b="1" dirty="0" smtClean="0"/>
              <a:t>. 8 ottobre 2015</a:t>
            </a:r>
            <a:r>
              <a:rPr lang="it-IT" sz="7200" dirty="0" smtClean="0"/>
              <a:t>     </a:t>
            </a:r>
            <a:r>
              <a:rPr kumimoji="0" lang="it-IT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Tavola Rotonda:</a:t>
            </a:r>
            <a:r>
              <a:rPr kumimoji="0" lang="it-IT" sz="1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1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it-IT" sz="7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A. </a:t>
            </a:r>
            <a:r>
              <a:rPr kumimoji="0" lang="it-IT" sz="7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Capietto</a:t>
            </a:r>
            <a:r>
              <a:rPr kumimoji="0" lang="it-IT" sz="7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&amp; T. Armano, R. Imperiale, E. </a:t>
            </a:r>
            <a:r>
              <a:rPr kumimoji="0" lang="it-IT" sz="7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Robotti</a:t>
            </a:r>
            <a:r>
              <a:rPr kumimoji="0" lang="it-IT" sz="7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1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1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it-IT" sz="1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1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it-IT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89008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8084006"/>
              </p:ext>
            </p:extLst>
          </p:nvPr>
        </p:nvGraphicFramePr>
        <p:xfrm>
          <a:off x="-316757" y="1580077"/>
          <a:ext cx="6382094" cy="3975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075674659"/>
              </p:ext>
            </p:extLst>
          </p:nvPr>
        </p:nvGraphicFramePr>
        <p:xfrm>
          <a:off x="4014255" y="1545260"/>
          <a:ext cx="4828555" cy="3653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2894872" y="1162314"/>
            <a:ext cx="6965245" cy="1202485"/>
          </a:xfrm>
        </p:spPr>
        <p:txBody>
          <a:bodyPr/>
          <a:lstStyle/>
          <a:p>
            <a:r>
              <a:rPr lang="en-US" dirty="0" smtClean="0"/>
              <a:t>BES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568232" y="3771134"/>
            <a:ext cx="368737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Può non essere semplice rispondere alle domande poste, però, è possibile prospettare scenari, metodi e strumenti per fornire agli insegnanti  "</a:t>
            </a:r>
            <a:r>
              <a:rPr lang="it-IT" sz="1400" dirty="0">
                <a:solidFill>
                  <a:srgbClr val="AA2B1E"/>
                </a:solidFill>
              </a:rPr>
              <a:t>chiavi di lettura</a:t>
            </a:r>
            <a:r>
              <a:rPr lang="it-IT" dirty="0"/>
              <a:t>" con le quali costruire una risposta per la propria classe.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1798138" y="5815833"/>
            <a:ext cx="5540188" cy="365125"/>
          </a:xfrm>
        </p:spPr>
        <p:txBody>
          <a:bodyPr/>
          <a:lstStyle/>
          <a:p>
            <a:r>
              <a:rPr lang="en-US" sz="1200" dirty="0" smtClean="0"/>
              <a:t>E. </a:t>
            </a:r>
            <a:r>
              <a:rPr lang="en-US" sz="1200" dirty="0" err="1" smtClean="0"/>
              <a:t>Robotti</a:t>
            </a:r>
            <a:r>
              <a:rPr lang="en-US" sz="1200" dirty="0" smtClean="0"/>
              <a:t>, VII CONVEGNO NAZIONALE DI.FI.MA. 2015 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1095023" y="774368"/>
            <a:ext cx="68363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err="1" smtClean="0">
                <a:latin typeface="Baskerville Old Face"/>
                <a:cs typeface="Baskerville Old Face"/>
              </a:rPr>
              <a:t>Insegnare</a:t>
            </a:r>
            <a:r>
              <a:rPr lang="en-US" sz="2400" b="1" i="1" dirty="0">
                <a:latin typeface="Baskerville Old Face"/>
                <a:cs typeface="Baskerville Old Face"/>
              </a:rPr>
              <a:t> </a:t>
            </a:r>
            <a:r>
              <a:rPr lang="en-US" sz="2400" b="1" i="1" dirty="0" smtClean="0">
                <a:latin typeface="Baskerville Old Face"/>
                <a:cs typeface="Baskerville Old Face"/>
              </a:rPr>
              <a:t>e</a:t>
            </a:r>
            <a:r>
              <a:rPr lang="en-US" sz="2400" b="1" i="1" dirty="0">
                <a:latin typeface="Baskerville Old Face"/>
                <a:cs typeface="Baskerville Old Face"/>
              </a:rPr>
              <a:t> </a:t>
            </a:r>
            <a:r>
              <a:rPr lang="en-US" sz="2400" b="1" i="1" dirty="0" err="1" smtClean="0">
                <a:latin typeface="Baskerville Old Face"/>
                <a:cs typeface="Baskerville Old Face"/>
              </a:rPr>
              <a:t>imparare</a:t>
            </a:r>
            <a:r>
              <a:rPr lang="en-US" sz="2400" b="1" i="1" dirty="0">
                <a:latin typeface="Baskerville Old Face"/>
                <a:cs typeface="Baskerville Old Face"/>
              </a:rPr>
              <a:t> </a:t>
            </a:r>
            <a:r>
              <a:rPr lang="en-US" sz="2400" b="1" i="1" dirty="0" err="1" smtClean="0">
                <a:latin typeface="Baskerville Old Face"/>
                <a:cs typeface="Baskerville Old Face"/>
              </a:rPr>
              <a:t>matematica</a:t>
            </a:r>
            <a:r>
              <a:rPr lang="en-US" sz="2400" b="1" i="1" dirty="0">
                <a:latin typeface="Baskerville Old Face"/>
                <a:cs typeface="Baskerville Old Face"/>
              </a:rPr>
              <a:t> </a:t>
            </a:r>
            <a:r>
              <a:rPr lang="en-US" sz="2400" b="1" i="1" dirty="0" smtClean="0">
                <a:latin typeface="Baskerville Old Face"/>
                <a:cs typeface="Baskerville Old Face"/>
              </a:rPr>
              <a:t>e</a:t>
            </a:r>
            <a:r>
              <a:rPr lang="en-US" sz="2400" b="1" i="1" dirty="0">
                <a:latin typeface="Baskerville Old Face"/>
                <a:cs typeface="Baskerville Old Face"/>
              </a:rPr>
              <a:t> </a:t>
            </a:r>
            <a:r>
              <a:rPr lang="en-US" sz="2400" b="1" i="1" dirty="0" err="1" smtClean="0">
                <a:latin typeface="Baskerville Old Face"/>
                <a:cs typeface="Baskerville Old Face"/>
              </a:rPr>
              <a:t>fisica</a:t>
            </a:r>
            <a:r>
              <a:rPr lang="en-US" sz="2400" b="1" i="1" dirty="0" smtClean="0">
                <a:latin typeface="Baskerville Old Face"/>
                <a:cs typeface="Baskerville Old Face"/>
              </a:rPr>
              <a:t>: </a:t>
            </a:r>
            <a:r>
              <a:rPr lang="en-US" sz="2400" b="1" i="1" dirty="0" err="1" smtClean="0">
                <a:latin typeface="Baskerville Old Face"/>
                <a:cs typeface="Baskerville Old Face"/>
              </a:rPr>
              <a:t>insegnanti</a:t>
            </a:r>
            <a:r>
              <a:rPr lang="en-US" sz="2400" b="1" i="1" dirty="0">
                <a:latin typeface="Baskerville Old Face"/>
                <a:cs typeface="Baskerville Old Face"/>
              </a:rPr>
              <a:t> </a:t>
            </a:r>
            <a:r>
              <a:rPr lang="en-US" sz="2400" b="1" i="1" dirty="0" smtClean="0">
                <a:latin typeface="Baskerville Old Face"/>
                <a:cs typeface="Baskerville Old Face"/>
              </a:rPr>
              <a:t>e</a:t>
            </a:r>
            <a:r>
              <a:rPr lang="en-US" sz="2400" b="1" i="1" dirty="0">
                <a:latin typeface="Baskerville Old Face"/>
                <a:cs typeface="Baskerville Old Face"/>
              </a:rPr>
              <a:t> </a:t>
            </a:r>
            <a:r>
              <a:rPr lang="en-US" sz="2400" b="1" i="1" dirty="0" err="1" smtClean="0">
                <a:latin typeface="Baskerville Old Face"/>
                <a:cs typeface="Baskerville Old Face"/>
              </a:rPr>
              <a:t>studenti</a:t>
            </a:r>
            <a:r>
              <a:rPr lang="en-US" sz="2400" b="1" i="1" dirty="0">
                <a:latin typeface="Baskerville Old Face"/>
                <a:cs typeface="Baskerville Old Face"/>
              </a:rPr>
              <a:t> </a:t>
            </a:r>
            <a:r>
              <a:rPr lang="en-US" sz="2400" b="1" i="1" dirty="0" smtClean="0">
                <a:latin typeface="Baskerville Old Face"/>
                <a:cs typeface="Baskerville Old Face"/>
              </a:rPr>
              <a:t>per</a:t>
            </a:r>
            <a:r>
              <a:rPr lang="en-US" sz="2400" b="1" i="1" dirty="0">
                <a:latin typeface="Baskerville Old Face"/>
                <a:cs typeface="Baskerville Old Face"/>
              </a:rPr>
              <a:t> </a:t>
            </a:r>
            <a:r>
              <a:rPr lang="en-US" sz="2400" b="1" i="1" dirty="0" err="1" smtClean="0">
                <a:latin typeface="Baskerville Old Face"/>
                <a:cs typeface="Baskerville Old Face"/>
              </a:rPr>
              <a:t>una</a:t>
            </a:r>
            <a:r>
              <a:rPr lang="en-US" sz="2400" b="1" i="1" dirty="0" smtClean="0">
                <a:latin typeface="Baskerville Old Face"/>
                <a:cs typeface="Baskerville Old Face"/>
              </a:rPr>
              <a:t> </a:t>
            </a:r>
            <a:r>
              <a:rPr lang="en-US" sz="2400" b="1" i="1" dirty="0" err="1" smtClean="0">
                <a:latin typeface="Baskerville Old Face"/>
                <a:cs typeface="Baskerville Old Face"/>
              </a:rPr>
              <a:t>didattica</a:t>
            </a:r>
            <a:r>
              <a:rPr lang="en-US" sz="2400" b="1" i="1" dirty="0">
                <a:latin typeface="Baskerville Old Face"/>
                <a:cs typeface="Baskerville Old Face"/>
              </a:rPr>
              <a:t> </a:t>
            </a:r>
            <a:r>
              <a:rPr lang="en-US" sz="2400" b="1" i="1" dirty="0" err="1" smtClean="0">
                <a:latin typeface="Baskerville Old Face"/>
                <a:cs typeface="Baskerville Old Face"/>
              </a:rPr>
              <a:t>inclusiva</a:t>
            </a:r>
            <a:endParaRPr lang="en-US" sz="2400" b="1" i="1" dirty="0">
              <a:latin typeface="Baskerville Old Face"/>
              <a:cs typeface="Baskerville Old Face"/>
            </a:endParaRPr>
          </a:p>
        </p:txBody>
      </p:sp>
    </p:spTree>
    <p:extLst>
      <p:ext uri="{BB962C8B-B14F-4D97-AF65-F5344CB8AC3E}">
        <p14:creationId xmlns:p14="http://schemas.microsoft.com/office/powerpoint/2010/main" val="1160539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Ostacoli</a:t>
            </a:r>
            <a:r>
              <a:rPr lang="en-US" dirty="0" smtClean="0"/>
              <a:t> </a:t>
            </a:r>
            <a:r>
              <a:rPr lang="en-US" dirty="0" err="1" smtClean="0"/>
              <a:t>insegnanti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364992" cy="3825556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600"/>
              </a:spcAft>
            </a:pPr>
            <a:r>
              <a:rPr lang="en-US" dirty="0" smtClean="0"/>
              <a:t>Tempo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Curriculum</a:t>
            </a:r>
          </a:p>
          <a:p>
            <a:pPr>
              <a:spcAft>
                <a:spcPts val="600"/>
              </a:spcAft>
            </a:pPr>
            <a:r>
              <a:rPr lang="en-US" dirty="0" err="1" smtClean="0"/>
              <a:t>Spazi</a:t>
            </a:r>
            <a:r>
              <a:rPr lang="en-US" dirty="0" smtClean="0"/>
              <a:t> </a:t>
            </a:r>
            <a:r>
              <a:rPr lang="en-US" dirty="0" err="1" smtClean="0"/>
              <a:t>condivisi</a:t>
            </a:r>
            <a:r>
              <a:rPr lang="en-US" dirty="0" smtClean="0"/>
              <a:t> di </a:t>
            </a:r>
            <a:r>
              <a:rPr lang="en-US" dirty="0" err="1" smtClean="0"/>
              <a:t>confronto</a:t>
            </a:r>
            <a:r>
              <a:rPr lang="en-US" dirty="0" smtClean="0"/>
              <a:t> </a:t>
            </a:r>
            <a:r>
              <a:rPr lang="en-US" dirty="0" err="1" smtClean="0"/>
              <a:t>fra</a:t>
            </a:r>
            <a:r>
              <a:rPr lang="en-US" dirty="0" smtClean="0"/>
              <a:t> </a:t>
            </a:r>
            <a:r>
              <a:rPr lang="en-US" dirty="0" err="1" smtClean="0"/>
              <a:t>insegnanti</a:t>
            </a:r>
            <a:r>
              <a:rPr lang="en-US" dirty="0" smtClean="0"/>
              <a:t>, </a:t>
            </a:r>
            <a:r>
              <a:rPr lang="en-US" dirty="0" err="1" smtClean="0"/>
              <a:t>istituzionalmente</a:t>
            </a:r>
            <a:r>
              <a:rPr lang="en-US" dirty="0" smtClean="0"/>
              <a:t> </a:t>
            </a:r>
            <a:r>
              <a:rPr lang="en-US" dirty="0" err="1" smtClean="0"/>
              <a:t>riconosciuti</a:t>
            </a:r>
            <a:endParaRPr lang="en-US" dirty="0"/>
          </a:p>
          <a:p>
            <a:pPr>
              <a:spcAft>
                <a:spcPts val="600"/>
              </a:spcAft>
            </a:pPr>
            <a:r>
              <a:rPr lang="en-US" dirty="0" err="1" smtClean="0"/>
              <a:t>Spazi</a:t>
            </a:r>
            <a:r>
              <a:rPr lang="en-US" dirty="0" smtClean="0"/>
              <a:t> </a:t>
            </a:r>
            <a:r>
              <a:rPr lang="en-US" dirty="0"/>
              <a:t>di </a:t>
            </a:r>
            <a:r>
              <a:rPr lang="en-US" dirty="0" err="1" smtClean="0"/>
              <a:t>confronto</a:t>
            </a:r>
            <a:r>
              <a:rPr lang="en-US" dirty="0" smtClean="0"/>
              <a:t> </a:t>
            </a:r>
            <a:r>
              <a:rPr lang="en-US" dirty="0" err="1"/>
              <a:t>fra</a:t>
            </a:r>
            <a:r>
              <a:rPr lang="en-US" dirty="0"/>
              <a:t> </a:t>
            </a:r>
            <a:r>
              <a:rPr lang="en-US" dirty="0" err="1"/>
              <a:t>insegnanti</a:t>
            </a:r>
            <a:r>
              <a:rPr lang="en-US" dirty="0"/>
              <a:t> e </a:t>
            </a:r>
            <a:r>
              <a:rPr lang="en-US" dirty="0" err="1" smtClean="0"/>
              <a:t>ricerca</a:t>
            </a:r>
            <a:r>
              <a:rPr lang="en-US" dirty="0" smtClean="0"/>
              <a:t> </a:t>
            </a:r>
          </a:p>
          <a:p>
            <a:pPr>
              <a:spcAft>
                <a:spcPts val="600"/>
              </a:spcAft>
            </a:pPr>
            <a:r>
              <a:rPr lang="en-US" dirty="0" err="1" smtClean="0"/>
              <a:t>Carenza</a:t>
            </a:r>
            <a:r>
              <a:rPr lang="en-US" dirty="0" smtClean="0"/>
              <a:t> </a:t>
            </a:r>
            <a:r>
              <a:rPr lang="en-US" dirty="0"/>
              <a:t>di </a:t>
            </a:r>
            <a:r>
              <a:rPr lang="en-US" dirty="0" err="1"/>
              <a:t>formazione</a:t>
            </a:r>
            <a:r>
              <a:rPr lang="en-US" dirty="0"/>
              <a:t>/</a:t>
            </a:r>
            <a:r>
              <a:rPr lang="en-US" dirty="0" err="1"/>
              <a:t>informazione</a:t>
            </a:r>
            <a:r>
              <a:rPr lang="en-US" dirty="0"/>
              <a:t> per </a:t>
            </a:r>
            <a:r>
              <a:rPr lang="en-US" dirty="0" err="1"/>
              <a:t>gli</a:t>
            </a:r>
            <a:r>
              <a:rPr lang="en-US" dirty="0"/>
              <a:t> </a:t>
            </a:r>
            <a:r>
              <a:rPr lang="en-US" dirty="0" err="1" smtClean="0"/>
              <a:t>isegnanti</a:t>
            </a: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3252" y="2694532"/>
            <a:ext cx="3050588" cy="210793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E. </a:t>
            </a:r>
            <a:r>
              <a:rPr lang="en-US" dirty="0" err="1" smtClean="0"/>
              <a:t>Robotti</a:t>
            </a:r>
            <a:r>
              <a:rPr lang="en-US" dirty="0" smtClean="0"/>
              <a:t>, VII CONVEGNO NAZIONALE DI.FI.MA.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350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Ostacoli</a:t>
            </a:r>
            <a:r>
              <a:rPr lang="en-US" dirty="0" smtClean="0"/>
              <a:t> </a:t>
            </a:r>
            <a:r>
              <a:rPr lang="en-US" dirty="0" err="1" smtClean="0"/>
              <a:t>studenti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pPr>
              <a:spcAft>
                <a:spcPts val="600"/>
              </a:spcAft>
            </a:pPr>
            <a:r>
              <a:rPr lang="en-US" dirty="0" smtClean="0"/>
              <a:t> </a:t>
            </a:r>
            <a:r>
              <a:rPr lang="en-US" dirty="0"/>
              <a:t> </a:t>
            </a:r>
            <a:r>
              <a:rPr lang="en-US" dirty="0" smtClean="0"/>
              <a:t>Non </a:t>
            </a:r>
            <a:r>
              <a:rPr lang="en-US" dirty="0" err="1" smtClean="0"/>
              <a:t>sentirsi</a:t>
            </a:r>
            <a:r>
              <a:rPr lang="en-US" dirty="0" smtClean="0"/>
              <a:t> parte </a:t>
            </a:r>
            <a:r>
              <a:rPr lang="en-US" dirty="0" err="1" smtClean="0"/>
              <a:t>della</a:t>
            </a:r>
            <a:r>
              <a:rPr lang="en-US" dirty="0" smtClean="0"/>
              <a:t> </a:t>
            </a:r>
            <a:r>
              <a:rPr lang="en-US" dirty="0" err="1" smtClean="0"/>
              <a:t>classe</a:t>
            </a:r>
            <a:r>
              <a:rPr lang="en-US" dirty="0" smtClean="0"/>
              <a:t> -&gt;non </a:t>
            </a:r>
            <a:r>
              <a:rPr lang="en-US" dirty="0" err="1" smtClean="0"/>
              <a:t>sentire</a:t>
            </a:r>
            <a:r>
              <a:rPr lang="en-US" dirty="0" smtClean="0"/>
              <a:t>  la </a:t>
            </a:r>
            <a:r>
              <a:rPr lang="en-US" dirty="0" err="1" smtClean="0"/>
              <a:t>classe</a:t>
            </a:r>
            <a:r>
              <a:rPr lang="en-US" dirty="0" smtClean="0"/>
              <a:t> come </a:t>
            </a:r>
            <a:r>
              <a:rPr lang="en-US" dirty="0" err="1" smtClean="0"/>
              <a:t>risorsa</a:t>
            </a:r>
            <a:r>
              <a:rPr lang="en-US" dirty="0" smtClean="0"/>
              <a:t>-&gt; la </a:t>
            </a:r>
            <a:r>
              <a:rPr lang="en-US" dirty="0" err="1" smtClean="0"/>
              <a:t>diversità</a:t>
            </a:r>
            <a:r>
              <a:rPr lang="en-US" dirty="0" smtClean="0"/>
              <a:t> come </a:t>
            </a:r>
            <a:r>
              <a:rPr lang="en-US" dirty="0" err="1" smtClean="0"/>
              <a:t>risorsa</a:t>
            </a:r>
            <a:endParaRPr lang="en-US" dirty="0" smtClean="0"/>
          </a:p>
          <a:p>
            <a:pPr>
              <a:spcAft>
                <a:spcPts val="600"/>
              </a:spcAft>
            </a:pPr>
            <a:r>
              <a:rPr lang="en-US" dirty="0" smtClean="0"/>
              <a:t> </a:t>
            </a:r>
            <a:r>
              <a:rPr lang="en-US" dirty="0" err="1"/>
              <a:t>L</a:t>
            </a:r>
            <a:r>
              <a:rPr lang="en-US" dirty="0" err="1" smtClean="0"/>
              <a:t>’interpretazione</a:t>
            </a:r>
            <a:r>
              <a:rPr lang="en-US" dirty="0" smtClean="0"/>
              <a:t> </a:t>
            </a:r>
            <a:r>
              <a:rPr lang="en-US" dirty="0" err="1" smtClean="0"/>
              <a:t>dell’errore</a:t>
            </a:r>
            <a:r>
              <a:rPr lang="en-US" dirty="0" smtClean="0"/>
              <a:t> come  </a:t>
            </a:r>
            <a:r>
              <a:rPr lang="en-US" dirty="0" err="1" smtClean="0"/>
              <a:t>insuccesso</a:t>
            </a:r>
            <a:r>
              <a:rPr lang="en-US" dirty="0" smtClean="0"/>
              <a:t>;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La </a:t>
            </a:r>
            <a:r>
              <a:rPr lang="en-US" dirty="0" err="1" smtClean="0"/>
              <a:t>valutazione</a:t>
            </a:r>
            <a:endParaRPr lang="en-US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102" y="2422452"/>
            <a:ext cx="3088738" cy="2055415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853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dirty="0" err="1" smtClean="0"/>
              <a:t>Conoscere</a:t>
            </a:r>
            <a:r>
              <a:rPr lang="en-US" sz="3200" dirty="0" smtClean="0"/>
              <a:t> I </a:t>
            </a:r>
            <a:r>
              <a:rPr lang="en-US" sz="3200" dirty="0" err="1" smtClean="0"/>
              <a:t>propri</a:t>
            </a:r>
            <a:r>
              <a:rPr lang="en-US" sz="3200" dirty="0" smtClean="0"/>
              <a:t> </a:t>
            </a:r>
            <a:r>
              <a:rPr lang="en-US" sz="3200" dirty="0" err="1" smtClean="0"/>
              <a:t>alunni</a:t>
            </a:r>
            <a:r>
              <a:rPr lang="en-US" sz="3200" dirty="0" smtClean="0"/>
              <a:t>/</a:t>
            </a:r>
            <a:r>
              <a:rPr lang="en-US" sz="3200" dirty="0" err="1" smtClean="0"/>
              <a:t>studenti</a:t>
            </a:r>
            <a:r>
              <a:rPr lang="en-US" sz="3200" smtClean="0"/>
              <a:t/>
            </a:r>
            <a:br>
              <a:rPr lang="en-US" sz="3200" smtClean="0"/>
            </a:b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1230224" y="2020067"/>
            <a:ext cx="3242167" cy="3602736"/>
          </a:xfrm>
        </p:spPr>
        <p:txBody>
          <a:bodyPr/>
          <a:lstStyle/>
          <a:p>
            <a:pPr marL="0" indent="0">
              <a:buNone/>
            </a:pPr>
            <a:r>
              <a:rPr lang="en-US" dirty="0" err="1">
                <a:solidFill>
                  <a:srgbClr val="AA2B1E"/>
                </a:solidFill>
                <a:latin typeface="+mj-lt"/>
              </a:rPr>
              <a:t>Competenze</a:t>
            </a:r>
            <a:r>
              <a:rPr lang="en-US" dirty="0">
                <a:solidFill>
                  <a:srgbClr val="AA2B1E"/>
                </a:solidFill>
                <a:latin typeface="+mj-lt"/>
              </a:rPr>
              <a:t> in </a:t>
            </a:r>
            <a:r>
              <a:rPr lang="en-US" dirty="0" err="1">
                <a:solidFill>
                  <a:srgbClr val="AA2B1E"/>
                </a:solidFill>
                <a:latin typeface="+mj-lt"/>
              </a:rPr>
              <a:t>matematica</a:t>
            </a:r>
            <a:endParaRPr lang="en-US" dirty="0">
              <a:solidFill>
                <a:srgbClr val="AA2B1E"/>
              </a:solidFill>
              <a:latin typeface="+mj-lt"/>
            </a:endParaRPr>
          </a:p>
          <a:p>
            <a:endParaRPr lang="en-US" dirty="0" smtClean="0">
              <a:latin typeface="+mj-lt"/>
            </a:endParaRPr>
          </a:p>
          <a:p>
            <a:endParaRPr lang="en-US" dirty="0">
              <a:latin typeface="+mj-lt"/>
            </a:endParaRPr>
          </a:p>
          <a:p>
            <a:pPr marL="0" indent="0">
              <a:buNone/>
            </a:pPr>
            <a:r>
              <a:rPr lang="en-US" dirty="0" err="1">
                <a:solidFill>
                  <a:srgbClr val="AA2B1E"/>
                </a:solidFill>
                <a:latin typeface="+mj-lt"/>
              </a:rPr>
              <a:t>Punti</a:t>
            </a:r>
            <a:r>
              <a:rPr lang="en-US" dirty="0">
                <a:solidFill>
                  <a:srgbClr val="AA2B1E"/>
                </a:solidFill>
                <a:latin typeface="+mj-lt"/>
              </a:rPr>
              <a:t> di </a:t>
            </a:r>
            <a:r>
              <a:rPr lang="en-US" dirty="0" err="1">
                <a:solidFill>
                  <a:srgbClr val="AA2B1E"/>
                </a:solidFill>
                <a:latin typeface="+mj-lt"/>
              </a:rPr>
              <a:t>debolezza</a:t>
            </a:r>
            <a:endParaRPr lang="en-US" dirty="0">
              <a:solidFill>
                <a:srgbClr val="AA2B1E"/>
              </a:solidFill>
              <a:latin typeface="+mj-lt"/>
            </a:endParaRPr>
          </a:p>
          <a:p>
            <a:pPr marL="0" indent="0">
              <a:buNone/>
            </a:pPr>
            <a:r>
              <a:rPr lang="en-US" dirty="0" err="1" smtClean="0">
                <a:solidFill>
                  <a:srgbClr val="AA2B1E"/>
                </a:solidFill>
                <a:latin typeface="+mj-lt"/>
              </a:rPr>
              <a:t>Punti</a:t>
            </a:r>
            <a:r>
              <a:rPr lang="en-US" dirty="0" smtClean="0">
                <a:solidFill>
                  <a:srgbClr val="AA2B1E"/>
                </a:solidFill>
                <a:latin typeface="+mj-lt"/>
              </a:rPr>
              <a:t> </a:t>
            </a:r>
            <a:r>
              <a:rPr lang="en-US" dirty="0">
                <a:solidFill>
                  <a:srgbClr val="AA2B1E"/>
                </a:solidFill>
                <a:latin typeface="+mj-lt"/>
              </a:rPr>
              <a:t>di </a:t>
            </a:r>
            <a:r>
              <a:rPr lang="en-US" dirty="0" err="1">
                <a:solidFill>
                  <a:srgbClr val="AA2B1E"/>
                </a:solidFill>
                <a:latin typeface="+mj-lt"/>
              </a:rPr>
              <a:t>forza</a:t>
            </a:r>
            <a:endParaRPr lang="en-US" dirty="0">
              <a:solidFill>
                <a:srgbClr val="AA2B1E"/>
              </a:solidFill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4663440" y="2020067"/>
            <a:ext cx="3200400" cy="3605212"/>
          </a:xfrm>
        </p:spPr>
        <p:txBody>
          <a:bodyPr/>
          <a:lstStyle/>
          <a:p>
            <a:r>
              <a:rPr lang="en-US" dirty="0" err="1"/>
              <a:t>Batterie</a:t>
            </a:r>
            <a:r>
              <a:rPr lang="en-US" dirty="0"/>
              <a:t> e test per la </a:t>
            </a:r>
            <a:r>
              <a:rPr lang="en-US" dirty="0" err="1"/>
              <a:t>valutazione</a:t>
            </a:r>
            <a:r>
              <a:rPr lang="en-US" dirty="0"/>
              <a:t> di </a:t>
            </a:r>
            <a:r>
              <a:rPr lang="en-US" dirty="0" err="1"/>
              <a:t>competenze</a:t>
            </a:r>
            <a:r>
              <a:rPr lang="en-US" dirty="0"/>
              <a:t> </a:t>
            </a:r>
            <a:r>
              <a:rPr lang="en-US" dirty="0" err="1"/>
              <a:t>matematiche</a:t>
            </a:r>
            <a:endParaRPr lang="en-US" dirty="0"/>
          </a:p>
          <a:p>
            <a:pPr lvl="0"/>
            <a:r>
              <a:rPr lang="en-US" dirty="0" err="1" smtClean="0"/>
              <a:t>Basi</a:t>
            </a:r>
            <a:r>
              <a:rPr lang="en-US" dirty="0" smtClean="0"/>
              <a:t> </a:t>
            </a:r>
            <a:r>
              <a:rPr lang="en-US" dirty="0" err="1"/>
              <a:t>teoriche</a:t>
            </a:r>
            <a:r>
              <a:rPr lang="en-US" dirty="0"/>
              <a:t> </a:t>
            </a:r>
            <a:r>
              <a:rPr lang="en-US" dirty="0" err="1"/>
              <a:t>fornite</a:t>
            </a:r>
            <a:r>
              <a:rPr lang="en-US" dirty="0"/>
              <a:t> </a:t>
            </a:r>
            <a:r>
              <a:rPr lang="en-US" dirty="0" err="1"/>
              <a:t>dalla</a:t>
            </a:r>
            <a:r>
              <a:rPr lang="en-US" dirty="0"/>
              <a:t> </a:t>
            </a:r>
            <a:r>
              <a:rPr lang="en-US" dirty="0" err="1"/>
              <a:t>ricerca</a:t>
            </a:r>
            <a:r>
              <a:rPr lang="en-US" dirty="0"/>
              <a:t> (</a:t>
            </a:r>
            <a:r>
              <a:rPr lang="en-US" dirty="0" err="1"/>
              <a:t>scienze</a:t>
            </a:r>
            <a:r>
              <a:rPr lang="en-US" dirty="0"/>
              <a:t> cognitive, </a:t>
            </a:r>
            <a:r>
              <a:rPr lang="en-US" dirty="0" err="1"/>
              <a:t>didattica</a:t>
            </a:r>
            <a:r>
              <a:rPr lang="en-US" dirty="0"/>
              <a:t> </a:t>
            </a:r>
            <a:r>
              <a:rPr lang="en-US" dirty="0" err="1"/>
              <a:t>della</a:t>
            </a:r>
            <a:r>
              <a:rPr lang="en-US" dirty="0"/>
              <a:t> </a:t>
            </a:r>
            <a:r>
              <a:rPr lang="en-US" dirty="0" err="1"/>
              <a:t>matematica</a:t>
            </a:r>
            <a:r>
              <a:rPr lang="en-US" dirty="0"/>
              <a:t>…)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674523" y="5432137"/>
            <a:ext cx="4510877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err="1">
                <a:solidFill>
                  <a:srgbClr val="AA2B1E"/>
                </a:solidFill>
                <a:latin typeface="+mj-lt"/>
              </a:rPr>
              <a:t>Chiavi</a:t>
            </a:r>
            <a:r>
              <a:rPr lang="en-US" sz="3200" dirty="0">
                <a:solidFill>
                  <a:srgbClr val="AA2B1E"/>
                </a:solidFill>
                <a:latin typeface="+mj-lt"/>
              </a:rPr>
              <a:t> di </a:t>
            </a:r>
            <a:r>
              <a:rPr lang="en-US" sz="3200" dirty="0" err="1">
                <a:solidFill>
                  <a:srgbClr val="AA2B1E"/>
                </a:solidFill>
                <a:latin typeface="+mj-lt"/>
              </a:rPr>
              <a:t>lettura</a:t>
            </a:r>
            <a:endParaRPr lang="en-US" sz="3200" dirty="0">
              <a:solidFill>
                <a:srgbClr val="AA2B1E"/>
              </a:solidFill>
              <a:latin typeface="+mj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50878" t="10406" b="18318"/>
          <a:stretch/>
        </p:blipFill>
        <p:spPr>
          <a:xfrm>
            <a:off x="3740663" y="3704835"/>
            <a:ext cx="596921" cy="5735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t="9390" r="51565" b="19981"/>
          <a:stretch/>
        </p:blipFill>
        <p:spPr>
          <a:xfrm>
            <a:off x="3077602" y="4278411"/>
            <a:ext cx="596921" cy="5764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9247" y="2526893"/>
            <a:ext cx="993365" cy="582112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48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AA2B1E"/>
                </a:solidFill>
              </a:rPr>
              <a:t>Fra le </a:t>
            </a:r>
            <a:r>
              <a:rPr lang="en-US" dirty="0" err="1" smtClean="0">
                <a:solidFill>
                  <a:srgbClr val="AA2B1E"/>
                </a:solidFill>
              </a:rPr>
              <a:t>chiavi</a:t>
            </a:r>
            <a:r>
              <a:rPr lang="en-US" dirty="0" smtClean="0">
                <a:solidFill>
                  <a:srgbClr val="AA2B1E"/>
                </a:solidFill>
              </a:rPr>
              <a:t> di </a:t>
            </a:r>
            <a:r>
              <a:rPr lang="en-US" dirty="0" err="1" smtClean="0">
                <a:solidFill>
                  <a:srgbClr val="AA2B1E"/>
                </a:solidFill>
              </a:rPr>
              <a:t>lettura</a:t>
            </a:r>
            <a:r>
              <a:rPr lang="en-US" dirty="0" smtClean="0">
                <a:solidFill>
                  <a:srgbClr val="AA2B1E"/>
                </a:solidFill>
              </a:rPr>
              <a:t>…</a:t>
            </a:r>
            <a:endParaRPr lang="en-US" dirty="0">
              <a:solidFill>
                <a:srgbClr val="AA2B1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/>
              <a:t>Canali</a:t>
            </a:r>
            <a:r>
              <a:rPr lang="en-US" dirty="0"/>
              <a:t> </a:t>
            </a:r>
            <a:r>
              <a:rPr lang="en-US" dirty="0" err="1"/>
              <a:t>preferenziali</a:t>
            </a:r>
            <a:r>
              <a:rPr lang="en-US" dirty="0"/>
              <a:t> di </a:t>
            </a:r>
            <a:r>
              <a:rPr lang="en-US" dirty="0" err="1"/>
              <a:t>accesso</a:t>
            </a:r>
            <a:r>
              <a:rPr lang="en-US" dirty="0"/>
              <a:t> </a:t>
            </a:r>
            <a:r>
              <a:rPr lang="en-US" dirty="0" err="1"/>
              <a:t>alle</a:t>
            </a:r>
            <a:r>
              <a:rPr lang="en-US" dirty="0"/>
              <a:t> </a:t>
            </a:r>
            <a:r>
              <a:rPr lang="en-US" dirty="0" err="1" smtClean="0"/>
              <a:t>informazioni</a:t>
            </a:r>
            <a:endParaRPr lang="en-US" dirty="0" smtClean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>
                <a:solidFill>
                  <a:srgbClr val="000000"/>
                </a:solidFill>
              </a:rPr>
              <a:t>Stili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cognitivi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00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stili</a:t>
            </a:r>
            <a:r>
              <a:rPr lang="en-US" dirty="0">
                <a:solidFill>
                  <a:srgbClr val="000000"/>
                </a:solidFill>
              </a:rPr>
              <a:t> di </a:t>
            </a:r>
            <a:r>
              <a:rPr lang="en-US" dirty="0" err="1">
                <a:solidFill>
                  <a:srgbClr val="000000"/>
                </a:solidFill>
              </a:rPr>
              <a:t>apprendimento</a:t>
            </a:r>
            <a:endParaRPr lang="en-US" dirty="0">
              <a:solidFill>
                <a:srgbClr val="000000"/>
              </a:solidFill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smtClean="0"/>
              <a:t>I </a:t>
            </a:r>
            <a:r>
              <a:rPr lang="en-US" dirty="0" err="1" smtClean="0"/>
              <a:t>compagni</a:t>
            </a:r>
            <a:r>
              <a:rPr lang="en-US" dirty="0" smtClean="0"/>
              <a:t>/la </a:t>
            </a:r>
            <a:r>
              <a:rPr lang="en-US" dirty="0" err="1" smtClean="0"/>
              <a:t>classe</a:t>
            </a:r>
            <a:endParaRPr lang="en-US" dirty="0" smtClean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 smtClean="0"/>
              <a:t>Metacognizione</a:t>
            </a:r>
            <a:r>
              <a:rPr lang="en-US" dirty="0" smtClean="0"/>
              <a:t>/</a:t>
            </a:r>
            <a:r>
              <a:rPr lang="en-US" dirty="0" err="1" smtClean="0"/>
              <a:t>sfera</a:t>
            </a:r>
            <a:r>
              <a:rPr lang="en-US" dirty="0" smtClean="0"/>
              <a:t> </a:t>
            </a:r>
            <a:r>
              <a:rPr lang="en-US" dirty="0" err="1" smtClean="0"/>
              <a:t>affettiva</a:t>
            </a:r>
            <a:endParaRPr lang="en-US" dirty="0" smtClean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err="1" smtClean="0"/>
              <a:t>Valutazione</a:t>
            </a:r>
            <a:r>
              <a:rPr lang="en-US" dirty="0" smtClean="0"/>
              <a:t> -&gt; </a:t>
            </a:r>
            <a:r>
              <a:rPr lang="en-US" dirty="0" err="1" smtClean="0"/>
              <a:t>valutazione</a:t>
            </a:r>
            <a:r>
              <a:rPr lang="en-US" dirty="0" smtClean="0"/>
              <a:t> </a:t>
            </a:r>
            <a:r>
              <a:rPr lang="en-US" dirty="0" err="1" smtClean="0"/>
              <a:t>formativa</a:t>
            </a:r>
            <a:endParaRPr lang="en-US" dirty="0" smtClean="0"/>
          </a:p>
          <a:p>
            <a:pPr>
              <a:lnSpc>
                <a:spcPct val="130000"/>
              </a:lnSpc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14189" y="3914803"/>
            <a:ext cx="3048891" cy="2100400"/>
          </a:xfrm>
        </p:spPr>
        <p:txBody>
          <a:bodyPr/>
          <a:lstStyle/>
          <a:p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cosa</a:t>
            </a:r>
            <a:r>
              <a:rPr lang="en-US" dirty="0" smtClean="0"/>
              <a:t> </a:t>
            </a:r>
            <a:r>
              <a:rPr lang="en-US" dirty="0" err="1" smtClean="0"/>
              <a:t>può</a:t>
            </a:r>
            <a:r>
              <a:rPr lang="en-US" dirty="0" smtClean="0"/>
              <a:t> dire la </a:t>
            </a:r>
            <a:r>
              <a:rPr lang="en-US" dirty="0" err="1" smtClean="0"/>
              <a:t>ricerca</a:t>
            </a:r>
            <a:r>
              <a:rPr lang="en-US" dirty="0" smtClean="0"/>
              <a:t> </a:t>
            </a:r>
            <a:r>
              <a:rPr lang="en-US" dirty="0" err="1" smtClean="0"/>
              <a:t>agli</a:t>
            </a:r>
            <a:r>
              <a:rPr lang="en-US" dirty="0" smtClean="0"/>
              <a:t> </a:t>
            </a:r>
            <a:r>
              <a:rPr lang="en-US" dirty="0" err="1" smtClean="0"/>
              <a:t>insegnanti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E. Robotti, VII CONVEGNO NAZIONALE DI.FI.MA.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103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Pushpin.thmx</Template>
  <TotalTime>22671</TotalTime>
  <Words>592</Words>
  <Application>Microsoft Macintosh PowerPoint</Application>
  <PresentationFormat>On-screen Show (4:3)</PresentationFormat>
  <Paragraphs>133</Paragraphs>
  <Slides>16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Pushpin</vt:lpstr>
      <vt:lpstr>          DI.FI.MA. 2015    Insegnare e imparare matematica e fisica: insegnanti e studenti per una didattica inclusiva</vt:lpstr>
      <vt:lpstr>PowerPoint Presentation</vt:lpstr>
      <vt:lpstr>PowerPoint Presentation</vt:lpstr>
      <vt:lpstr>PowerPoint Presentation</vt:lpstr>
      <vt:lpstr>BES</vt:lpstr>
      <vt:lpstr>Ostacoli insegnanti</vt:lpstr>
      <vt:lpstr>Ostacoli studenti</vt:lpstr>
      <vt:lpstr>Conoscere I propri alunni/studenti </vt:lpstr>
      <vt:lpstr>Fra le chiavi di lettura…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Didattica inclusiva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Tirolo tavola rotonda</dc:title>
  <dc:creator>*</dc:creator>
  <cp:lastModifiedBy>*</cp:lastModifiedBy>
  <cp:revision>57</cp:revision>
  <dcterms:created xsi:type="dcterms:W3CDTF">2015-09-20T07:00:48Z</dcterms:created>
  <dcterms:modified xsi:type="dcterms:W3CDTF">2015-10-06T05:03:51Z</dcterms:modified>
</cp:coreProperties>
</file>