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59"/>
  </p:notesMasterIdLst>
  <p:handoutMasterIdLst>
    <p:handoutMasterId r:id="rId60"/>
  </p:handoutMasterIdLst>
  <p:sldIdLst>
    <p:sldId id="256" r:id="rId2"/>
    <p:sldId id="369" r:id="rId3"/>
    <p:sldId id="415" r:id="rId4"/>
    <p:sldId id="348" r:id="rId5"/>
    <p:sldId id="349" r:id="rId6"/>
    <p:sldId id="350" r:id="rId7"/>
    <p:sldId id="351" r:id="rId8"/>
    <p:sldId id="318" r:id="rId9"/>
    <p:sldId id="360" r:id="rId10"/>
    <p:sldId id="354" r:id="rId11"/>
    <p:sldId id="326" r:id="rId12"/>
    <p:sldId id="327" r:id="rId13"/>
    <p:sldId id="420" r:id="rId14"/>
    <p:sldId id="371" r:id="rId15"/>
    <p:sldId id="423" r:id="rId16"/>
    <p:sldId id="380" r:id="rId17"/>
    <p:sldId id="373" r:id="rId18"/>
    <p:sldId id="385" r:id="rId19"/>
    <p:sldId id="386" r:id="rId20"/>
    <p:sldId id="387" r:id="rId21"/>
    <p:sldId id="376" r:id="rId22"/>
    <p:sldId id="309" r:id="rId23"/>
    <p:sldId id="377" r:id="rId24"/>
    <p:sldId id="370" r:id="rId25"/>
    <p:sldId id="278" r:id="rId26"/>
    <p:sldId id="388" r:id="rId27"/>
    <p:sldId id="390" r:id="rId28"/>
    <p:sldId id="391" r:id="rId29"/>
    <p:sldId id="392" r:id="rId30"/>
    <p:sldId id="393" r:id="rId31"/>
    <p:sldId id="394" r:id="rId32"/>
    <p:sldId id="395" r:id="rId33"/>
    <p:sldId id="396" r:id="rId34"/>
    <p:sldId id="397" r:id="rId35"/>
    <p:sldId id="398" r:id="rId36"/>
    <p:sldId id="399" r:id="rId37"/>
    <p:sldId id="401" r:id="rId38"/>
    <p:sldId id="402" r:id="rId39"/>
    <p:sldId id="403" r:id="rId40"/>
    <p:sldId id="404" r:id="rId41"/>
    <p:sldId id="405" r:id="rId42"/>
    <p:sldId id="406" r:id="rId43"/>
    <p:sldId id="407" r:id="rId44"/>
    <p:sldId id="408" r:id="rId45"/>
    <p:sldId id="409" r:id="rId46"/>
    <p:sldId id="410" r:id="rId47"/>
    <p:sldId id="411" r:id="rId48"/>
    <p:sldId id="412" r:id="rId49"/>
    <p:sldId id="413" r:id="rId50"/>
    <p:sldId id="424" r:id="rId51"/>
    <p:sldId id="414" r:id="rId52"/>
    <p:sldId id="378" r:id="rId53"/>
    <p:sldId id="379" r:id="rId54"/>
    <p:sldId id="416" r:id="rId55"/>
    <p:sldId id="418" r:id="rId56"/>
    <p:sldId id="419" r:id="rId57"/>
    <p:sldId id="421"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978" autoAdjust="0"/>
  </p:normalViewPr>
  <p:slideViewPr>
    <p:cSldViewPr snapToGrid="0" snapToObjects="1">
      <p:cViewPr>
        <p:scale>
          <a:sx n="72" d="100"/>
          <a:sy n="72" d="100"/>
        </p:scale>
        <p:origin x="-1856" y="-1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viewProps" Target="viewProps.xml"/><Relationship Id="rId64" Type="http://schemas.openxmlformats.org/officeDocument/2006/relationships/theme" Target="theme/theme1.xml"/><Relationship Id="rId65"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notesMaster" Target="notesMasters/notesMaster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handoutMaster" Target="handoutMasters/handoutMaster1.xml"/><Relationship Id="rId61" Type="http://schemas.openxmlformats.org/officeDocument/2006/relationships/printerSettings" Target="printerSettings/printerSettings1.bin"/><Relationship Id="rId62"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macbook:Desktop:DOTTORATO:00%20TESI:capitolo%201:statistiche.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MACINTOSH%20HD:Users:macbook:Desktop:DOTTORATO:PAPER:CAPITOLO%20LIBRO%20FENIX:Grafici%20capitolo.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MACINTOSH%20HD:Users:macbook:Desktop:DOTTORATO:PAPER:CAPITOLO%20LIBRO%20FENIX:Grafici%20capitolo.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macbook:Desktop:DOTTORATO:00%20TESI:capitolo%201:statistiche.xlsx" TargetMode="External"/></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MACINTOSH%20HD:Users:macbook:Desktop:DOTTORATO:00%20TESI:capitolo%201:statistiche.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macbook:Desktop:DOTTORATO:00%20TESI:capitolo%201:statistiche.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MACINTOSH%20HD:Users:macbook:Desktop:DOTTORATO:PAPER:CAPITOLO%20LIBRO%20FENIX:Grafici%20capitolo.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MACINTOSH%20HD:Users:macbook:Desktop:DOTTORATO:PAPER:CAPITOLO%20LIBRO%20FENIX:Grafici%20capitolo.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MACINTOSH%20HD:Users:macbook:Desktop:DOTTORATO:PAPER:CAPITOLO%20LIBRO%20FENIX:Grafici%20capitolo.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MACINTOSH%20HD:Users:macbook:Desktop:DOTTORATO:PAPER:CAPITOLO%20LIBRO%20FENIX:Grafici%20capitolo.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'I e II generazioni'!$B$2</c:f>
              <c:strCache>
                <c:ptCount val="1"/>
                <c:pt idx="0">
                  <c:v>I generazione</c:v>
                </c:pt>
              </c:strCache>
            </c:strRef>
          </c:tx>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'I e II generazioni'!$A$3:$A$6</c:f>
              <c:strCache>
                <c:ptCount val="4"/>
                <c:pt idx="0">
                  <c:v>Infanzia</c:v>
                </c:pt>
                <c:pt idx="1">
                  <c:v>Primaria </c:v>
                </c:pt>
                <c:pt idx="2">
                  <c:v>Sec. I grado</c:v>
                </c:pt>
                <c:pt idx="3">
                  <c:v>Sec. II grado</c:v>
                </c:pt>
              </c:strCache>
            </c:strRef>
          </c:cat>
          <c:val>
            <c:numRef>
              <c:f>'I e II generazioni'!$B$3:$B$6</c:f>
              <c:numCache>
                <c:formatCode>0.00%</c:formatCode>
                <c:ptCount val="4"/>
                <c:pt idx="0">
                  <c:v>0.201</c:v>
                </c:pt>
                <c:pt idx="1">
                  <c:v>0.406</c:v>
                </c:pt>
                <c:pt idx="2">
                  <c:v>0.682</c:v>
                </c:pt>
                <c:pt idx="3">
                  <c:v>0.878</c:v>
                </c:pt>
              </c:numCache>
            </c:numRef>
          </c:val>
        </c:ser>
        <c:ser>
          <c:idx val="1"/>
          <c:order val="1"/>
          <c:tx>
            <c:strRef>
              <c:f>'I e II generazioni'!$C$2</c:f>
              <c:strCache>
                <c:ptCount val="1"/>
                <c:pt idx="0">
                  <c:v>II generazione</c:v>
                </c:pt>
              </c:strCache>
            </c:strRef>
          </c:tx>
          <c:spPr>
            <a:solidFill>
              <a:schemeClr val="accent3"/>
            </a:solidFill>
          </c:spPr>
          <c:invertIfNegative val="0"/>
          <c:dLbls>
            <c:txPr>
              <a:bodyPr/>
              <a:lstStyle/>
              <a:p>
                <a:pPr>
                  <a:defRPr sz="1200"/>
                </a:pPr>
                <a:endParaRPr lang="en-US"/>
              </a:p>
            </c:txPr>
            <c:showLegendKey val="0"/>
            <c:showVal val="1"/>
            <c:showCatName val="0"/>
            <c:showSerName val="0"/>
            <c:showPercent val="0"/>
            <c:showBubbleSize val="0"/>
            <c:showLeaderLines val="0"/>
          </c:dLbls>
          <c:cat>
            <c:strRef>
              <c:f>'I e II generazioni'!$A$3:$A$6</c:f>
              <c:strCache>
                <c:ptCount val="4"/>
                <c:pt idx="0">
                  <c:v>Infanzia</c:v>
                </c:pt>
                <c:pt idx="1">
                  <c:v>Primaria </c:v>
                </c:pt>
                <c:pt idx="2">
                  <c:v>Sec. I grado</c:v>
                </c:pt>
                <c:pt idx="3">
                  <c:v>Sec. II grado</c:v>
                </c:pt>
              </c:strCache>
            </c:strRef>
          </c:cat>
          <c:val>
            <c:numRef>
              <c:f>'I e II generazioni'!$C$3:$C$6</c:f>
              <c:numCache>
                <c:formatCode>0.00%</c:formatCode>
                <c:ptCount val="4"/>
                <c:pt idx="0">
                  <c:v>0.799</c:v>
                </c:pt>
                <c:pt idx="1">
                  <c:v>0.594</c:v>
                </c:pt>
                <c:pt idx="2">
                  <c:v>0.318</c:v>
                </c:pt>
                <c:pt idx="3">
                  <c:v>0.122</c:v>
                </c:pt>
              </c:numCache>
            </c:numRef>
          </c:val>
        </c:ser>
        <c:dLbls>
          <c:showLegendKey val="0"/>
          <c:showVal val="1"/>
          <c:showCatName val="0"/>
          <c:showSerName val="0"/>
          <c:showPercent val="0"/>
          <c:showBubbleSize val="0"/>
        </c:dLbls>
        <c:gapWidth val="75"/>
        <c:overlap val="100"/>
        <c:axId val="555138648"/>
        <c:axId val="555141704"/>
      </c:barChart>
      <c:catAx>
        <c:axId val="555138648"/>
        <c:scaling>
          <c:orientation val="minMax"/>
        </c:scaling>
        <c:delete val="0"/>
        <c:axPos val="l"/>
        <c:majorTickMark val="none"/>
        <c:minorTickMark val="none"/>
        <c:tickLblPos val="nextTo"/>
        <c:txPr>
          <a:bodyPr/>
          <a:lstStyle/>
          <a:p>
            <a:pPr>
              <a:defRPr sz="1400"/>
            </a:pPr>
            <a:endParaRPr lang="en-US"/>
          </a:p>
        </c:txPr>
        <c:crossAx val="555141704"/>
        <c:crosses val="autoZero"/>
        <c:auto val="1"/>
        <c:lblAlgn val="ctr"/>
        <c:lblOffset val="100"/>
        <c:noMultiLvlLbl val="0"/>
      </c:catAx>
      <c:valAx>
        <c:axId val="555141704"/>
        <c:scaling>
          <c:orientation val="minMax"/>
        </c:scaling>
        <c:delete val="1"/>
        <c:axPos val="b"/>
        <c:numFmt formatCode="0%" sourceLinked="1"/>
        <c:majorTickMark val="none"/>
        <c:minorTickMark val="none"/>
        <c:tickLblPos val="nextTo"/>
        <c:crossAx val="555138648"/>
        <c:crosses val="autoZero"/>
        <c:crossBetween val="between"/>
      </c:valAx>
    </c:plotArea>
    <c:legend>
      <c:legendPos val="b"/>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Sheet13!$B$1</c:f>
              <c:strCache>
                <c:ptCount val="1"/>
                <c:pt idx="0">
                  <c:v>Italiani</c:v>
                </c:pt>
              </c:strCache>
            </c:strRef>
          </c:tx>
          <c:invertIfNegative val="0"/>
          <c:dLbls>
            <c:txPr>
              <a:bodyPr/>
              <a:lstStyle/>
              <a:p>
                <a:pPr>
                  <a:defRPr sz="1200"/>
                </a:pPr>
                <a:endParaRPr lang="en-US"/>
              </a:p>
            </c:txPr>
            <c:dLblPos val="inEnd"/>
            <c:showLegendKey val="0"/>
            <c:showVal val="1"/>
            <c:showCatName val="0"/>
            <c:showSerName val="0"/>
            <c:showPercent val="0"/>
            <c:showBubbleSize val="0"/>
            <c:showLeaderLines val="0"/>
          </c:dLbls>
          <c:cat>
            <c:strRef>
              <c:f>Sheet13!$A$2:$A$6</c:f>
              <c:strCache>
                <c:ptCount val="5"/>
                <c:pt idx="0">
                  <c:v>Calcolo</c:v>
                </c:pt>
                <c:pt idx="1">
                  <c:v>Frazioni</c:v>
                </c:pt>
                <c:pt idx="2">
                  <c:v>Equivalenze</c:v>
                </c:pt>
                <c:pt idx="3">
                  <c:v>Problemi</c:v>
                </c:pt>
                <c:pt idx="4">
                  <c:v>TOT Matematica</c:v>
                </c:pt>
              </c:strCache>
            </c:strRef>
          </c:cat>
          <c:val>
            <c:numRef>
              <c:f>Sheet13!$B$2:$B$6</c:f>
              <c:numCache>
                <c:formatCode>0.0</c:formatCode>
                <c:ptCount val="5"/>
                <c:pt idx="0">
                  <c:v>80.0</c:v>
                </c:pt>
                <c:pt idx="1">
                  <c:v>92.3077</c:v>
                </c:pt>
                <c:pt idx="2">
                  <c:v>70.5128</c:v>
                </c:pt>
                <c:pt idx="3">
                  <c:v>40.1442</c:v>
                </c:pt>
                <c:pt idx="4">
                  <c:v>82.265</c:v>
                </c:pt>
              </c:numCache>
            </c:numRef>
          </c:val>
        </c:ser>
        <c:ser>
          <c:idx val="1"/>
          <c:order val="1"/>
          <c:tx>
            <c:strRef>
              <c:f>Sheet13!$C$1</c:f>
              <c:strCache>
                <c:ptCount val="1"/>
                <c:pt idx="0">
                  <c:v>II generazione</c:v>
                </c:pt>
              </c:strCache>
            </c:strRef>
          </c:tx>
          <c:invertIfNegative val="0"/>
          <c:dLbls>
            <c:txPr>
              <a:bodyPr/>
              <a:lstStyle/>
              <a:p>
                <a:pPr>
                  <a:defRPr sz="1200"/>
                </a:pPr>
                <a:endParaRPr lang="en-US"/>
              </a:p>
            </c:txPr>
            <c:dLblPos val="inEnd"/>
            <c:showLegendKey val="0"/>
            <c:showVal val="1"/>
            <c:showCatName val="0"/>
            <c:showSerName val="0"/>
            <c:showPercent val="0"/>
            <c:showBubbleSize val="0"/>
            <c:showLeaderLines val="0"/>
          </c:dLbls>
          <c:cat>
            <c:strRef>
              <c:f>Sheet13!$A$2:$A$6</c:f>
              <c:strCache>
                <c:ptCount val="5"/>
                <c:pt idx="0">
                  <c:v>Calcolo</c:v>
                </c:pt>
                <c:pt idx="1">
                  <c:v>Frazioni</c:v>
                </c:pt>
                <c:pt idx="2">
                  <c:v>Equivalenze</c:v>
                </c:pt>
                <c:pt idx="3">
                  <c:v>Problemi</c:v>
                </c:pt>
                <c:pt idx="4">
                  <c:v>TOT Matematica</c:v>
                </c:pt>
              </c:strCache>
            </c:strRef>
          </c:cat>
          <c:val>
            <c:numRef>
              <c:f>Sheet13!$C$2:$C$6</c:f>
              <c:numCache>
                <c:formatCode>0.0</c:formatCode>
                <c:ptCount val="5"/>
                <c:pt idx="0">
                  <c:v>77.381</c:v>
                </c:pt>
                <c:pt idx="1">
                  <c:v>90.4762</c:v>
                </c:pt>
                <c:pt idx="2">
                  <c:v>48.8095</c:v>
                </c:pt>
                <c:pt idx="3">
                  <c:v>33.9286</c:v>
                </c:pt>
                <c:pt idx="4">
                  <c:v>73.9418</c:v>
                </c:pt>
              </c:numCache>
            </c:numRef>
          </c:val>
        </c:ser>
        <c:ser>
          <c:idx val="2"/>
          <c:order val="2"/>
          <c:tx>
            <c:strRef>
              <c:f>Sheet13!$D$1</c:f>
              <c:strCache>
                <c:ptCount val="1"/>
                <c:pt idx="0">
                  <c:v>I generazione</c:v>
                </c:pt>
              </c:strCache>
            </c:strRef>
          </c:tx>
          <c:invertIfNegative val="0"/>
          <c:dLbls>
            <c:txPr>
              <a:bodyPr/>
              <a:lstStyle/>
              <a:p>
                <a:pPr>
                  <a:defRPr sz="1200"/>
                </a:pPr>
                <a:endParaRPr lang="en-US"/>
              </a:p>
            </c:txPr>
            <c:dLblPos val="inEnd"/>
            <c:showLegendKey val="0"/>
            <c:showVal val="1"/>
            <c:showCatName val="0"/>
            <c:showSerName val="0"/>
            <c:showPercent val="0"/>
            <c:showBubbleSize val="0"/>
            <c:showLeaderLines val="0"/>
          </c:dLbls>
          <c:cat>
            <c:strRef>
              <c:f>Sheet13!$A$2:$A$6</c:f>
              <c:strCache>
                <c:ptCount val="5"/>
                <c:pt idx="0">
                  <c:v>Calcolo</c:v>
                </c:pt>
                <c:pt idx="1">
                  <c:v>Frazioni</c:v>
                </c:pt>
                <c:pt idx="2">
                  <c:v>Equivalenze</c:v>
                </c:pt>
                <c:pt idx="3">
                  <c:v>Problemi</c:v>
                </c:pt>
                <c:pt idx="4">
                  <c:v>TOT Matematica</c:v>
                </c:pt>
              </c:strCache>
            </c:strRef>
          </c:cat>
          <c:val>
            <c:numRef>
              <c:f>Sheet13!$D$2:$D$6</c:f>
              <c:numCache>
                <c:formatCode>0.0</c:formatCode>
                <c:ptCount val="5"/>
                <c:pt idx="0">
                  <c:v>75.8333</c:v>
                </c:pt>
                <c:pt idx="1">
                  <c:v>95.8333</c:v>
                </c:pt>
                <c:pt idx="2">
                  <c:v>45.8333</c:v>
                </c:pt>
                <c:pt idx="3">
                  <c:v>33.5938</c:v>
                </c:pt>
                <c:pt idx="4">
                  <c:v>72.9167</c:v>
                </c:pt>
              </c:numCache>
            </c:numRef>
          </c:val>
        </c:ser>
        <c:dLbls>
          <c:dLblPos val="inEnd"/>
          <c:showLegendKey val="0"/>
          <c:showVal val="1"/>
          <c:showCatName val="0"/>
          <c:showSerName val="0"/>
          <c:showPercent val="0"/>
          <c:showBubbleSize val="0"/>
        </c:dLbls>
        <c:gapWidth val="150"/>
        <c:axId val="650506632"/>
        <c:axId val="650509720"/>
      </c:barChart>
      <c:catAx>
        <c:axId val="650506632"/>
        <c:scaling>
          <c:orientation val="minMax"/>
        </c:scaling>
        <c:delete val="0"/>
        <c:axPos val="b"/>
        <c:majorTickMark val="out"/>
        <c:minorTickMark val="none"/>
        <c:tickLblPos val="nextTo"/>
        <c:txPr>
          <a:bodyPr/>
          <a:lstStyle/>
          <a:p>
            <a:pPr>
              <a:defRPr sz="1400"/>
            </a:pPr>
            <a:endParaRPr lang="en-US"/>
          </a:p>
        </c:txPr>
        <c:crossAx val="650509720"/>
        <c:crosses val="autoZero"/>
        <c:auto val="1"/>
        <c:lblAlgn val="ctr"/>
        <c:lblOffset val="100"/>
        <c:noMultiLvlLbl val="0"/>
      </c:catAx>
      <c:valAx>
        <c:axId val="650509720"/>
        <c:scaling>
          <c:orientation val="minMax"/>
        </c:scaling>
        <c:delete val="0"/>
        <c:axPos val="l"/>
        <c:majorGridlines/>
        <c:numFmt formatCode="0.0" sourceLinked="1"/>
        <c:majorTickMark val="out"/>
        <c:minorTickMark val="none"/>
        <c:tickLblPos val="nextTo"/>
        <c:txPr>
          <a:bodyPr/>
          <a:lstStyle/>
          <a:p>
            <a:pPr>
              <a:defRPr sz="800"/>
            </a:pPr>
            <a:endParaRPr lang="en-US"/>
          </a:p>
        </c:txPr>
        <c:crossAx val="650506632"/>
        <c:crosses val="autoZero"/>
        <c:crossBetween val="between"/>
      </c:valAx>
    </c:plotArea>
    <c:legend>
      <c:legendPos val="b"/>
      <c:layout/>
      <c:overlay val="0"/>
      <c:txPr>
        <a:bodyPr/>
        <a:lstStyle/>
        <a:p>
          <a:pPr>
            <a:defRPr sz="1400"/>
          </a:pPr>
          <a:endParaRPr lang="en-US"/>
        </a:p>
      </c:txPr>
    </c:legend>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Sheet14!$B$1</c:f>
              <c:strCache>
                <c:ptCount val="1"/>
                <c:pt idx="0">
                  <c:v>Italiani</c:v>
                </c:pt>
              </c:strCache>
            </c:strRef>
          </c:tx>
          <c:invertIfNegative val="0"/>
          <c:dLbls>
            <c:dLbl>
              <c:idx val="3"/>
              <c:layout>
                <c:manualLayout>
                  <c:x val="-0.0111111111111112"/>
                  <c:y val="0.0814814814814815"/>
                </c:manualLayout>
              </c:layout>
              <c:dLblPos val="outEnd"/>
              <c:showLegendKey val="0"/>
              <c:showVal val="1"/>
              <c:showCatName val="0"/>
              <c:showSerName val="0"/>
              <c:showPercent val="0"/>
              <c:showBubbleSize val="0"/>
            </c:dLbl>
            <c:txPr>
              <a:bodyPr/>
              <a:lstStyle/>
              <a:p>
                <a:pPr>
                  <a:defRPr sz="1000"/>
                </a:pPr>
                <a:endParaRPr lang="en-US"/>
              </a:p>
            </c:txPr>
            <c:dLblPos val="inEnd"/>
            <c:showLegendKey val="0"/>
            <c:showVal val="1"/>
            <c:showCatName val="0"/>
            <c:showSerName val="0"/>
            <c:showPercent val="0"/>
            <c:showBubbleSize val="0"/>
            <c:showLeaderLines val="0"/>
          </c:dLbls>
          <c:cat>
            <c:strRef>
              <c:f>Sheet14!$A$2:$A$8</c:f>
              <c:strCache>
                <c:ptCount val="7"/>
                <c:pt idx="0">
                  <c:v>Calcolo</c:v>
                </c:pt>
                <c:pt idx="1">
                  <c:v>Frazioni</c:v>
                </c:pt>
                <c:pt idx="2">
                  <c:v>Ordinamento</c:v>
                </c:pt>
                <c:pt idx="3">
                  <c:v>Problemi aritmetici</c:v>
                </c:pt>
                <c:pt idx="4">
                  <c:v>Problemi geometrici</c:v>
                </c:pt>
                <c:pt idx="5">
                  <c:v>Argomentazione</c:v>
                </c:pt>
                <c:pt idx="6">
                  <c:v>TOT Matematica</c:v>
                </c:pt>
              </c:strCache>
            </c:strRef>
          </c:cat>
          <c:val>
            <c:numRef>
              <c:f>Sheet14!$B$2:$B$8</c:f>
              <c:numCache>
                <c:formatCode>0.0</c:formatCode>
                <c:ptCount val="7"/>
                <c:pt idx="0">
                  <c:v>89.28570000000001</c:v>
                </c:pt>
                <c:pt idx="1">
                  <c:v>81.63269999999998</c:v>
                </c:pt>
                <c:pt idx="2">
                  <c:v>42.8571</c:v>
                </c:pt>
                <c:pt idx="3">
                  <c:v>26.1905</c:v>
                </c:pt>
                <c:pt idx="4">
                  <c:v>45.2381</c:v>
                </c:pt>
                <c:pt idx="5">
                  <c:v>28.5714</c:v>
                </c:pt>
                <c:pt idx="6">
                  <c:v>67.2269</c:v>
                </c:pt>
              </c:numCache>
            </c:numRef>
          </c:val>
        </c:ser>
        <c:ser>
          <c:idx val="1"/>
          <c:order val="1"/>
          <c:tx>
            <c:strRef>
              <c:f>Sheet14!$C$1</c:f>
              <c:strCache>
                <c:ptCount val="1"/>
                <c:pt idx="0">
                  <c:v>II generazione</c:v>
                </c:pt>
              </c:strCache>
            </c:strRef>
          </c:tx>
          <c:invertIfNegative val="0"/>
          <c:dLbls>
            <c:dLbl>
              <c:idx val="3"/>
              <c:layout>
                <c:manualLayout>
                  <c:x val="0.00833333333333333"/>
                  <c:y val="0.086111111111111"/>
                </c:manualLayout>
              </c:layout>
              <c:dLblPos val="outEnd"/>
              <c:showLegendKey val="0"/>
              <c:showVal val="1"/>
              <c:showCatName val="0"/>
              <c:showSerName val="0"/>
              <c:showPercent val="0"/>
              <c:showBubbleSize val="0"/>
            </c:dLbl>
            <c:txPr>
              <a:bodyPr/>
              <a:lstStyle/>
              <a:p>
                <a:pPr>
                  <a:defRPr sz="1000"/>
                </a:pPr>
                <a:endParaRPr lang="en-US"/>
              </a:p>
            </c:txPr>
            <c:dLblPos val="inEnd"/>
            <c:showLegendKey val="0"/>
            <c:showVal val="1"/>
            <c:showCatName val="0"/>
            <c:showSerName val="0"/>
            <c:showPercent val="0"/>
            <c:showBubbleSize val="0"/>
            <c:showLeaderLines val="0"/>
          </c:dLbls>
          <c:cat>
            <c:strRef>
              <c:f>Sheet14!$A$2:$A$8</c:f>
              <c:strCache>
                <c:ptCount val="7"/>
                <c:pt idx="0">
                  <c:v>Calcolo</c:v>
                </c:pt>
                <c:pt idx="1">
                  <c:v>Frazioni</c:v>
                </c:pt>
                <c:pt idx="2">
                  <c:v>Ordinamento</c:v>
                </c:pt>
                <c:pt idx="3">
                  <c:v>Problemi aritmetici</c:v>
                </c:pt>
                <c:pt idx="4">
                  <c:v>Problemi geometrici</c:v>
                </c:pt>
                <c:pt idx="5">
                  <c:v>Argomentazione</c:v>
                </c:pt>
                <c:pt idx="6">
                  <c:v>TOT Matematica</c:v>
                </c:pt>
              </c:strCache>
            </c:strRef>
          </c:cat>
          <c:val>
            <c:numRef>
              <c:f>Sheet14!$C$2:$C$8</c:f>
              <c:numCache>
                <c:formatCode>0.0</c:formatCode>
                <c:ptCount val="7"/>
                <c:pt idx="0">
                  <c:v>78.4091</c:v>
                </c:pt>
                <c:pt idx="1">
                  <c:v>61.6883</c:v>
                </c:pt>
                <c:pt idx="2">
                  <c:v>31.8182</c:v>
                </c:pt>
                <c:pt idx="3">
                  <c:v>25.0</c:v>
                </c:pt>
                <c:pt idx="4">
                  <c:v>18.1818</c:v>
                </c:pt>
                <c:pt idx="5">
                  <c:v>18.1818</c:v>
                </c:pt>
                <c:pt idx="6">
                  <c:v>51.8717</c:v>
                </c:pt>
              </c:numCache>
            </c:numRef>
          </c:val>
        </c:ser>
        <c:ser>
          <c:idx val="2"/>
          <c:order val="2"/>
          <c:tx>
            <c:strRef>
              <c:f>Sheet14!$D$1</c:f>
              <c:strCache>
                <c:ptCount val="1"/>
                <c:pt idx="0">
                  <c:v>I generazione</c:v>
                </c:pt>
              </c:strCache>
            </c:strRef>
          </c:tx>
          <c:invertIfNegative val="0"/>
          <c:dLbls>
            <c:txPr>
              <a:bodyPr/>
              <a:lstStyle/>
              <a:p>
                <a:pPr>
                  <a:defRPr sz="1000"/>
                </a:pPr>
                <a:endParaRPr lang="en-US"/>
              </a:p>
            </c:txPr>
            <c:dLblPos val="inEnd"/>
            <c:showLegendKey val="0"/>
            <c:showVal val="1"/>
            <c:showCatName val="0"/>
            <c:showSerName val="0"/>
            <c:showPercent val="0"/>
            <c:showBubbleSize val="0"/>
            <c:showLeaderLines val="0"/>
          </c:dLbls>
          <c:cat>
            <c:strRef>
              <c:f>Sheet14!$A$2:$A$8</c:f>
              <c:strCache>
                <c:ptCount val="7"/>
                <c:pt idx="0">
                  <c:v>Calcolo</c:v>
                </c:pt>
                <c:pt idx="1">
                  <c:v>Frazioni</c:v>
                </c:pt>
                <c:pt idx="2">
                  <c:v>Ordinamento</c:v>
                </c:pt>
                <c:pt idx="3">
                  <c:v>Problemi aritmetici</c:v>
                </c:pt>
                <c:pt idx="4">
                  <c:v>Problemi geometrici</c:v>
                </c:pt>
                <c:pt idx="5">
                  <c:v>Argomentazione</c:v>
                </c:pt>
                <c:pt idx="6">
                  <c:v>TOT Matematica</c:v>
                </c:pt>
              </c:strCache>
            </c:strRef>
          </c:cat>
          <c:val>
            <c:numRef>
              <c:f>Sheet14!$D$2:$D$8</c:f>
              <c:numCache>
                <c:formatCode>0.0</c:formatCode>
                <c:ptCount val="7"/>
                <c:pt idx="0">
                  <c:v>72.9167</c:v>
                </c:pt>
                <c:pt idx="1">
                  <c:v>50.0</c:v>
                </c:pt>
                <c:pt idx="2">
                  <c:v>16.6667</c:v>
                </c:pt>
                <c:pt idx="3">
                  <c:v>16.6667</c:v>
                </c:pt>
                <c:pt idx="4">
                  <c:v>6.25</c:v>
                </c:pt>
                <c:pt idx="5">
                  <c:v>0.0</c:v>
                </c:pt>
                <c:pt idx="6">
                  <c:v>50.2451</c:v>
                </c:pt>
              </c:numCache>
            </c:numRef>
          </c:val>
        </c:ser>
        <c:dLbls>
          <c:dLblPos val="inEnd"/>
          <c:showLegendKey val="0"/>
          <c:showVal val="1"/>
          <c:showCatName val="0"/>
          <c:showSerName val="0"/>
          <c:showPercent val="0"/>
          <c:showBubbleSize val="0"/>
        </c:dLbls>
        <c:gapWidth val="150"/>
        <c:axId val="650526248"/>
        <c:axId val="650529336"/>
      </c:barChart>
      <c:catAx>
        <c:axId val="650526248"/>
        <c:scaling>
          <c:orientation val="minMax"/>
        </c:scaling>
        <c:delete val="0"/>
        <c:axPos val="b"/>
        <c:majorTickMark val="out"/>
        <c:minorTickMark val="none"/>
        <c:tickLblPos val="nextTo"/>
        <c:txPr>
          <a:bodyPr/>
          <a:lstStyle/>
          <a:p>
            <a:pPr>
              <a:defRPr sz="1100"/>
            </a:pPr>
            <a:endParaRPr lang="en-US"/>
          </a:p>
        </c:txPr>
        <c:crossAx val="650529336"/>
        <c:crosses val="autoZero"/>
        <c:auto val="1"/>
        <c:lblAlgn val="ctr"/>
        <c:lblOffset val="100"/>
        <c:noMultiLvlLbl val="0"/>
      </c:catAx>
      <c:valAx>
        <c:axId val="650529336"/>
        <c:scaling>
          <c:orientation val="minMax"/>
        </c:scaling>
        <c:delete val="0"/>
        <c:axPos val="l"/>
        <c:majorGridlines/>
        <c:numFmt formatCode="0.0" sourceLinked="1"/>
        <c:majorTickMark val="out"/>
        <c:minorTickMark val="none"/>
        <c:tickLblPos val="nextTo"/>
        <c:txPr>
          <a:bodyPr/>
          <a:lstStyle/>
          <a:p>
            <a:pPr>
              <a:defRPr sz="800"/>
            </a:pPr>
            <a:endParaRPr lang="en-US"/>
          </a:p>
        </c:txPr>
        <c:crossAx val="650526248"/>
        <c:crosses val="autoZero"/>
        <c:crossBetween val="between"/>
      </c:valAx>
    </c:plotArea>
    <c:legend>
      <c:legendPos val="b"/>
      <c:layout/>
      <c:overlay val="0"/>
      <c:txPr>
        <a:bodyPr/>
        <a:lstStyle/>
        <a:p>
          <a:pPr>
            <a:defRPr sz="1200"/>
          </a:pPr>
          <a:endParaRPr lang="en-US"/>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bar"/>
        <c:grouping val="clustered"/>
        <c:varyColors val="0"/>
        <c:ser>
          <c:idx val="0"/>
          <c:order val="0"/>
          <c:invertIfNegative val="0"/>
          <c:dLbls>
            <c:numFmt formatCode="#,##0" sourceLinked="0"/>
            <c:showLegendKey val="0"/>
            <c:showVal val="1"/>
            <c:showCatName val="0"/>
            <c:showSerName val="0"/>
            <c:showPercent val="0"/>
            <c:showBubbleSize val="0"/>
            <c:showLeaderLines val="0"/>
          </c:dLbls>
          <c:cat>
            <c:strRef>
              <c:f>Provenienze!$A$16:$A$30</c:f>
              <c:strCache>
                <c:ptCount val="15"/>
                <c:pt idx="0">
                  <c:v>Romania</c:v>
                </c:pt>
                <c:pt idx="1">
                  <c:v>Albania</c:v>
                </c:pt>
                <c:pt idx="2">
                  <c:v>Marocco</c:v>
                </c:pt>
                <c:pt idx="3">
                  <c:v>Cina</c:v>
                </c:pt>
                <c:pt idx="4">
                  <c:v>Moldova</c:v>
                </c:pt>
                <c:pt idx="5">
                  <c:v>Filippine</c:v>
                </c:pt>
                <c:pt idx="6">
                  <c:v>India</c:v>
                </c:pt>
                <c:pt idx="7">
                  <c:v>Ucraina</c:v>
                </c:pt>
                <c:pt idx="8">
                  <c:v>Ecuador</c:v>
                </c:pt>
                <c:pt idx="9">
                  <c:v>Perù</c:v>
                </c:pt>
                <c:pt idx="10">
                  <c:v>Tunisia</c:v>
                </c:pt>
                <c:pt idx="11">
                  <c:v>Pakistan</c:v>
                </c:pt>
                <c:pt idx="12">
                  <c:v>Macedonia</c:v>
                </c:pt>
                <c:pt idx="13">
                  <c:v>Egitto</c:v>
                </c:pt>
                <c:pt idx="14">
                  <c:v>Bangladesh</c:v>
                </c:pt>
              </c:strCache>
            </c:strRef>
          </c:cat>
          <c:val>
            <c:numRef>
              <c:f>Provenienze!$B$16:$B$30</c:f>
              <c:numCache>
                <c:formatCode>General</c:formatCode>
                <c:ptCount val="15"/>
                <c:pt idx="0">
                  <c:v>148602.0</c:v>
                </c:pt>
                <c:pt idx="1">
                  <c:v>104710.0</c:v>
                </c:pt>
                <c:pt idx="2">
                  <c:v>98106.0</c:v>
                </c:pt>
                <c:pt idx="3">
                  <c:v>36043.0</c:v>
                </c:pt>
                <c:pt idx="4">
                  <c:v>24196.0</c:v>
                </c:pt>
                <c:pt idx="5">
                  <c:v>22973.0</c:v>
                </c:pt>
                <c:pt idx="6">
                  <c:v>22940.0</c:v>
                </c:pt>
                <c:pt idx="7">
                  <c:v>19330.0</c:v>
                </c:pt>
                <c:pt idx="8">
                  <c:v>18973.0</c:v>
                </c:pt>
                <c:pt idx="9">
                  <c:v>18396.0</c:v>
                </c:pt>
                <c:pt idx="10">
                  <c:v>18341.0</c:v>
                </c:pt>
                <c:pt idx="11">
                  <c:v>17154.0</c:v>
                </c:pt>
                <c:pt idx="12">
                  <c:v>16819.0</c:v>
                </c:pt>
                <c:pt idx="13">
                  <c:v>13663.0</c:v>
                </c:pt>
                <c:pt idx="14">
                  <c:v>12382.0</c:v>
                </c:pt>
              </c:numCache>
            </c:numRef>
          </c:val>
        </c:ser>
        <c:dLbls>
          <c:showLegendKey val="0"/>
          <c:showVal val="1"/>
          <c:showCatName val="0"/>
          <c:showSerName val="0"/>
          <c:showPercent val="0"/>
          <c:showBubbleSize val="0"/>
        </c:dLbls>
        <c:gapWidth val="150"/>
        <c:axId val="505246088"/>
        <c:axId val="555766152"/>
      </c:barChart>
      <c:catAx>
        <c:axId val="505246088"/>
        <c:scaling>
          <c:orientation val="minMax"/>
        </c:scaling>
        <c:delete val="0"/>
        <c:axPos val="l"/>
        <c:majorTickMark val="none"/>
        <c:minorTickMark val="none"/>
        <c:tickLblPos val="nextTo"/>
        <c:txPr>
          <a:bodyPr/>
          <a:lstStyle/>
          <a:p>
            <a:pPr>
              <a:defRPr sz="1200"/>
            </a:pPr>
            <a:endParaRPr lang="en-US"/>
          </a:p>
        </c:txPr>
        <c:crossAx val="555766152"/>
        <c:crosses val="autoZero"/>
        <c:auto val="1"/>
        <c:lblAlgn val="ctr"/>
        <c:lblOffset val="100"/>
        <c:noMultiLvlLbl val="0"/>
      </c:catAx>
      <c:valAx>
        <c:axId val="555766152"/>
        <c:scaling>
          <c:orientation val="minMax"/>
        </c:scaling>
        <c:delete val="1"/>
        <c:axPos val="b"/>
        <c:numFmt formatCode="General" sourceLinked="1"/>
        <c:majorTickMark val="out"/>
        <c:minorTickMark val="none"/>
        <c:tickLblPos val="nextTo"/>
        <c:crossAx val="505246088"/>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Ritardo!$A$2</c:f>
              <c:strCache>
                <c:ptCount val="1"/>
                <c:pt idx="0">
                  <c:v>Italiani</c:v>
                </c:pt>
              </c:strCache>
            </c:strRef>
          </c:tx>
          <c:invertIfNegative val="0"/>
          <c:dLbls>
            <c:txPr>
              <a:bodyPr/>
              <a:lstStyle/>
              <a:p>
                <a:pPr>
                  <a:defRPr sz="1400"/>
                </a:pPr>
                <a:endParaRPr lang="en-US"/>
              </a:p>
            </c:txPr>
            <c:showLegendKey val="0"/>
            <c:showVal val="1"/>
            <c:showCatName val="0"/>
            <c:showSerName val="0"/>
            <c:showPercent val="0"/>
            <c:showBubbleSize val="0"/>
            <c:showLeaderLines val="0"/>
          </c:dLbls>
          <c:cat>
            <c:strRef>
              <c:f>Ritardo!$B$1:$E$1</c:f>
              <c:strCache>
                <c:ptCount val="4"/>
                <c:pt idx="0">
                  <c:v>Primaria</c:v>
                </c:pt>
                <c:pt idx="1">
                  <c:v>Secoodaria di I grado</c:v>
                </c:pt>
                <c:pt idx="2">
                  <c:v>Secondaria di II grado</c:v>
                </c:pt>
                <c:pt idx="3">
                  <c:v>Totale</c:v>
                </c:pt>
              </c:strCache>
            </c:strRef>
          </c:cat>
          <c:val>
            <c:numRef>
              <c:f>Ritardo!$B$2:$E$2</c:f>
              <c:numCache>
                <c:formatCode>General</c:formatCode>
                <c:ptCount val="4"/>
                <c:pt idx="0">
                  <c:v>2.0</c:v>
                </c:pt>
                <c:pt idx="1">
                  <c:v>8.0</c:v>
                </c:pt>
                <c:pt idx="2">
                  <c:v>23.9</c:v>
                </c:pt>
                <c:pt idx="3">
                  <c:v>11.6</c:v>
                </c:pt>
              </c:numCache>
            </c:numRef>
          </c:val>
        </c:ser>
        <c:ser>
          <c:idx val="1"/>
          <c:order val="1"/>
          <c:tx>
            <c:strRef>
              <c:f>Ritardo!$A$3</c:f>
              <c:strCache>
                <c:ptCount val="1"/>
                <c:pt idx="0">
                  <c:v>Stranieri</c:v>
                </c:pt>
              </c:strCache>
            </c:strRef>
          </c:tx>
          <c:invertIfNegative val="0"/>
          <c:dLbls>
            <c:txPr>
              <a:bodyPr/>
              <a:lstStyle/>
              <a:p>
                <a:pPr>
                  <a:defRPr sz="1400"/>
                </a:pPr>
                <a:endParaRPr lang="en-US"/>
              </a:p>
            </c:txPr>
            <c:showLegendKey val="0"/>
            <c:showVal val="1"/>
            <c:showCatName val="0"/>
            <c:showSerName val="0"/>
            <c:showPercent val="0"/>
            <c:showBubbleSize val="0"/>
            <c:showLeaderLines val="0"/>
          </c:dLbls>
          <c:cat>
            <c:strRef>
              <c:f>Ritardo!$B$1:$E$1</c:f>
              <c:strCache>
                <c:ptCount val="4"/>
                <c:pt idx="0">
                  <c:v>Primaria</c:v>
                </c:pt>
                <c:pt idx="1">
                  <c:v>Secoodaria di I grado</c:v>
                </c:pt>
                <c:pt idx="2">
                  <c:v>Secondaria di II grado</c:v>
                </c:pt>
                <c:pt idx="3">
                  <c:v>Totale</c:v>
                </c:pt>
              </c:strCache>
            </c:strRef>
          </c:cat>
          <c:val>
            <c:numRef>
              <c:f>Ritardo!$B$3:$E$3</c:f>
              <c:numCache>
                <c:formatCode>General</c:formatCode>
                <c:ptCount val="4"/>
                <c:pt idx="0">
                  <c:v>16.3</c:v>
                </c:pt>
                <c:pt idx="1">
                  <c:v>44.1</c:v>
                </c:pt>
                <c:pt idx="2">
                  <c:v>67.1</c:v>
                </c:pt>
                <c:pt idx="3">
                  <c:v>38.2</c:v>
                </c:pt>
              </c:numCache>
            </c:numRef>
          </c:val>
        </c:ser>
        <c:dLbls>
          <c:showLegendKey val="0"/>
          <c:showVal val="1"/>
          <c:showCatName val="0"/>
          <c:showSerName val="0"/>
          <c:showPercent val="0"/>
          <c:showBubbleSize val="0"/>
        </c:dLbls>
        <c:gapWidth val="75"/>
        <c:axId val="555812392"/>
        <c:axId val="555815400"/>
      </c:barChart>
      <c:catAx>
        <c:axId val="555812392"/>
        <c:scaling>
          <c:orientation val="minMax"/>
        </c:scaling>
        <c:delete val="0"/>
        <c:axPos val="b"/>
        <c:majorTickMark val="none"/>
        <c:minorTickMark val="none"/>
        <c:tickLblPos val="nextTo"/>
        <c:txPr>
          <a:bodyPr/>
          <a:lstStyle/>
          <a:p>
            <a:pPr>
              <a:defRPr sz="1200"/>
            </a:pPr>
            <a:endParaRPr lang="en-US"/>
          </a:p>
        </c:txPr>
        <c:crossAx val="555815400"/>
        <c:crosses val="autoZero"/>
        <c:auto val="1"/>
        <c:lblAlgn val="ctr"/>
        <c:lblOffset val="100"/>
        <c:noMultiLvlLbl val="0"/>
      </c:catAx>
      <c:valAx>
        <c:axId val="555815400"/>
        <c:scaling>
          <c:orientation val="minMax"/>
        </c:scaling>
        <c:delete val="0"/>
        <c:axPos val="l"/>
        <c:numFmt formatCode="General" sourceLinked="1"/>
        <c:majorTickMark val="none"/>
        <c:minorTickMark val="none"/>
        <c:tickLblPos val="nextTo"/>
        <c:crossAx val="555812392"/>
        <c:crosses val="autoZero"/>
        <c:crossBetween val="between"/>
      </c:valAx>
    </c:plotArea>
    <c:legend>
      <c:legendPos val="b"/>
      <c:layout/>
      <c:overlay val="0"/>
      <c:txPr>
        <a:bodyPr/>
        <a:lstStyle/>
        <a:p>
          <a:pPr>
            <a:defRPr sz="1400"/>
          </a:pPr>
          <a:endParaRPr lang="en-US"/>
        </a:p>
      </c:txPr>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tx>
            <c:strRef>
              <c:f>Ripetenze!$A$3</c:f>
              <c:strCache>
                <c:ptCount val="1"/>
                <c:pt idx="0">
                  <c:v>Stranieri</c:v>
                </c:pt>
              </c:strCache>
            </c:strRef>
          </c:tx>
          <c:cat>
            <c:multiLvlStrRef>
              <c:f>Ripetenze!$B$1:$N$2</c:f>
              <c:multiLvlStrCache>
                <c:ptCount val="13"/>
                <c:lvl>
                  <c:pt idx="0">
                    <c:v>1</c:v>
                  </c:pt>
                  <c:pt idx="1">
                    <c:v>2</c:v>
                  </c:pt>
                  <c:pt idx="2">
                    <c:v>3</c:v>
                  </c:pt>
                  <c:pt idx="3">
                    <c:v>4</c:v>
                  </c:pt>
                  <c:pt idx="4">
                    <c:v>5</c:v>
                  </c:pt>
                  <c:pt idx="5">
                    <c:v>1</c:v>
                  </c:pt>
                  <c:pt idx="6">
                    <c:v>2</c:v>
                  </c:pt>
                  <c:pt idx="7">
                    <c:v>3</c:v>
                  </c:pt>
                  <c:pt idx="8">
                    <c:v>1</c:v>
                  </c:pt>
                  <c:pt idx="9">
                    <c:v>2</c:v>
                  </c:pt>
                  <c:pt idx="10">
                    <c:v>3</c:v>
                  </c:pt>
                  <c:pt idx="11">
                    <c:v>4</c:v>
                  </c:pt>
                  <c:pt idx="12">
                    <c:v>5</c:v>
                  </c:pt>
                </c:lvl>
                <c:lvl>
                  <c:pt idx="0">
                    <c:v>Scuola primaria</c:v>
                  </c:pt>
                  <c:pt idx="5">
                    <c:v>Scuola sec. di I grado</c:v>
                  </c:pt>
                  <c:pt idx="8">
                    <c:v>Scuola sec. di II grado</c:v>
                  </c:pt>
                </c:lvl>
              </c:multiLvlStrCache>
            </c:multiLvlStrRef>
          </c:cat>
          <c:val>
            <c:numRef>
              <c:f>Ripetenze!$B$3:$N$3</c:f>
              <c:numCache>
                <c:formatCode>General</c:formatCode>
                <c:ptCount val="13"/>
                <c:pt idx="0">
                  <c:v>4.2</c:v>
                </c:pt>
                <c:pt idx="1">
                  <c:v>2.2</c:v>
                </c:pt>
                <c:pt idx="2">
                  <c:v>1.5</c:v>
                </c:pt>
                <c:pt idx="3">
                  <c:v>1.2</c:v>
                </c:pt>
                <c:pt idx="4">
                  <c:v>1.3</c:v>
                </c:pt>
                <c:pt idx="5">
                  <c:v>11.1</c:v>
                </c:pt>
                <c:pt idx="6">
                  <c:v>8.0</c:v>
                </c:pt>
                <c:pt idx="7">
                  <c:v>8.2</c:v>
                </c:pt>
                <c:pt idx="8">
                  <c:v>35.9</c:v>
                </c:pt>
                <c:pt idx="9">
                  <c:v>22.8</c:v>
                </c:pt>
                <c:pt idx="10">
                  <c:v>22.0</c:v>
                </c:pt>
                <c:pt idx="11">
                  <c:v>19.3</c:v>
                </c:pt>
                <c:pt idx="12">
                  <c:v>8.6</c:v>
                </c:pt>
              </c:numCache>
            </c:numRef>
          </c:val>
          <c:smooth val="0"/>
        </c:ser>
        <c:ser>
          <c:idx val="1"/>
          <c:order val="1"/>
          <c:tx>
            <c:strRef>
              <c:f>Ripetenze!$A$4</c:f>
              <c:strCache>
                <c:ptCount val="1"/>
                <c:pt idx="0">
                  <c:v>Italiani</c:v>
                </c:pt>
              </c:strCache>
            </c:strRef>
          </c:tx>
          <c:spPr>
            <a:ln>
              <a:solidFill>
                <a:schemeClr val="accent3"/>
              </a:solidFill>
            </a:ln>
          </c:spPr>
          <c:marker>
            <c:symbol val="diamond"/>
            <c:size val="10"/>
            <c:spPr>
              <a:solidFill>
                <a:schemeClr val="accent3"/>
              </a:solidFill>
              <a:ln>
                <a:solidFill>
                  <a:schemeClr val="accent3"/>
                </a:solidFill>
              </a:ln>
            </c:spPr>
          </c:marker>
          <c:cat>
            <c:multiLvlStrRef>
              <c:f>Ripetenze!$B$1:$N$2</c:f>
              <c:multiLvlStrCache>
                <c:ptCount val="13"/>
                <c:lvl>
                  <c:pt idx="0">
                    <c:v>1</c:v>
                  </c:pt>
                  <c:pt idx="1">
                    <c:v>2</c:v>
                  </c:pt>
                  <c:pt idx="2">
                    <c:v>3</c:v>
                  </c:pt>
                  <c:pt idx="3">
                    <c:v>4</c:v>
                  </c:pt>
                  <c:pt idx="4">
                    <c:v>5</c:v>
                  </c:pt>
                  <c:pt idx="5">
                    <c:v>1</c:v>
                  </c:pt>
                  <c:pt idx="6">
                    <c:v>2</c:v>
                  </c:pt>
                  <c:pt idx="7">
                    <c:v>3</c:v>
                  </c:pt>
                  <c:pt idx="8">
                    <c:v>1</c:v>
                  </c:pt>
                  <c:pt idx="9">
                    <c:v>2</c:v>
                  </c:pt>
                  <c:pt idx="10">
                    <c:v>3</c:v>
                  </c:pt>
                  <c:pt idx="11">
                    <c:v>4</c:v>
                  </c:pt>
                  <c:pt idx="12">
                    <c:v>5</c:v>
                  </c:pt>
                </c:lvl>
                <c:lvl>
                  <c:pt idx="0">
                    <c:v>Scuola primaria</c:v>
                  </c:pt>
                  <c:pt idx="5">
                    <c:v>Scuola sec. di I grado</c:v>
                  </c:pt>
                  <c:pt idx="8">
                    <c:v>Scuola sec. di II grado</c:v>
                  </c:pt>
                </c:lvl>
              </c:multiLvlStrCache>
            </c:multiLvlStrRef>
          </c:cat>
          <c:val>
            <c:numRef>
              <c:f>Ripetenze!$B$4:$N$4</c:f>
              <c:numCache>
                <c:formatCode>General</c:formatCode>
                <c:ptCount val="13"/>
                <c:pt idx="0">
                  <c:v>0.5</c:v>
                </c:pt>
                <c:pt idx="1">
                  <c:v>0.3</c:v>
                </c:pt>
                <c:pt idx="2">
                  <c:v>0.2</c:v>
                </c:pt>
                <c:pt idx="3">
                  <c:v>0.1</c:v>
                </c:pt>
                <c:pt idx="4">
                  <c:v>0.3</c:v>
                </c:pt>
                <c:pt idx="5">
                  <c:v>3.6</c:v>
                </c:pt>
                <c:pt idx="6">
                  <c:v>3.0</c:v>
                </c:pt>
                <c:pt idx="7">
                  <c:v>2.5</c:v>
                </c:pt>
                <c:pt idx="8">
                  <c:v>18.0</c:v>
                </c:pt>
                <c:pt idx="9">
                  <c:v>11.3</c:v>
                </c:pt>
                <c:pt idx="10">
                  <c:v>11.1</c:v>
                </c:pt>
                <c:pt idx="11">
                  <c:v>9.3</c:v>
                </c:pt>
                <c:pt idx="12">
                  <c:v>4.3</c:v>
                </c:pt>
              </c:numCache>
            </c:numRef>
          </c:val>
          <c:smooth val="0"/>
        </c:ser>
        <c:dLbls>
          <c:showLegendKey val="0"/>
          <c:showVal val="0"/>
          <c:showCatName val="0"/>
          <c:showSerName val="0"/>
          <c:showPercent val="0"/>
          <c:showBubbleSize val="0"/>
        </c:dLbls>
        <c:marker val="1"/>
        <c:smooth val="0"/>
        <c:axId val="555872552"/>
        <c:axId val="555877448"/>
      </c:lineChart>
      <c:catAx>
        <c:axId val="555872552"/>
        <c:scaling>
          <c:orientation val="minMax"/>
        </c:scaling>
        <c:delete val="0"/>
        <c:axPos val="b"/>
        <c:majorTickMark val="none"/>
        <c:minorTickMark val="none"/>
        <c:tickLblPos val="nextTo"/>
        <c:crossAx val="555877448"/>
        <c:crosses val="autoZero"/>
        <c:auto val="1"/>
        <c:lblAlgn val="ctr"/>
        <c:lblOffset val="100"/>
        <c:noMultiLvlLbl val="0"/>
      </c:catAx>
      <c:valAx>
        <c:axId val="555877448"/>
        <c:scaling>
          <c:orientation val="minMax"/>
        </c:scaling>
        <c:delete val="0"/>
        <c:axPos val="l"/>
        <c:majorGridlines/>
        <c:numFmt formatCode="General" sourceLinked="1"/>
        <c:majorTickMark val="none"/>
        <c:minorTickMark val="none"/>
        <c:tickLblPos val="nextTo"/>
        <c:spPr>
          <a:ln w="9525">
            <a:noFill/>
          </a:ln>
        </c:spPr>
        <c:crossAx val="555872552"/>
        <c:crosses val="autoZero"/>
        <c:crossBetween val="between"/>
      </c:valAx>
    </c:plotArea>
    <c:legend>
      <c:legendPos val="b"/>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tx>
            <c:strRef>
              <c:f>'Risultati Invalsi 2015'!$A$2</c:f>
              <c:strCache>
                <c:ptCount val="1"/>
                <c:pt idx="0">
                  <c:v>Italiani</c:v>
                </c:pt>
              </c:strCache>
            </c:strRef>
          </c:tx>
          <c:dLbls>
            <c:dLbl>
              <c:idx val="0"/>
              <c:layout>
                <c:manualLayout>
                  <c:x val="-0.00719424460431655"/>
                  <c:y val="-0.0411392405063291"/>
                </c:manualLayout>
              </c:layout>
              <c:showLegendKey val="0"/>
              <c:showVal val="1"/>
              <c:showCatName val="0"/>
              <c:showSerName val="0"/>
              <c:showPercent val="0"/>
              <c:showBubbleSize val="0"/>
            </c:dLbl>
            <c:dLbl>
              <c:idx val="1"/>
              <c:layout>
                <c:manualLayout>
                  <c:x val="-0.0269784172661871"/>
                  <c:y val="-0.0411392405063291"/>
                </c:manualLayout>
              </c:layout>
              <c:showLegendKey val="0"/>
              <c:showVal val="1"/>
              <c:showCatName val="0"/>
              <c:showSerName val="0"/>
              <c:showPercent val="0"/>
              <c:showBubbleSize val="0"/>
            </c:dLbl>
            <c:dLbl>
              <c:idx val="2"/>
              <c:layout>
                <c:manualLayout>
                  <c:x val="-0.039568345323741"/>
                  <c:y val="-0.0443037974683544"/>
                </c:manualLayout>
              </c:layout>
              <c:showLegendKey val="0"/>
              <c:showVal val="1"/>
              <c:showCatName val="0"/>
              <c:showSerName val="0"/>
              <c:showPercent val="0"/>
              <c:showBubbleSize val="0"/>
            </c:dLbl>
            <c:dLbl>
              <c:idx val="3"/>
              <c:layout>
                <c:manualLayout>
                  <c:x val="-0.0161870503597122"/>
                  <c:y val="-0.0348101265822785"/>
                </c:manualLayout>
              </c:layout>
              <c:showLegendKey val="0"/>
              <c:showVal val="1"/>
              <c:showCatName val="0"/>
              <c:showSerName val="0"/>
              <c:showPercent val="0"/>
              <c:showBubbleSize val="0"/>
            </c:dLbl>
            <c:txPr>
              <a:bodyPr/>
              <a:lstStyle/>
              <a:p>
                <a:pPr>
                  <a:defRPr sz="1200"/>
                </a:pPr>
                <a:endParaRPr lang="en-US"/>
              </a:p>
            </c:txPr>
            <c:showLegendKey val="0"/>
            <c:showVal val="1"/>
            <c:showCatName val="0"/>
            <c:showSerName val="0"/>
            <c:showPercent val="0"/>
            <c:showBubbleSize val="0"/>
            <c:showLeaderLines val="0"/>
          </c:dLbls>
          <c:cat>
            <c:strRef>
              <c:f>'Risultati Invalsi 2015'!$B$1:$E$1</c:f>
              <c:strCache>
                <c:ptCount val="4"/>
                <c:pt idx="0">
                  <c:v>Livello 2</c:v>
                </c:pt>
                <c:pt idx="1">
                  <c:v>Livello 5</c:v>
                </c:pt>
                <c:pt idx="2">
                  <c:v>Livello 8</c:v>
                </c:pt>
                <c:pt idx="3">
                  <c:v>Livello 10</c:v>
                </c:pt>
              </c:strCache>
            </c:strRef>
          </c:cat>
          <c:val>
            <c:numRef>
              <c:f>'Risultati Invalsi 2015'!$B$2:$E$2</c:f>
              <c:numCache>
                <c:formatCode>General</c:formatCode>
                <c:ptCount val="4"/>
                <c:pt idx="0">
                  <c:v>202.0</c:v>
                </c:pt>
                <c:pt idx="1">
                  <c:v>201.0</c:v>
                </c:pt>
                <c:pt idx="2">
                  <c:v>201.0</c:v>
                </c:pt>
                <c:pt idx="3">
                  <c:v>202.0</c:v>
                </c:pt>
              </c:numCache>
            </c:numRef>
          </c:val>
          <c:smooth val="0"/>
        </c:ser>
        <c:ser>
          <c:idx val="1"/>
          <c:order val="1"/>
          <c:tx>
            <c:strRef>
              <c:f>'Risultati Invalsi 2015'!$A$3</c:f>
              <c:strCache>
                <c:ptCount val="1"/>
                <c:pt idx="0">
                  <c:v>Stranieri II Generazione</c:v>
                </c:pt>
              </c:strCache>
            </c:strRef>
          </c:tx>
          <c:dLbls>
            <c:dLbl>
              <c:idx val="0"/>
              <c:layout>
                <c:manualLayout>
                  <c:x val="-0.0359712230215827"/>
                  <c:y val="-0.0411392405063291"/>
                </c:manualLayout>
              </c:layout>
              <c:showLegendKey val="0"/>
              <c:showVal val="1"/>
              <c:showCatName val="0"/>
              <c:showSerName val="0"/>
              <c:showPercent val="0"/>
              <c:showBubbleSize val="0"/>
            </c:dLbl>
            <c:dLbl>
              <c:idx val="1"/>
              <c:layout>
                <c:manualLayout>
                  <c:x val="-0.0449640287769784"/>
                  <c:y val="-0.0537974683544304"/>
                </c:manualLayout>
              </c:layout>
              <c:showLegendKey val="0"/>
              <c:showVal val="1"/>
              <c:showCatName val="0"/>
              <c:showSerName val="0"/>
              <c:showPercent val="0"/>
              <c:showBubbleSize val="0"/>
            </c:dLbl>
            <c:dLbl>
              <c:idx val="2"/>
              <c:layout>
                <c:manualLayout>
                  <c:x val="-0.00359712230215834"/>
                  <c:y val="-0.0253164556962025"/>
                </c:manualLayout>
              </c:layout>
              <c:showLegendKey val="0"/>
              <c:showVal val="1"/>
              <c:showCatName val="0"/>
              <c:showSerName val="0"/>
              <c:showPercent val="0"/>
              <c:showBubbleSize val="0"/>
            </c:dLbl>
            <c:dLbl>
              <c:idx val="3"/>
              <c:layout>
                <c:manualLayout>
                  <c:x val="-0.00539568345323741"/>
                  <c:y val="-0.0189873417721519"/>
                </c:manualLayout>
              </c:layout>
              <c:showLegendKey val="0"/>
              <c:showVal val="1"/>
              <c:showCatName val="0"/>
              <c:showSerName val="0"/>
              <c:showPercent val="0"/>
              <c:showBubbleSize val="0"/>
            </c:dLbl>
            <c:txPr>
              <a:bodyPr/>
              <a:lstStyle/>
              <a:p>
                <a:pPr>
                  <a:defRPr sz="1200"/>
                </a:pPr>
                <a:endParaRPr lang="en-US"/>
              </a:p>
            </c:txPr>
            <c:showLegendKey val="0"/>
            <c:showVal val="1"/>
            <c:showCatName val="0"/>
            <c:showSerName val="0"/>
            <c:showPercent val="0"/>
            <c:showBubbleSize val="0"/>
            <c:showLeaderLines val="0"/>
          </c:dLbls>
          <c:cat>
            <c:strRef>
              <c:f>'Risultati Invalsi 2015'!$B$1:$E$1</c:f>
              <c:strCache>
                <c:ptCount val="4"/>
                <c:pt idx="0">
                  <c:v>Livello 2</c:v>
                </c:pt>
                <c:pt idx="1">
                  <c:v>Livello 5</c:v>
                </c:pt>
                <c:pt idx="2">
                  <c:v>Livello 8</c:v>
                </c:pt>
                <c:pt idx="3">
                  <c:v>Livello 10</c:v>
                </c:pt>
              </c:strCache>
            </c:strRef>
          </c:cat>
          <c:val>
            <c:numRef>
              <c:f>'Risultati Invalsi 2015'!$B$3:$E$3</c:f>
              <c:numCache>
                <c:formatCode>General</c:formatCode>
                <c:ptCount val="4"/>
                <c:pt idx="0">
                  <c:v>185.0</c:v>
                </c:pt>
                <c:pt idx="1">
                  <c:v>186.0</c:v>
                </c:pt>
                <c:pt idx="2">
                  <c:v>198.0</c:v>
                </c:pt>
                <c:pt idx="3">
                  <c:v>195.0</c:v>
                </c:pt>
              </c:numCache>
            </c:numRef>
          </c:val>
          <c:smooth val="0"/>
        </c:ser>
        <c:ser>
          <c:idx val="2"/>
          <c:order val="2"/>
          <c:tx>
            <c:strRef>
              <c:f>'Risultati Invalsi 2015'!$A$4</c:f>
              <c:strCache>
                <c:ptCount val="1"/>
                <c:pt idx="0">
                  <c:v>Stranieri I generazione</c:v>
                </c:pt>
              </c:strCache>
            </c:strRef>
          </c:tx>
          <c:dLbls>
            <c:dLbl>
              <c:idx val="0"/>
              <c:layout>
                <c:manualLayout>
                  <c:x val="-0.0251798561151079"/>
                  <c:y val="0.0443037974683544"/>
                </c:manualLayout>
              </c:layout>
              <c:showLegendKey val="0"/>
              <c:showVal val="1"/>
              <c:showCatName val="0"/>
              <c:showSerName val="0"/>
              <c:showPercent val="0"/>
              <c:showBubbleSize val="0"/>
            </c:dLbl>
            <c:dLbl>
              <c:idx val="2"/>
              <c:layout>
                <c:manualLayout>
                  <c:x val="-0.012589928057554"/>
                  <c:y val="-0.0221518987341773"/>
                </c:manualLayout>
              </c:layout>
              <c:showLegendKey val="0"/>
              <c:showVal val="1"/>
              <c:showCatName val="0"/>
              <c:showSerName val="0"/>
              <c:showPercent val="0"/>
              <c:showBubbleSize val="0"/>
            </c:dLbl>
            <c:txPr>
              <a:bodyPr/>
              <a:lstStyle/>
              <a:p>
                <a:pPr>
                  <a:defRPr sz="1200"/>
                </a:pPr>
                <a:endParaRPr lang="en-US"/>
              </a:p>
            </c:txPr>
            <c:showLegendKey val="0"/>
            <c:showVal val="1"/>
            <c:showCatName val="0"/>
            <c:showSerName val="0"/>
            <c:showPercent val="0"/>
            <c:showBubbleSize val="0"/>
            <c:showLeaderLines val="0"/>
          </c:dLbls>
          <c:cat>
            <c:strRef>
              <c:f>'Risultati Invalsi 2015'!$B$1:$E$1</c:f>
              <c:strCache>
                <c:ptCount val="4"/>
                <c:pt idx="0">
                  <c:v>Livello 2</c:v>
                </c:pt>
                <c:pt idx="1">
                  <c:v>Livello 5</c:v>
                </c:pt>
                <c:pt idx="2">
                  <c:v>Livello 8</c:v>
                </c:pt>
                <c:pt idx="3">
                  <c:v>Livello 10</c:v>
                </c:pt>
              </c:strCache>
            </c:strRef>
          </c:cat>
          <c:val>
            <c:numRef>
              <c:f>'Risultati Invalsi 2015'!$B$4:$E$4</c:f>
              <c:numCache>
                <c:formatCode>General</c:formatCode>
                <c:ptCount val="4"/>
                <c:pt idx="0">
                  <c:v>182.0</c:v>
                </c:pt>
                <c:pt idx="1">
                  <c:v>184.0</c:v>
                </c:pt>
                <c:pt idx="2">
                  <c:v>189.0</c:v>
                </c:pt>
                <c:pt idx="3">
                  <c:v>184.0</c:v>
                </c:pt>
              </c:numCache>
            </c:numRef>
          </c:val>
          <c:smooth val="0"/>
        </c:ser>
        <c:dLbls>
          <c:showLegendKey val="0"/>
          <c:showVal val="1"/>
          <c:showCatName val="0"/>
          <c:showSerName val="0"/>
          <c:showPercent val="0"/>
          <c:showBubbleSize val="0"/>
        </c:dLbls>
        <c:marker val="1"/>
        <c:smooth val="0"/>
        <c:axId val="555921160"/>
        <c:axId val="555924248"/>
      </c:lineChart>
      <c:catAx>
        <c:axId val="555921160"/>
        <c:scaling>
          <c:orientation val="minMax"/>
        </c:scaling>
        <c:delete val="0"/>
        <c:axPos val="b"/>
        <c:majorTickMark val="none"/>
        <c:minorTickMark val="none"/>
        <c:tickLblPos val="nextTo"/>
        <c:txPr>
          <a:bodyPr/>
          <a:lstStyle/>
          <a:p>
            <a:pPr>
              <a:defRPr sz="1600"/>
            </a:pPr>
            <a:endParaRPr lang="en-US"/>
          </a:p>
        </c:txPr>
        <c:crossAx val="555924248"/>
        <c:crosses val="autoZero"/>
        <c:auto val="1"/>
        <c:lblAlgn val="ctr"/>
        <c:lblOffset val="100"/>
        <c:noMultiLvlLbl val="0"/>
      </c:catAx>
      <c:valAx>
        <c:axId val="555924248"/>
        <c:scaling>
          <c:orientation val="minMax"/>
        </c:scaling>
        <c:delete val="0"/>
        <c:axPos val="l"/>
        <c:majorGridlines/>
        <c:numFmt formatCode="General" sourceLinked="1"/>
        <c:majorTickMark val="none"/>
        <c:minorTickMark val="none"/>
        <c:tickLblPos val="nextTo"/>
        <c:crossAx val="555921160"/>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bar"/>
        <c:grouping val="clustered"/>
        <c:varyColors val="0"/>
        <c:ser>
          <c:idx val="0"/>
          <c:order val="0"/>
          <c:tx>
            <c:strRef>
              <c:f>Sheet1!$B$1</c:f>
              <c:strCache>
                <c:ptCount val="1"/>
                <c:pt idx="0">
                  <c:v>Italiani</c:v>
                </c:pt>
              </c:strCache>
            </c:strRef>
          </c:tx>
          <c:invertIfNegative val="0"/>
          <c:dLbls>
            <c:txPr>
              <a:bodyPr/>
              <a:lstStyle/>
              <a:p>
                <a:pPr>
                  <a:defRPr sz="1400"/>
                </a:pPr>
                <a:endParaRPr lang="en-US"/>
              </a:p>
            </c:txPr>
            <c:showLegendKey val="0"/>
            <c:showVal val="1"/>
            <c:showCatName val="0"/>
            <c:showSerName val="0"/>
            <c:showPercent val="0"/>
            <c:showBubbleSize val="0"/>
            <c:showLeaderLines val="0"/>
          </c:dLbls>
          <c:cat>
            <c:strRef>
              <c:f>Sheet1!$A$2:$A$4</c:f>
              <c:strCache>
                <c:ptCount val="3"/>
                <c:pt idx="0">
                  <c:v>Lettura</c:v>
                </c:pt>
                <c:pt idx="1">
                  <c:v>Matematica</c:v>
                </c:pt>
                <c:pt idx="2">
                  <c:v>Scienze</c:v>
                </c:pt>
              </c:strCache>
            </c:strRef>
          </c:cat>
          <c:val>
            <c:numRef>
              <c:f>Sheet1!$B$2:$B$4</c:f>
              <c:numCache>
                <c:formatCode>General</c:formatCode>
                <c:ptCount val="3"/>
                <c:pt idx="0">
                  <c:v>497.0</c:v>
                </c:pt>
                <c:pt idx="1">
                  <c:v>490.0</c:v>
                </c:pt>
                <c:pt idx="2">
                  <c:v>499.0</c:v>
                </c:pt>
              </c:numCache>
            </c:numRef>
          </c:val>
        </c:ser>
        <c:ser>
          <c:idx val="1"/>
          <c:order val="1"/>
          <c:tx>
            <c:strRef>
              <c:f>Sheet1!$C$1</c:f>
              <c:strCache>
                <c:ptCount val="1"/>
                <c:pt idx="0">
                  <c:v>Stranieri</c:v>
                </c:pt>
              </c:strCache>
            </c:strRef>
          </c:tx>
          <c:invertIfNegative val="0"/>
          <c:dLbls>
            <c:txPr>
              <a:bodyPr/>
              <a:lstStyle/>
              <a:p>
                <a:pPr>
                  <a:defRPr sz="1400"/>
                </a:pPr>
                <a:endParaRPr lang="en-US"/>
              </a:p>
            </c:txPr>
            <c:showLegendKey val="0"/>
            <c:showVal val="1"/>
            <c:showCatName val="0"/>
            <c:showSerName val="0"/>
            <c:showPercent val="0"/>
            <c:showBubbleSize val="0"/>
            <c:showLeaderLines val="0"/>
          </c:dLbls>
          <c:cat>
            <c:strRef>
              <c:f>Sheet1!$A$2:$A$4</c:f>
              <c:strCache>
                <c:ptCount val="3"/>
                <c:pt idx="0">
                  <c:v>Lettura</c:v>
                </c:pt>
                <c:pt idx="1">
                  <c:v>Matematica</c:v>
                </c:pt>
                <c:pt idx="2">
                  <c:v>Scienze</c:v>
                </c:pt>
              </c:strCache>
            </c:strRef>
          </c:cat>
          <c:val>
            <c:numRef>
              <c:f>Sheet1!$C$2:$C$4</c:f>
              <c:numCache>
                <c:formatCode>General</c:formatCode>
                <c:ptCount val="3"/>
                <c:pt idx="0">
                  <c:v>432.0</c:v>
                </c:pt>
                <c:pt idx="1">
                  <c:v>442.0</c:v>
                </c:pt>
                <c:pt idx="2">
                  <c:v>447.0</c:v>
                </c:pt>
              </c:numCache>
            </c:numRef>
          </c:val>
        </c:ser>
        <c:dLbls>
          <c:showLegendKey val="0"/>
          <c:showVal val="1"/>
          <c:showCatName val="0"/>
          <c:showSerName val="0"/>
          <c:showPercent val="0"/>
          <c:showBubbleSize val="0"/>
        </c:dLbls>
        <c:gapWidth val="75"/>
        <c:axId val="555964904"/>
        <c:axId val="555967912"/>
      </c:barChart>
      <c:catAx>
        <c:axId val="555964904"/>
        <c:scaling>
          <c:orientation val="minMax"/>
        </c:scaling>
        <c:delete val="0"/>
        <c:axPos val="l"/>
        <c:majorTickMark val="none"/>
        <c:minorTickMark val="none"/>
        <c:tickLblPos val="nextTo"/>
        <c:txPr>
          <a:bodyPr/>
          <a:lstStyle/>
          <a:p>
            <a:pPr>
              <a:defRPr sz="1600"/>
            </a:pPr>
            <a:endParaRPr lang="en-US"/>
          </a:p>
        </c:txPr>
        <c:crossAx val="555967912"/>
        <c:crosses val="autoZero"/>
        <c:auto val="1"/>
        <c:lblAlgn val="ctr"/>
        <c:lblOffset val="100"/>
        <c:noMultiLvlLbl val="0"/>
      </c:catAx>
      <c:valAx>
        <c:axId val="555967912"/>
        <c:scaling>
          <c:orientation val="minMax"/>
        </c:scaling>
        <c:delete val="0"/>
        <c:axPos val="b"/>
        <c:numFmt formatCode="General" sourceLinked="1"/>
        <c:majorTickMark val="none"/>
        <c:minorTickMark val="none"/>
        <c:tickLblPos val="nextTo"/>
        <c:txPr>
          <a:bodyPr/>
          <a:lstStyle/>
          <a:p>
            <a:pPr>
              <a:defRPr sz="1200"/>
            </a:pPr>
            <a:endParaRPr lang="en-US"/>
          </a:p>
        </c:txPr>
        <c:crossAx val="555964904"/>
        <c:crosses val="autoZero"/>
        <c:crossBetween val="between"/>
      </c:valAx>
    </c:plotArea>
    <c:legend>
      <c:legendPos val="b"/>
      <c:layout/>
      <c:overlay val="0"/>
      <c:txPr>
        <a:bodyPr/>
        <a:lstStyle/>
        <a:p>
          <a:pPr>
            <a:defRPr sz="1400"/>
          </a:pPr>
          <a:endParaRPr lang="en-US"/>
        </a:p>
      </c:txPr>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Sheet6!$A$2</c:f>
              <c:strCache>
                <c:ptCount val="1"/>
                <c:pt idx="0">
                  <c:v>Italiani</c:v>
                </c:pt>
              </c:strCache>
            </c:strRef>
          </c:tx>
          <c:invertIfNegative val="0"/>
          <c:dLbls>
            <c:txPr>
              <a:bodyPr/>
              <a:lstStyle/>
              <a:p>
                <a:pPr>
                  <a:defRPr sz="1200"/>
                </a:pPr>
                <a:endParaRPr lang="en-US"/>
              </a:p>
            </c:txPr>
            <c:showLegendKey val="0"/>
            <c:showVal val="1"/>
            <c:showCatName val="0"/>
            <c:showSerName val="0"/>
            <c:showPercent val="0"/>
            <c:showBubbleSize val="0"/>
            <c:showLeaderLines val="0"/>
          </c:dLbls>
          <c:cat>
            <c:strRef>
              <c:f>Sheet6!$B$1:$D$1</c:f>
              <c:strCache>
                <c:ptCount val="3"/>
                <c:pt idx="0">
                  <c:v>Totale Processi Cognitivi</c:v>
                </c:pt>
                <c:pt idx="1">
                  <c:v>Totale Italiano</c:v>
                </c:pt>
                <c:pt idx="2">
                  <c:v>Totale Matematica</c:v>
                </c:pt>
              </c:strCache>
            </c:strRef>
          </c:cat>
          <c:val>
            <c:numRef>
              <c:f>Sheet6!$B$2:$D$2</c:f>
              <c:numCache>
                <c:formatCode>General</c:formatCode>
                <c:ptCount val="3"/>
                <c:pt idx="0">
                  <c:v>67.7</c:v>
                </c:pt>
                <c:pt idx="1">
                  <c:v>69.4</c:v>
                </c:pt>
                <c:pt idx="2">
                  <c:v>82.3</c:v>
                </c:pt>
              </c:numCache>
            </c:numRef>
          </c:val>
        </c:ser>
        <c:ser>
          <c:idx val="1"/>
          <c:order val="1"/>
          <c:tx>
            <c:strRef>
              <c:f>Sheet6!$A$3</c:f>
              <c:strCache>
                <c:ptCount val="1"/>
                <c:pt idx="0">
                  <c:v>II generazione</c:v>
                </c:pt>
              </c:strCache>
            </c:strRef>
          </c:tx>
          <c:invertIfNegative val="0"/>
          <c:dLbls>
            <c:txPr>
              <a:bodyPr/>
              <a:lstStyle/>
              <a:p>
                <a:pPr>
                  <a:defRPr sz="1200"/>
                </a:pPr>
                <a:endParaRPr lang="en-US"/>
              </a:p>
            </c:txPr>
            <c:showLegendKey val="0"/>
            <c:showVal val="1"/>
            <c:showCatName val="0"/>
            <c:showSerName val="0"/>
            <c:showPercent val="0"/>
            <c:showBubbleSize val="0"/>
            <c:showLeaderLines val="0"/>
          </c:dLbls>
          <c:cat>
            <c:strRef>
              <c:f>Sheet6!$B$1:$D$1</c:f>
              <c:strCache>
                <c:ptCount val="3"/>
                <c:pt idx="0">
                  <c:v>Totale Processi Cognitivi</c:v>
                </c:pt>
                <c:pt idx="1">
                  <c:v>Totale Italiano</c:v>
                </c:pt>
                <c:pt idx="2">
                  <c:v>Totale Matematica</c:v>
                </c:pt>
              </c:strCache>
            </c:strRef>
          </c:cat>
          <c:val>
            <c:numRef>
              <c:f>Sheet6!$B$3:$D$3</c:f>
              <c:numCache>
                <c:formatCode>General</c:formatCode>
                <c:ptCount val="3"/>
                <c:pt idx="0">
                  <c:v>61.3</c:v>
                </c:pt>
                <c:pt idx="1">
                  <c:v>46.3</c:v>
                </c:pt>
                <c:pt idx="2">
                  <c:v>72.9</c:v>
                </c:pt>
              </c:numCache>
            </c:numRef>
          </c:val>
        </c:ser>
        <c:ser>
          <c:idx val="2"/>
          <c:order val="2"/>
          <c:tx>
            <c:strRef>
              <c:f>Sheet6!$A$4</c:f>
              <c:strCache>
                <c:ptCount val="1"/>
                <c:pt idx="0">
                  <c:v>I generazione</c:v>
                </c:pt>
              </c:strCache>
            </c:strRef>
          </c:tx>
          <c:invertIfNegative val="0"/>
          <c:dLbls>
            <c:txPr>
              <a:bodyPr/>
              <a:lstStyle/>
              <a:p>
                <a:pPr>
                  <a:defRPr sz="1200"/>
                </a:pPr>
                <a:endParaRPr lang="en-US"/>
              </a:p>
            </c:txPr>
            <c:showLegendKey val="0"/>
            <c:showVal val="1"/>
            <c:showCatName val="0"/>
            <c:showSerName val="0"/>
            <c:showPercent val="0"/>
            <c:showBubbleSize val="0"/>
            <c:showLeaderLines val="0"/>
          </c:dLbls>
          <c:cat>
            <c:strRef>
              <c:f>Sheet6!$B$1:$D$1</c:f>
              <c:strCache>
                <c:ptCount val="3"/>
                <c:pt idx="0">
                  <c:v>Totale Processi Cognitivi</c:v>
                </c:pt>
                <c:pt idx="1">
                  <c:v>Totale Italiano</c:v>
                </c:pt>
                <c:pt idx="2">
                  <c:v>Totale Matematica</c:v>
                </c:pt>
              </c:strCache>
            </c:strRef>
          </c:cat>
          <c:val>
            <c:numRef>
              <c:f>Sheet6!$B$4:$D$4</c:f>
              <c:numCache>
                <c:formatCode>General</c:formatCode>
                <c:ptCount val="3"/>
                <c:pt idx="0">
                  <c:v>56.4</c:v>
                </c:pt>
                <c:pt idx="1">
                  <c:v>47.5</c:v>
                </c:pt>
                <c:pt idx="2">
                  <c:v>73.9</c:v>
                </c:pt>
              </c:numCache>
            </c:numRef>
          </c:val>
        </c:ser>
        <c:dLbls>
          <c:showLegendKey val="0"/>
          <c:showVal val="1"/>
          <c:showCatName val="0"/>
          <c:showSerName val="0"/>
          <c:showPercent val="0"/>
          <c:showBubbleSize val="0"/>
        </c:dLbls>
        <c:gapWidth val="75"/>
        <c:overlap val="-25"/>
        <c:axId val="650314408"/>
        <c:axId val="650317496"/>
      </c:barChart>
      <c:catAx>
        <c:axId val="650314408"/>
        <c:scaling>
          <c:orientation val="minMax"/>
        </c:scaling>
        <c:delete val="0"/>
        <c:axPos val="b"/>
        <c:majorTickMark val="none"/>
        <c:minorTickMark val="none"/>
        <c:tickLblPos val="nextTo"/>
        <c:txPr>
          <a:bodyPr/>
          <a:lstStyle/>
          <a:p>
            <a:pPr>
              <a:defRPr sz="1200"/>
            </a:pPr>
            <a:endParaRPr lang="en-US"/>
          </a:p>
        </c:txPr>
        <c:crossAx val="650317496"/>
        <c:crosses val="autoZero"/>
        <c:auto val="1"/>
        <c:lblAlgn val="ctr"/>
        <c:lblOffset val="100"/>
        <c:noMultiLvlLbl val="0"/>
      </c:catAx>
      <c:valAx>
        <c:axId val="650317496"/>
        <c:scaling>
          <c:orientation val="minMax"/>
        </c:scaling>
        <c:delete val="0"/>
        <c:axPos val="l"/>
        <c:majorGridlines/>
        <c:numFmt formatCode="General" sourceLinked="1"/>
        <c:majorTickMark val="none"/>
        <c:minorTickMark val="none"/>
        <c:tickLblPos val="nextTo"/>
        <c:spPr>
          <a:ln w="6350">
            <a:noFill/>
          </a:ln>
        </c:spPr>
        <c:crossAx val="650314408"/>
        <c:crosses val="autoZero"/>
        <c:crossBetween val="between"/>
      </c:valAx>
    </c:plotArea>
    <c:legend>
      <c:legendPos val="b"/>
      <c:layout/>
      <c:overlay val="0"/>
      <c:txPr>
        <a:bodyPr/>
        <a:lstStyle/>
        <a:p>
          <a:pPr>
            <a:defRPr sz="1200"/>
          </a:pPr>
          <a:endParaRPr lang="en-US"/>
        </a:p>
      </c:txPr>
    </c:legend>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Sheet7!$A$2</c:f>
              <c:strCache>
                <c:ptCount val="1"/>
                <c:pt idx="0">
                  <c:v>Italiani</c:v>
                </c:pt>
              </c:strCache>
            </c:strRef>
          </c:tx>
          <c:invertIfNegative val="0"/>
          <c:cat>
            <c:strRef>
              <c:f>Sheet7!$B$1:$D$1</c:f>
              <c:strCache>
                <c:ptCount val="3"/>
                <c:pt idx="0">
                  <c:v>Totale Processi Cognitivi</c:v>
                </c:pt>
                <c:pt idx="1">
                  <c:v>Totale Italiano</c:v>
                </c:pt>
                <c:pt idx="2">
                  <c:v>Totale Matematica</c:v>
                </c:pt>
              </c:strCache>
            </c:strRef>
          </c:cat>
          <c:val>
            <c:numRef>
              <c:f>Sheet7!$B$2:$D$2</c:f>
              <c:numCache>
                <c:formatCode>General</c:formatCode>
                <c:ptCount val="3"/>
                <c:pt idx="0">
                  <c:v>70.9</c:v>
                </c:pt>
                <c:pt idx="1">
                  <c:v>60.5</c:v>
                </c:pt>
                <c:pt idx="2">
                  <c:v>67.2</c:v>
                </c:pt>
              </c:numCache>
            </c:numRef>
          </c:val>
        </c:ser>
        <c:ser>
          <c:idx val="1"/>
          <c:order val="1"/>
          <c:tx>
            <c:strRef>
              <c:f>Sheet7!$A$3</c:f>
              <c:strCache>
                <c:ptCount val="1"/>
                <c:pt idx="0">
                  <c:v>II generazione</c:v>
                </c:pt>
              </c:strCache>
            </c:strRef>
          </c:tx>
          <c:invertIfNegative val="0"/>
          <c:cat>
            <c:strRef>
              <c:f>Sheet7!$B$1:$D$1</c:f>
              <c:strCache>
                <c:ptCount val="3"/>
                <c:pt idx="0">
                  <c:v>Totale Processi Cognitivi</c:v>
                </c:pt>
                <c:pt idx="1">
                  <c:v>Totale Italiano</c:v>
                </c:pt>
                <c:pt idx="2">
                  <c:v>Totale Matematica</c:v>
                </c:pt>
              </c:strCache>
            </c:strRef>
          </c:cat>
          <c:val>
            <c:numRef>
              <c:f>Sheet7!$B$3:$D$3</c:f>
              <c:numCache>
                <c:formatCode>General</c:formatCode>
                <c:ptCount val="3"/>
                <c:pt idx="0">
                  <c:v>63.3</c:v>
                </c:pt>
                <c:pt idx="1">
                  <c:v>45.8</c:v>
                </c:pt>
                <c:pt idx="2">
                  <c:v>51.9</c:v>
                </c:pt>
              </c:numCache>
            </c:numRef>
          </c:val>
        </c:ser>
        <c:ser>
          <c:idx val="2"/>
          <c:order val="2"/>
          <c:tx>
            <c:strRef>
              <c:f>Sheet7!$A$4</c:f>
              <c:strCache>
                <c:ptCount val="1"/>
                <c:pt idx="0">
                  <c:v>I generazione</c:v>
                </c:pt>
              </c:strCache>
            </c:strRef>
          </c:tx>
          <c:invertIfNegative val="0"/>
          <c:cat>
            <c:strRef>
              <c:f>Sheet7!$B$1:$D$1</c:f>
              <c:strCache>
                <c:ptCount val="3"/>
                <c:pt idx="0">
                  <c:v>Totale Processi Cognitivi</c:v>
                </c:pt>
                <c:pt idx="1">
                  <c:v>Totale Italiano</c:v>
                </c:pt>
                <c:pt idx="2">
                  <c:v>Totale Matematica</c:v>
                </c:pt>
              </c:strCache>
            </c:strRef>
          </c:cat>
          <c:val>
            <c:numRef>
              <c:f>Sheet7!$B$4:$D$4</c:f>
              <c:numCache>
                <c:formatCode>General</c:formatCode>
                <c:ptCount val="3"/>
                <c:pt idx="0">
                  <c:v>50.7</c:v>
                </c:pt>
                <c:pt idx="1">
                  <c:v>22.6</c:v>
                </c:pt>
                <c:pt idx="2">
                  <c:v>50.2</c:v>
                </c:pt>
              </c:numCache>
            </c:numRef>
          </c:val>
        </c:ser>
        <c:dLbls>
          <c:showLegendKey val="0"/>
          <c:showVal val="1"/>
          <c:showCatName val="0"/>
          <c:showSerName val="0"/>
          <c:showPercent val="0"/>
          <c:showBubbleSize val="0"/>
        </c:dLbls>
        <c:gapWidth val="75"/>
        <c:overlap val="-25"/>
        <c:axId val="649647928"/>
        <c:axId val="649650952"/>
      </c:barChart>
      <c:catAx>
        <c:axId val="649647928"/>
        <c:scaling>
          <c:orientation val="minMax"/>
        </c:scaling>
        <c:delete val="0"/>
        <c:axPos val="b"/>
        <c:majorTickMark val="none"/>
        <c:minorTickMark val="none"/>
        <c:tickLblPos val="nextTo"/>
        <c:crossAx val="649650952"/>
        <c:crosses val="autoZero"/>
        <c:auto val="1"/>
        <c:lblAlgn val="ctr"/>
        <c:lblOffset val="100"/>
        <c:noMultiLvlLbl val="0"/>
      </c:catAx>
      <c:valAx>
        <c:axId val="649650952"/>
        <c:scaling>
          <c:orientation val="minMax"/>
        </c:scaling>
        <c:delete val="0"/>
        <c:axPos val="l"/>
        <c:majorGridlines/>
        <c:numFmt formatCode="General" sourceLinked="1"/>
        <c:majorTickMark val="none"/>
        <c:minorTickMark val="none"/>
        <c:tickLblPos val="nextTo"/>
        <c:spPr>
          <a:ln w="6350">
            <a:noFill/>
          </a:ln>
        </c:spPr>
        <c:crossAx val="649647928"/>
        <c:crosses val="autoZero"/>
        <c:crossBetween val="between"/>
      </c:valAx>
    </c:plotArea>
    <c:legend>
      <c:legendPos val="b"/>
      <c:layout/>
      <c:overlay val="0"/>
    </c:legend>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tx>
            <c:strRef>
              <c:f>Sheet8!$A$2</c:f>
              <c:strCache>
                <c:ptCount val="1"/>
                <c:pt idx="0">
                  <c:v>Quarte</c:v>
                </c:pt>
              </c:strCache>
            </c:strRef>
          </c:tx>
          <c:dLbls>
            <c:dLbl>
              <c:idx val="0"/>
              <c:layout>
                <c:manualLayout>
                  <c:x val="-0.0527777777777778"/>
                  <c:y val="-0.0462962962962963"/>
                </c:manualLayout>
              </c:layout>
              <c:showLegendKey val="0"/>
              <c:showVal val="1"/>
              <c:showCatName val="0"/>
              <c:showSerName val="0"/>
              <c:showPercent val="0"/>
              <c:showBubbleSize val="0"/>
            </c:dLbl>
            <c:txPr>
              <a:bodyPr/>
              <a:lstStyle/>
              <a:p>
                <a:pPr>
                  <a:defRPr sz="1400"/>
                </a:pPr>
                <a:endParaRPr lang="en-US"/>
              </a:p>
            </c:txPr>
            <c:showLegendKey val="0"/>
            <c:showVal val="1"/>
            <c:showCatName val="0"/>
            <c:showSerName val="0"/>
            <c:showPercent val="0"/>
            <c:showBubbleSize val="0"/>
            <c:showLeaderLines val="0"/>
          </c:dLbls>
          <c:cat>
            <c:strRef>
              <c:f>Sheet8!$B$1:$D$1</c:f>
              <c:strCache>
                <c:ptCount val="3"/>
                <c:pt idx="0">
                  <c:v>Totale Processi Cognitivi</c:v>
                </c:pt>
                <c:pt idx="1">
                  <c:v>Totale Italiano</c:v>
                </c:pt>
                <c:pt idx="2">
                  <c:v>Totale Matematica</c:v>
                </c:pt>
              </c:strCache>
            </c:strRef>
          </c:cat>
          <c:val>
            <c:numRef>
              <c:f>Sheet8!$B$2:$D$2</c:f>
              <c:numCache>
                <c:formatCode>General</c:formatCode>
                <c:ptCount val="3"/>
                <c:pt idx="0">
                  <c:v>61.8</c:v>
                </c:pt>
                <c:pt idx="1">
                  <c:v>56.5</c:v>
                </c:pt>
                <c:pt idx="2">
                  <c:v>77.3</c:v>
                </c:pt>
              </c:numCache>
            </c:numRef>
          </c:val>
          <c:smooth val="0"/>
        </c:ser>
        <c:ser>
          <c:idx val="1"/>
          <c:order val="1"/>
          <c:tx>
            <c:strRef>
              <c:f>Sheet8!$A$3</c:f>
              <c:strCache>
                <c:ptCount val="1"/>
                <c:pt idx="0">
                  <c:v>Quinte</c:v>
                </c:pt>
              </c:strCache>
            </c:strRef>
          </c:tx>
          <c:dLbls>
            <c:dLbl>
              <c:idx val="0"/>
              <c:layout>
                <c:manualLayout>
                  <c:x val="-0.0472222222222222"/>
                  <c:y val="0.0740740740740741"/>
                </c:manualLayout>
              </c:layout>
              <c:showLegendKey val="0"/>
              <c:showVal val="1"/>
              <c:showCatName val="0"/>
              <c:showSerName val="0"/>
              <c:showPercent val="0"/>
              <c:showBubbleSize val="0"/>
            </c:dLbl>
            <c:txPr>
              <a:bodyPr/>
              <a:lstStyle/>
              <a:p>
                <a:pPr>
                  <a:defRPr sz="1400"/>
                </a:pPr>
                <a:endParaRPr lang="en-US"/>
              </a:p>
            </c:txPr>
            <c:showLegendKey val="0"/>
            <c:showVal val="1"/>
            <c:showCatName val="0"/>
            <c:showSerName val="0"/>
            <c:showPercent val="0"/>
            <c:showBubbleSize val="0"/>
            <c:showLeaderLines val="0"/>
          </c:dLbls>
          <c:cat>
            <c:strRef>
              <c:f>Sheet8!$B$1:$D$1</c:f>
              <c:strCache>
                <c:ptCount val="3"/>
                <c:pt idx="0">
                  <c:v>Totale Processi Cognitivi</c:v>
                </c:pt>
                <c:pt idx="1">
                  <c:v>Totale Italiano</c:v>
                </c:pt>
                <c:pt idx="2">
                  <c:v>Totale Matematica</c:v>
                </c:pt>
              </c:strCache>
            </c:strRef>
          </c:cat>
          <c:val>
            <c:numRef>
              <c:f>Sheet8!$B$3:$D$3</c:f>
              <c:numCache>
                <c:formatCode>General</c:formatCode>
                <c:ptCount val="3"/>
                <c:pt idx="0">
                  <c:v>63.5</c:v>
                </c:pt>
                <c:pt idx="1">
                  <c:v>46.4</c:v>
                </c:pt>
                <c:pt idx="2">
                  <c:v>57.4</c:v>
                </c:pt>
              </c:numCache>
            </c:numRef>
          </c:val>
          <c:smooth val="0"/>
        </c:ser>
        <c:dLbls>
          <c:showLegendKey val="0"/>
          <c:showVal val="1"/>
          <c:showCatName val="0"/>
          <c:showSerName val="0"/>
          <c:showPercent val="0"/>
          <c:showBubbleSize val="0"/>
        </c:dLbls>
        <c:marker val="1"/>
        <c:smooth val="0"/>
        <c:axId val="649710616"/>
        <c:axId val="649713624"/>
      </c:lineChart>
      <c:catAx>
        <c:axId val="649710616"/>
        <c:scaling>
          <c:orientation val="minMax"/>
        </c:scaling>
        <c:delete val="0"/>
        <c:axPos val="b"/>
        <c:majorTickMark val="none"/>
        <c:minorTickMark val="none"/>
        <c:tickLblPos val="nextTo"/>
        <c:txPr>
          <a:bodyPr/>
          <a:lstStyle/>
          <a:p>
            <a:pPr>
              <a:defRPr sz="1400"/>
            </a:pPr>
            <a:endParaRPr lang="en-US"/>
          </a:p>
        </c:txPr>
        <c:crossAx val="649713624"/>
        <c:crosses val="autoZero"/>
        <c:auto val="1"/>
        <c:lblAlgn val="ctr"/>
        <c:lblOffset val="100"/>
        <c:noMultiLvlLbl val="0"/>
      </c:catAx>
      <c:valAx>
        <c:axId val="649713624"/>
        <c:scaling>
          <c:orientation val="minMax"/>
        </c:scaling>
        <c:delete val="0"/>
        <c:axPos val="l"/>
        <c:majorGridlines/>
        <c:numFmt formatCode="General" sourceLinked="1"/>
        <c:majorTickMark val="none"/>
        <c:minorTickMark val="none"/>
        <c:tickLblPos val="nextTo"/>
        <c:spPr>
          <a:ln w="6350">
            <a:noFill/>
          </a:ln>
        </c:spPr>
        <c:crossAx val="649710616"/>
        <c:crosses val="autoZero"/>
        <c:crossBetween val="between"/>
        <c:minorUnit val="30.0"/>
      </c:valAx>
    </c:plotArea>
    <c:legend>
      <c:legendPos val="b"/>
      <c:layout/>
      <c:overlay val="0"/>
      <c:txPr>
        <a:bodyPr/>
        <a:lstStyle/>
        <a:p>
          <a:pPr>
            <a:defRPr sz="1600"/>
          </a:pPr>
          <a:endParaRPr lang="en-US"/>
        </a:p>
      </c:txPr>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14BF69-71A8-6F4F-8874-F7638D6DAAB0}" type="doc">
      <dgm:prSet loTypeId="urn:microsoft.com/office/officeart/2005/8/layout/arrow4" loCatId="" qsTypeId="urn:microsoft.com/office/officeart/2005/8/quickstyle/simple4" qsCatId="simple" csTypeId="urn:microsoft.com/office/officeart/2005/8/colors/colorful3" csCatId="colorful" phldr="1"/>
      <dgm:spPr/>
      <dgm:t>
        <a:bodyPr/>
        <a:lstStyle/>
        <a:p>
          <a:endParaRPr lang="it-IT"/>
        </a:p>
      </dgm:t>
    </dgm:pt>
    <dgm:pt modelId="{4F201406-9150-DA49-8CC1-5F967BC39EAD}">
      <dgm:prSet phldrT="[Text]"/>
      <dgm:spPr/>
      <dgm:t>
        <a:bodyPr/>
        <a:lstStyle/>
        <a:p>
          <a:r>
            <a:rPr lang="it-IT" noProof="0" dirty="0" smtClean="0"/>
            <a:t>- Cultura dell’accoglienza e dell’integrazione</a:t>
          </a:r>
        </a:p>
        <a:p>
          <a:r>
            <a:rPr lang="it-IT" noProof="0" dirty="0" smtClean="0"/>
            <a:t>- Insegnamento dell’Italiano come L2</a:t>
          </a:r>
          <a:endParaRPr lang="it-IT" noProof="0" dirty="0"/>
        </a:p>
      </dgm:t>
    </dgm:pt>
    <dgm:pt modelId="{98C37450-BABC-5040-B399-F65C72148457}" type="parTrans" cxnId="{74A90C7F-E4F9-064F-988B-685D741076A8}">
      <dgm:prSet/>
      <dgm:spPr/>
      <dgm:t>
        <a:bodyPr/>
        <a:lstStyle/>
        <a:p>
          <a:endParaRPr lang="it-IT"/>
        </a:p>
      </dgm:t>
    </dgm:pt>
    <dgm:pt modelId="{BA106148-C98A-0244-B827-95B9880DCEFB}" type="sibTrans" cxnId="{74A90C7F-E4F9-064F-988B-685D741076A8}">
      <dgm:prSet/>
      <dgm:spPr/>
      <dgm:t>
        <a:bodyPr/>
        <a:lstStyle/>
        <a:p>
          <a:endParaRPr lang="it-IT"/>
        </a:p>
      </dgm:t>
    </dgm:pt>
    <dgm:pt modelId="{B9560258-2EFA-B248-B584-58EE4E483D1C}">
      <dgm:prSet phldrT="[Text]"/>
      <dgm:spPr/>
      <dgm:t>
        <a:bodyPr/>
        <a:lstStyle/>
        <a:p>
          <a:r>
            <a:rPr lang="it-IT" noProof="0" dirty="0" smtClean="0"/>
            <a:t>- Linguaggio disciplinare</a:t>
          </a:r>
        </a:p>
        <a:p>
          <a:r>
            <a:rPr lang="it-IT" noProof="0" dirty="0" smtClean="0"/>
            <a:t>- Metodologie</a:t>
          </a:r>
          <a:endParaRPr lang="it-IT" noProof="0" dirty="0"/>
        </a:p>
      </dgm:t>
    </dgm:pt>
    <dgm:pt modelId="{A3527498-C315-9A46-84D4-9520461164DF}" type="parTrans" cxnId="{E0D5EBBB-36BE-B64A-BE8C-946FF9AB93A8}">
      <dgm:prSet/>
      <dgm:spPr/>
      <dgm:t>
        <a:bodyPr/>
        <a:lstStyle/>
        <a:p>
          <a:endParaRPr lang="it-IT"/>
        </a:p>
      </dgm:t>
    </dgm:pt>
    <dgm:pt modelId="{3888E060-C921-D34F-B357-C32913E612EC}" type="sibTrans" cxnId="{E0D5EBBB-36BE-B64A-BE8C-946FF9AB93A8}">
      <dgm:prSet/>
      <dgm:spPr/>
      <dgm:t>
        <a:bodyPr/>
        <a:lstStyle/>
        <a:p>
          <a:endParaRPr lang="it-IT"/>
        </a:p>
      </dgm:t>
    </dgm:pt>
    <dgm:pt modelId="{2059C188-2C55-8146-8840-32002B16E1D6}" type="pres">
      <dgm:prSet presAssocID="{6314BF69-71A8-6F4F-8874-F7638D6DAAB0}" presName="compositeShape" presStyleCnt="0">
        <dgm:presLayoutVars>
          <dgm:chMax val="2"/>
          <dgm:dir/>
          <dgm:resizeHandles val="exact"/>
        </dgm:presLayoutVars>
      </dgm:prSet>
      <dgm:spPr/>
      <dgm:t>
        <a:bodyPr/>
        <a:lstStyle/>
        <a:p>
          <a:endParaRPr lang="it-IT"/>
        </a:p>
      </dgm:t>
    </dgm:pt>
    <dgm:pt modelId="{33499451-F3B5-7141-BE4D-C29096743440}" type="pres">
      <dgm:prSet presAssocID="{4F201406-9150-DA49-8CC1-5F967BC39EAD}" presName="upArrow" presStyleLbl="node1" presStyleIdx="0" presStyleCnt="2"/>
      <dgm:spPr/>
      <dgm:t>
        <a:bodyPr/>
        <a:lstStyle/>
        <a:p>
          <a:endParaRPr lang="it-IT"/>
        </a:p>
      </dgm:t>
    </dgm:pt>
    <dgm:pt modelId="{22B03DC2-5044-9545-9B61-0F434BD1A8B3}" type="pres">
      <dgm:prSet presAssocID="{4F201406-9150-DA49-8CC1-5F967BC39EAD}" presName="upArrowText" presStyleLbl="revTx" presStyleIdx="0" presStyleCnt="2">
        <dgm:presLayoutVars>
          <dgm:chMax val="0"/>
          <dgm:bulletEnabled val="1"/>
        </dgm:presLayoutVars>
      </dgm:prSet>
      <dgm:spPr/>
      <dgm:t>
        <a:bodyPr/>
        <a:lstStyle/>
        <a:p>
          <a:endParaRPr lang="it-IT"/>
        </a:p>
      </dgm:t>
    </dgm:pt>
    <dgm:pt modelId="{302B4B5D-9ADC-204C-8FA3-9735AB13E998}" type="pres">
      <dgm:prSet presAssocID="{B9560258-2EFA-B248-B584-58EE4E483D1C}" presName="downArrow" presStyleLbl="node1" presStyleIdx="1" presStyleCnt="2"/>
      <dgm:spPr/>
      <dgm:t>
        <a:bodyPr/>
        <a:lstStyle/>
        <a:p>
          <a:endParaRPr lang="it-IT"/>
        </a:p>
      </dgm:t>
    </dgm:pt>
    <dgm:pt modelId="{A5479966-D8FC-514F-BE9D-9BC5BE41438A}" type="pres">
      <dgm:prSet presAssocID="{B9560258-2EFA-B248-B584-58EE4E483D1C}" presName="downArrowText" presStyleLbl="revTx" presStyleIdx="1" presStyleCnt="2">
        <dgm:presLayoutVars>
          <dgm:chMax val="0"/>
          <dgm:bulletEnabled val="1"/>
        </dgm:presLayoutVars>
      </dgm:prSet>
      <dgm:spPr/>
      <dgm:t>
        <a:bodyPr/>
        <a:lstStyle/>
        <a:p>
          <a:endParaRPr lang="it-IT"/>
        </a:p>
      </dgm:t>
    </dgm:pt>
  </dgm:ptLst>
  <dgm:cxnLst>
    <dgm:cxn modelId="{B9BFB172-DD36-5C41-93E1-263F5DFE419D}" type="presOf" srcId="{B9560258-2EFA-B248-B584-58EE4E483D1C}" destId="{A5479966-D8FC-514F-BE9D-9BC5BE41438A}" srcOrd="0" destOrd="0" presId="urn:microsoft.com/office/officeart/2005/8/layout/arrow4"/>
    <dgm:cxn modelId="{3196BB22-CD63-9048-9A62-43F963F7F676}" type="presOf" srcId="{4F201406-9150-DA49-8CC1-5F967BC39EAD}" destId="{22B03DC2-5044-9545-9B61-0F434BD1A8B3}" srcOrd="0" destOrd="0" presId="urn:microsoft.com/office/officeart/2005/8/layout/arrow4"/>
    <dgm:cxn modelId="{BF872583-B2BB-2047-8892-30ECB3E7F679}" type="presOf" srcId="{6314BF69-71A8-6F4F-8874-F7638D6DAAB0}" destId="{2059C188-2C55-8146-8840-32002B16E1D6}" srcOrd="0" destOrd="0" presId="urn:microsoft.com/office/officeart/2005/8/layout/arrow4"/>
    <dgm:cxn modelId="{74A90C7F-E4F9-064F-988B-685D741076A8}" srcId="{6314BF69-71A8-6F4F-8874-F7638D6DAAB0}" destId="{4F201406-9150-DA49-8CC1-5F967BC39EAD}" srcOrd="0" destOrd="0" parTransId="{98C37450-BABC-5040-B399-F65C72148457}" sibTransId="{BA106148-C98A-0244-B827-95B9880DCEFB}"/>
    <dgm:cxn modelId="{E0D5EBBB-36BE-B64A-BE8C-946FF9AB93A8}" srcId="{6314BF69-71A8-6F4F-8874-F7638D6DAAB0}" destId="{B9560258-2EFA-B248-B584-58EE4E483D1C}" srcOrd="1" destOrd="0" parTransId="{A3527498-C315-9A46-84D4-9520461164DF}" sibTransId="{3888E060-C921-D34F-B357-C32913E612EC}"/>
    <dgm:cxn modelId="{86F814A6-B55E-C44D-A667-70E8D5D30F01}" type="presParOf" srcId="{2059C188-2C55-8146-8840-32002B16E1D6}" destId="{33499451-F3B5-7141-BE4D-C29096743440}" srcOrd="0" destOrd="0" presId="urn:microsoft.com/office/officeart/2005/8/layout/arrow4"/>
    <dgm:cxn modelId="{B28BAF39-15DC-3F4F-BE6F-2AFCAEDBCD1B}" type="presParOf" srcId="{2059C188-2C55-8146-8840-32002B16E1D6}" destId="{22B03DC2-5044-9545-9B61-0F434BD1A8B3}" srcOrd="1" destOrd="0" presId="urn:microsoft.com/office/officeart/2005/8/layout/arrow4"/>
    <dgm:cxn modelId="{FB48920B-09D6-0247-99FB-E89DB0594576}" type="presParOf" srcId="{2059C188-2C55-8146-8840-32002B16E1D6}" destId="{302B4B5D-9ADC-204C-8FA3-9735AB13E998}" srcOrd="2" destOrd="0" presId="urn:microsoft.com/office/officeart/2005/8/layout/arrow4"/>
    <dgm:cxn modelId="{2E6DE9B5-DEF7-7B42-8653-7E5AD102C013}" type="presParOf" srcId="{2059C188-2C55-8146-8840-32002B16E1D6}" destId="{A5479966-D8FC-514F-BE9D-9BC5BE41438A}" srcOrd="3" destOrd="0" presId="urn:microsoft.com/office/officeart/2005/8/layout/arrow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B6AA00A3-098F-C84A-8E44-C954355D52E1}" type="doc">
      <dgm:prSet loTypeId="urn:microsoft.com/office/officeart/2008/layout/VerticalCurvedList" loCatId="" qsTypeId="urn:microsoft.com/office/officeart/2005/8/quickstyle/3D3" qsCatId="3D" csTypeId="urn:microsoft.com/office/officeart/2005/8/colors/accent1_2" csCatId="accent1" phldr="1"/>
      <dgm:spPr/>
      <dgm:t>
        <a:bodyPr/>
        <a:lstStyle/>
        <a:p>
          <a:endParaRPr lang="it-IT"/>
        </a:p>
      </dgm:t>
    </dgm:pt>
    <dgm:pt modelId="{E97E52F5-4656-254A-A132-CC8E4F41E9F8}">
      <dgm:prSet phldrT="[Text]"/>
      <dgm:spPr/>
      <dgm:t>
        <a:bodyPr/>
        <a:lstStyle/>
        <a:p>
          <a:r>
            <a:rPr lang="it-IT" dirty="0" smtClean="0"/>
            <a:t>mediatore tra i processi mentali, specifiche espressioni simboliche e organizzazioni logiche</a:t>
          </a:r>
          <a:endParaRPr lang="it-IT" dirty="0"/>
        </a:p>
      </dgm:t>
    </dgm:pt>
    <dgm:pt modelId="{E4FA36FD-7FD3-6B4D-A423-F5C6EDE55B7B}" type="parTrans" cxnId="{402D5EC7-55A8-E841-A62C-4D42764D2CED}">
      <dgm:prSet/>
      <dgm:spPr/>
      <dgm:t>
        <a:bodyPr/>
        <a:lstStyle/>
        <a:p>
          <a:endParaRPr lang="it-IT"/>
        </a:p>
      </dgm:t>
    </dgm:pt>
    <dgm:pt modelId="{F49101F5-C613-0647-853A-D203EC4735A9}" type="sibTrans" cxnId="{402D5EC7-55A8-E841-A62C-4D42764D2CED}">
      <dgm:prSet/>
      <dgm:spPr/>
      <dgm:t>
        <a:bodyPr/>
        <a:lstStyle/>
        <a:p>
          <a:endParaRPr lang="it-IT"/>
        </a:p>
      </dgm:t>
    </dgm:pt>
    <dgm:pt modelId="{E0C511BC-06A3-FA41-B0E8-3CCB5F9C82BF}">
      <dgm:prSet phldrT="[Text]"/>
      <dgm:spPr/>
      <dgm:t>
        <a:bodyPr/>
        <a:lstStyle/>
        <a:p>
          <a:r>
            <a:rPr lang="it-IT" dirty="0" smtClean="0"/>
            <a:t>strumento flessibile, la cui padronanza può aiutare gli studenti a gestire i linguaggi specifici ed è l’ambiente naturale in cui sviluppare la consapevolezza metalinguistica</a:t>
          </a:r>
          <a:endParaRPr lang="it-IT" dirty="0"/>
        </a:p>
      </dgm:t>
    </dgm:pt>
    <dgm:pt modelId="{BAE7E8A6-FB48-474F-81C5-70158524DDC1}" type="parTrans" cxnId="{0A9B4778-F5BD-8C4D-8AEA-5A303B5A7B9C}">
      <dgm:prSet/>
      <dgm:spPr/>
      <dgm:t>
        <a:bodyPr/>
        <a:lstStyle/>
        <a:p>
          <a:endParaRPr lang="it-IT"/>
        </a:p>
      </dgm:t>
    </dgm:pt>
    <dgm:pt modelId="{446B12EC-098E-5A4B-B22C-BBCFA836E23E}" type="sibTrans" cxnId="{0A9B4778-F5BD-8C4D-8AEA-5A303B5A7B9C}">
      <dgm:prSet/>
      <dgm:spPr/>
      <dgm:t>
        <a:bodyPr/>
        <a:lstStyle/>
        <a:p>
          <a:endParaRPr lang="it-IT"/>
        </a:p>
      </dgm:t>
    </dgm:pt>
    <dgm:pt modelId="{1BD7CBC7-91E2-9843-9ECE-58E9EA10A4E8}">
      <dgm:prSet phldrT="[Text]"/>
      <dgm:spPr/>
      <dgm:t>
        <a:bodyPr/>
        <a:lstStyle/>
        <a:p>
          <a:r>
            <a:rPr lang="it-IT" dirty="0" smtClean="0"/>
            <a:t>mediatore nella dialettica tra l’esperienza, l’emergenza delle proprietà e degli oggetti matematici e il loro sviluppo in embrionali sistemi teorici</a:t>
          </a:r>
          <a:endParaRPr lang="it-IT" dirty="0"/>
        </a:p>
      </dgm:t>
    </dgm:pt>
    <dgm:pt modelId="{9A5D05C5-89DC-AB44-9EEB-DED4783CC733}" type="parTrans" cxnId="{2AFE7BE9-12E2-1B4A-8F92-9419C80F3232}">
      <dgm:prSet/>
      <dgm:spPr/>
      <dgm:t>
        <a:bodyPr/>
        <a:lstStyle/>
        <a:p>
          <a:endParaRPr lang="it-IT"/>
        </a:p>
      </dgm:t>
    </dgm:pt>
    <dgm:pt modelId="{F999C1BC-11E0-4646-8E5F-B268F7B6883D}" type="sibTrans" cxnId="{2AFE7BE9-12E2-1B4A-8F92-9419C80F3232}">
      <dgm:prSet/>
      <dgm:spPr/>
      <dgm:t>
        <a:bodyPr/>
        <a:lstStyle/>
        <a:p>
          <a:endParaRPr lang="it-IT"/>
        </a:p>
      </dgm:t>
    </dgm:pt>
    <dgm:pt modelId="{E0229C9F-44A1-BC40-8257-8428AE310D20}">
      <dgm:prSet phldrT="[Text]"/>
      <dgm:spPr/>
      <dgm:t>
        <a:bodyPr/>
        <a:lstStyle/>
        <a:p>
          <a:r>
            <a:rPr lang="it-IT" dirty="0" smtClean="0"/>
            <a:t>strumento nelle attività che riguardano la validazione di enunciati (trovare controesempi,  produrre e gestire argomenti adatti per la validità…)</a:t>
          </a:r>
          <a:endParaRPr lang="it-IT" dirty="0"/>
        </a:p>
      </dgm:t>
    </dgm:pt>
    <dgm:pt modelId="{593B5FDF-D415-B941-A9DE-5EAF6DC32389}" type="parTrans" cxnId="{88DDA150-5C5B-AA43-A1FE-279BB2DAA01E}">
      <dgm:prSet/>
      <dgm:spPr/>
      <dgm:t>
        <a:bodyPr/>
        <a:lstStyle/>
        <a:p>
          <a:endParaRPr lang="it-IT"/>
        </a:p>
      </dgm:t>
    </dgm:pt>
    <dgm:pt modelId="{17E05A02-65EB-AF41-B7B3-71DBDBC1287A}" type="sibTrans" cxnId="{88DDA150-5C5B-AA43-A1FE-279BB2DAA01E}">
      <dgm:prSet/>
      <dgm:spPr/>
      <dgm:t>
        <a:bodyPr/>
        <a:lstStyle/>
        <a:p>
          <a:endParaRPr lang="it-IT"/>
        </a:p>
      </dgm:t>
    </dgm:pt>
    <dgm:pt modelId="{A73CDCB4-2431-3649-B404-35093CE7002F}" type="pres">
      <dgm:prSet presAssocID="{B6AA00A3-098F-C84A-8E44-C954355D52E1}" presName="Name0" presStyleCnt="0">
        <dgm:presLayoutVars>
          <dgm:chMax val="7"/>
          <dgm:chPref val="7"/>
          <dgm:dir/>
        </dgm:presLayoutVars>
      </dgm:prSet>
      <dgm:spPr/>
      <dgm:t>
        <a:bodyPr/>
        <a:lstStyle/>
        <a:p>
          <a:endParaRPr lang="it-IT"/>
        </a:p>
      </dgm:t>
    </dgm:pt>
    <dgm:pt modelId="{7C53E4B0-4AE8-A147-A133-14F075C37946}" type="pres">
      <dgm:prSet presAssocID="{B6AA00A3-098F-C84A-8E44-C954355D52E1}" presName="Name1" presStyleCnt="0"/>
      <dgm:spPr/>
      <dgm:t>
        <a:bodyPr/>
        <a:lstStyle/>
        <a:p>
          <a:endParaRPr lang="en-GB"/>
        </a:p>
      </dgm:t>
    </dgm:pt>
    <dgm:pt modelId="{DEBB7603-9134-4A41-A718-9A18DEC5A526}" type="pres">
      <dgm:prSet presAssocID="{B6AA00A3-098F-C84A-8E44-C954355D52E1}" presName="cycle" presStyleCnt="0"/>
      <dgm:spPr/>
      <dgm:t>
        <a:bodyPr/>
        <a:lstStyle/>
        <a:p>
          <a:endParaRPr lang="en-GB"/>
        </a:p>
      </dgm:t>
    </dgm:pt>
    <dgm:pt modelId="{230B849A-C1CF-F149-8C67-9EE0D28D1B26}" type="pres">
      <dgm:prSet presAssocID="{B6AA00A3-098F-C84A-8E44-C954355D52E1}" presName="srcNode" presStyleLbl="node1" presStyleIdx="0" presStyleCnt="4"/>
      <dgm:spPr/>
      <dgm:t>
        <a:bodyPr/>
        <a:lstStyle/>
        <a:p>
          <a:endParaRPr lang="en-GB"/>
        </a:p>
      </dgm:t>
    </dgm:pt>
    <dgm:pt modelId="{C76B9836-DA6E-A14B-A7C4-9D74B17B028C}" type="pres">
      <dgm:prSet presAssocID="{B6AA00A3-098F-C84A-8E44-C954355D52E1}" presName="conn" presStyleLbl="parChTrans1D2" presStyleIdx="0" presStyleCnt="1"/>
      <dgm:spPr/>
      <dgm:t>
        <a:bodyPr/>
        <a:lstStyle/>
        <a:p>
          <a:endParaRPr lang="it-IT"/>
        </a:p>
      </dgm:t>
    </dgm:pt>
    <dgm:pt modelId="{EC0CBA3C-465F-1845-8E75-B2C43A702686}" type="pres">
      <dgm:prSet presAssocID="{B6AA00A3-098F-C84A-8E44-C954355D52E1}" presName="extraNode" presStyleLbl="node1" presStyleIdx="0" presStyleCnt="4"/>
      <dgm:spPr/>
      <dgm:t>
        <a:bodyPr/>
        <a:lstStyle/>
        <a:p>
          <a:endParaRPr lang="en-GB"/>
        </a:p>
      </dgm:t>
    </dgm:pt>
    <dgm:pt modelId="{C14861DA-67FD-F048-A082-8129D60FB8C5}" type="pres">
      <dgm:prSet presAssocID="{B6AA00A3-098F-C84A-8E44-C954355D52E1}" presName="dstNode" presStyleLbl="node1" presStyleIdx="0" presStyleCnt="4"/>
      <dgm:spPr/>
      <dgm:t>
        <a:bodyPr/>
        <a:lstStyle/>
        <a:p>
          <a:endParaRPr lang="en-GB"/>
        </a:p>
      </dgm:t>
    </dgm:pt>
    <dgm:pt modelId="{A4E9E2C0-B2A8-BA44-86DE-596750402BFF}" type="pres">
      <dgm:prSet presAssocID="{E97E52F5-4656-254A-A132-CC8E4F41E9F8}" presName="text_1" presStyleLbl="node1" presStyleIdx="0" presStyleCnt="4">
        <dgm:presLayoutVars>
          <dgm:bulletEnabled val="1"/>
        </dgm:presLayoutVars>
      </dgm:prSet>
      <dgm:spPr/>
      <dgm:t>
        <a:bodyPr/>
        <a:lstStyle/>
        <a:p>
          <a:endParaRPr lang="it-IT"/>
        </a:p>
      </dgm:t>
    </dgm:pt>
    <dgm:pt modelId="{D6A8702F-123A-0046-8C39-2A5225A31BC2}" type="pres">
      <dgm:prSet presAssocID="{E97E52F5-4656-254A-A132-CC8E4F41E9F8}" presName="accent_1" presStyleCnt="0"/>
      <dgm:spPr/>
      <dgm:t>
        <a:bodyPr/>
        <a:lstStyle/>
        <a:p>
          <a:endParaRPr lang="en-GB"/>
        </a:p>
      </dgm:t>
    </dgm:pt>
    <dgm:pt modelId="{45DD0D01-59E2-1047-B2A6-E1830BDEFE66}" type="pres">
      <dgm:prSet presAssocID="{E97E52F5-4656-254A-A132-CC8E4F41E9F8}" presName="accentRepeatNode" presStyleLbl="solidFgAcc1" presStyleIdx="0" presStyleCnt="4"/>
      <dgm:spPr/>
      <dgm:t>
        <a:bodyPr/>
        <a:lstStyle/>
        <a:p>
          <a:endParaRPr lang="en-GB"/>
        </a:p>
      </dgm:t>
    </dgm:pt>
    <dgm:pt modelId="{6FB23BC1-9C92-554C-8134-90B0E4DA606C}" type="pres">
      <dgm:prSet presAssocID="{E0C511BC-06A3-FA41-B0E8-3CCB5F9C82BF}" presName="text_2" presStyleLbl="node1" presStyleIdx="1" presStyleCnt="4">
        <dgm:presLayoutVars>
          <dgm:bulletEnabled val="1"/>
        </dgm:presLayoutVars>
      </dgm:prSet>
      <dgm:spPr/>
      <dgm:t>
        <a:bodyPr/>
        <a:lstStyle/>
        <a:p>
          <a:endParaRPr lang="it-IT"/>
        </a:p>
      </dgm:t>
    </dgm:pt>
    <dgm:pt modelId="{618C734D-1A93-D346-BBB6-A16F26212FBF}" type="pres">
      <dgm:prSet presAssocID="{E0C511BC-06A3-FA41-B0E8-3CCB5F9C82BF}" presName="accent_2" presStyleCnt="0"/>
      <dgm:spPr/>
      <dgm:t>
        <a:bodyPr/>
        <a:lstStyle/>
        <a:p>
          <a:endParaRPr lang="en-GB"/>
        </a:p>
      </dgm:t>
    </dgm:pt>
    <dgm:pt modelId="{29881418-4DA2-D248-B611-75B744A18636}" type="pres">
      <dgm:prSet presAssocID="{E0C511BC-06A3-FA41-B0E8-3CCB5F9C82BF}" presName="accentRepeatNode" presStyleLbl="solidFgAcc1" presStyleIdx="1" presStyleCnt="4"/>
      <dgm:spPr/>
      <dgm:t>
        <a:bodyPr/>
        <a:lstStyle/>
        <a:p>
          <a:endParaRPr lang="en-GB"/>
        </a:p>
      </dgm:t>
    </dgm:pt>
    <dgm:pt modelId="{B1547F50-515C-0F40-9041-71C26F0AA7F4}" type="pres">
      <dgm:prSet presAssocID="{1BD7CBC7-91E2-9843-9ECE-58E9EA10A4E8}" presName="text_3" presStyleLbl="node1" presStyleIdx="2" presStyleCnt="4">
        <dgm:presLayoutVars>
          <dgm:bulletEnabled val="1"/>
        </dgm:presLayoutVars>
      </dgm:prSet>
      <dgm:spPr/>
      <dgm:t>
        <a:bodyPr/>
        <a:lstStyle/>
        <a:p>
          <a:endParaRPr lang="it-IT"/>
        </a:p>
      </dgm:t>
    </dgm:pt>
    <dgm:pt modelId="{3D8731F5-02B6-2548-A5E9-D62F365C3319}" type="pres">
      <dgm:prSet presAssocID="{1BD7CBC7-91E2-9843-9ECE-58E9EA10A4E8}" presName="accent_3" presStyleCnt="0"/>
      <dgm:spPr/>
      <dgm:t>
        <a:bodyPr/>
        <a:lstStyle/>
        <a:p>
          <a:endParaRPr lang="en-GB"/>
        </a:p>
      </dgm:t>
    </dgm:pt>
    <dgm:pt modelId="{7EEB32D6-5A2F-0348-9F86-020BE8A7A4E4}" type="pres">
      <dgm:prSet presAssocID="{1BD7CBC7-91E2-9843-9ECE-58E9EA10A4E8}" presName="accentRepeatNode" presStyleLbl="solidFgAcc1" presStyleIdx="2" presStyleCnt="4"/>
      <dgm:spPr/>
      <dgm:t>
        <a:bodyPr/>
        <a:lstStyle/>
        <a:p>
          <a:endParaRPr lang="en-GB"/>
        </a:p>
      </dgm:t>
    </dgm:pt>
    <dgm:pt modelId="{02154513-0416-004B-A81C-4EC03449BF53}" type="pres">
      <dgm:prSet presAssocID="{E0229C9F-44A1-BC40-8257-8428AE310D20}" presName="text_4" presStyleLbl="node1" presStyleIdx="3" presStyleCnt="4">
        <dgm:presLayoutVars>
          <dgm:bulletEnabled val="1"/>
        </dgm:presLayoutVars>
      </dgm:prSet>
      <dgm:spPr/>
      <dgm:t>
        <a:bodyPr/>
        <a:lstStyle/>
        <a:p>
          <a:endParaRPr lang="it-IT"/>
        </a:p>
      </dgm:t>
    </dgm:pt>
    <dgm:pt modelId="{9556B4AD-C6D4-5640-937D-AC7BB1A99CC1}" type="pres">
      <dgm:prSet presAssocID="{E0229C9F-44A1-BC40-8257-8428AE310D20}" presName="accent_4" presStyleCnt="0"/>
      <dgm:spPr/>
      <dgm:t>
        <a:bodyPr/>
        <a:lstStyle/>
        <a:p>
          <a:endParaRPr lang="en-GB"/>
        </a:p>
      </dgm:t>
    </dgm:pt>
    <dgm:pt modelId="{A34EE257-1AA7-3D40-B4E1-2437A7A38ACB}" type="pres">
      <dgm:prSet presAssocID="{E0229C9F-44A1-BC40-8257-8428AE310D20}" presName="accentRepeatNode" presStyleLbl="solidFgAcc1" presStyleIdx="3" presStyleCnt="4"/>
      <dgm:spPr/>
      <dgm:t>
        <a:bodyPr/>
        <a:lstStyle/>
        <a:p>
          <a:endParaRPr lang="en-GB"/>
        </a:p>
      </dgm:t>
    </dgm:pt>
  </dgm:ptLst>
  <dgm:cxnLst>
    <dgm:cxn modelId="{0A9B4778-F5BD-8C4D-8AEA-5A303B5A7B9C}" srcId="{B6AA00A3-098F-C84A-8E44-C954355D52E1}" destId="{E0C511BC-06A3-FA41-B0E8-3CCB5F9C82BF}" srcOrd="1" destOrd="0" parTransId="{BAE7E8A6-FB48-474F-81C5-70158524DDC1}" sibTransId="{446B12EC-098E-5A4B-B22C-BBCFA836E23E}"/>
    <dgm:cxn modelId="{E8ED2C90-D08E-0547-BBAF-379737C2971F}" type="presOf" srcId="{E0C511BC-06A3-FA41-B0E8-3CCB5F9C82BF}" destId="{6FB23BC1-9C92-554C-8134-90B0E4DA606C}" srcOrd="0" destOrd="0" presId="urn:microsoft.com/office/officeart/2008/layout/VerticalCurvedList"/>
    <dgm:cxn modelId="{26C2A582-0A2D-6545-B253-6989CBD9D5B1}" type="presOf" srcId="{E97E52F5-4656-254A-A132-CC8E4F41E9F8}" destId="{A4E9E2C0-B2A8-BA44-86DE-596750402BFF}" srcOrd="0" destOrd="0" presId="urn:microsoft.com/office/officeart/2008/layout/VerticalCurvedList"/>
    <dgm:cxn modelId="{2AFE7BE9-12E2-1B4A-8F92-9419C80F3232}" srcId="{B6AA00A3-098F-C84A-8E44-C954355D52E1}" destId="{1BD7CBC7-91E2-9843-9ECE-58E9EA10A4E8}" srcOrd="2" destOrd="0" parTransId="{9A5D05C5-89DC-AB44-9EEB-DED4783CC733}" sibTransId="{F999C1BC-11E0-4646-8E5F-B268F7B6883D}"/>
    <dgm:cxn modelId="{402D5EC7-55A8-E841-A62C-4D42764D2CED}" srcId="{B6AA00A3-098F-C84A-8E44-C954355D52E1}" destId="{E97E52F5-4656-254A-A132-CC8E4F41E9F8}" srcOrd="0" destOrd="0" parTransId="{E4FA36FD-7FD3-6B4D-A423-F5C6EDE55B7B}" sibTransId="{F49101F5-C613-0647-853A-D203EC4735A9}"/>
    <dgm:cxn modelId="{732B1C8B-EEFD-C244-B089-E5EE60D6821D}" type="presOf" srcId="{1BD7CBC7-91E2-9843-9ECE-58E9EA10A4E8}" destId="{B1547F50-515C-0F40-9041-71C26F0AA7F4}" srcOrd="0" destOrd="0" presId="urn:microsoft.com/office/officeart/2008/layout/VerticalCurvedList"/>
    <dgm:cxn modelId="{51A01827-FB6B-0B41-A165-3CF516CB1DB4}" type="presOf" srcId="{F49101F5-C613-0647-853A-D203EC4735A9}" destId="{C76B9836-DA6E-A14B-A7C4-9D74B17B028C}" srcOrd="0" destOrd="0" presId="urn:microsoft.com/office/officeart/2008/layout/VerticalCurvedList"/>
    <dgm:cxn modelId="{E0AB079F-73AF-7349-8E03-56D5FF2748CA}" type="presOf" srcId="{E0229C9F-44A1-BC40-8257-8428AE310D20}" destId="{02154513-0416-004B-A81C-4EC03449BF53}" srcOrd="0" destOrd="0" presId="urn:microsoft.com/office/officeart/2008/layout/VerticalCurvedList"/>
    <dgm:cxn modelId="{88DDA150-5C5B-AA43-A1FE-279BB2DAA01E}" srcId="{B6AA00A3-098F-C84A-8E44-C954355D52E1}" destId="{E0229C9F-44A1-BC40-8257-8428AE310D20}" srcOrd="3" destOrd="0" parTransId="{593B5FDF-D415-B941-A9DE-5EAF6DC32389}" sibTransId="{17E05A02-65EB-AF41-B7B3-71DBDBC1287A}"/>
    <dgm:cxn modelId="{7DBCD544-F110-4F49-8EEE-D6C790401A01}" type="presOf" srcId="{B6AA00A3-098F-C84A-8E44-C954355D52E1}" destId="{A73CDCB4-2431-3649-B404-35093CE7002F}" srcOrd="0" destOrd="0" presId="urn:microsoft.com/office/officeart/2008/layout/VerticalCurvedList"/>
    <dgm:cxn modelId="{E0EC812C-DC3F-384F-8679-AEC3D724BF30}" type="presParOf" srcId="{A73CDCB4-2431-3649-B404-35093CE7002F}" destId="{7C53E4B0-4AE8-A147-A133-14F075C37946}" srcOrd="0" destOrd="0" presId="urn:microsoft.com/office/officeart/2008/layout/VerticalCurvedList"/>
    <dgm:cxn modelId="{64E488B7-7661-F847-AAA1-4DC8C7C26C3B}" type="presParOf" srcId="{7C53E4B0-4AE8-A147-A133-14F075C37946}" destId="{DEBB7603-9134-4A41-A718-9A18DEC5A526}" srcOrd="0" destOrd="0" presId="urn:microsoft.com/office/officeart/2008/layout/VerticalCurvedList"/>
    <dgm:cxn modelId="{9BACB742-0773-204F-9778-8FD8E103B029}" type="presParOf" srcId="{DEBB7603-9134-4A41-A718-9A18DEC5A526}" destId="{230B849A-C1CF-F149-8C67-9EE0D28D1B26}" srcOrd="0" destOrd="0" presId="urn:microsoft.com/office/officeart/2008/layout/VerticalCurvedList"/>
    <dgm:cxn modelId="{88E528E9-F36C-8748-BA7C-4926930A8FEC}" type="presParOf" srcId="{DEBB7603-9134-4A41-A718-9A18DEC5A526}" destId="{C76B9836-DA6E-A14B-A7C4-9D74B17B028C}" srcOrd="1" destOrd="0" presId="urn:microsoft.com/office/officeart/2008/layout/VerticalCurvedList"/>
    <dgm:cxn modelId="{66F8A1A9-996A-634C-B7FF-760E46597AD5}" type="presParOf" srcId="{DEBB7603-9134-4A41-A718-9A18DEC5A526}" destId="{EC0CBA3C-465F-1845-8E75-B2C43A702686}" srcOrd="2" destOrd="0" presId="urn:microsoft.com/office/officeart/2008/layout/VerticalCurvedList"/>
    <dgm:cxn modelId="{241EBF61-F883-AC4D-BE7C-C9054F0B12E6}" type="presParOf" srcId="{DEBB7603-9134-4A41-A718-9A18DEC5A526}" destId="{C14861DA-67FD-F048-A082-8129D60FB8C5}" srcOrd="3" destOrd="0" presId="urn:microsoft.com/office/officeart/2008/layout/VerticalCurvedList"/>
    <dgm:cxn modelId="{05B9F99B-CBDC-5A4B-82E9-A2F1CC3704BF}" type="presParOf" srcId="{7C53E4B0-4AE8-A147-A133-14F075C37946}" destId="{A4E9E2C0-B2A8-BA44-86DE-596750402BFF}" srcOrd="1" destOrd="0" presId="urn:microsoft.com/office/officeart/2008/layout/VerticalCurvedList"/>
    <dgm:cxn modelId="{CF27F62A-234A-DE44-8BB0-D37AC9188D46}" type="presParOf" srcId="{7C53E4B0-4AE8-A147-A133-14F075C37946}" destId="{D6A8702F-123A-0046-8C39-2A5225A31BC2}" srcOrd="2" destOrd="0" presId="urn:microsoft.com/office/officeart/2008/layout/VerticalCurvedList"/>
    <dgm:cxn modelId="{33206E6C-45AB-224D-97B5-18B337BBFC87}" type="presParOf" srcId="{D6A8702F-123A-0046-8C39-2A5225A31BC2}" destId="{45DD0D01-59E2-1047-B2A6-E1830BDEFE66}" srcOrd="0" destOrd="0" presId="urn:microsoft.com/office/officeart/2008/layout/VerticalCurvedList"/>
    <dgm:cxn modelId="{B87DDC50-52E0-8C4E-A34C-24B1D6794CB3}" type="presParOf" srcId="{7C53E4B0-4AE8-A147-A133-14F075C37946}" destId="{6FB23BC1-9C92-554C-8134-90B0E4DA606C}" srcOrd="3" destOrd="0" presId="urn:microsoft.com/office/officeart/2008/layout/VerticalCurvedList"/>
    <dgm:cxn modelId="{F220D3F4-58DB-9C49-8D89-F8BDA98FE43B}" type="presParOf" srcId="{7C53E4B0-4AE8-A147-A133-14F075C37946}" destId="{618C734D-1A93-D346-BBB6-A16F26212FBF}" srcOrd="4" destOrd="0" presId="urn:microsoft.com/office/officeart/2008/layout/VerticalCurvedList"/>
    <dgm:cxn modelId="{08CD7710-4BBB-D54D-86D6-AABA427A543C}" type="presParOf" srcId="{618C734D-1A93-D346-BBB6-A16F26212FBF}" destId="{29881418-4DA2-D248-B611-75B744A18636}" srcOrd="0" destOrd="0" presId="urn:microsoft.com/office/officeart/2008/layout/VerticalCurvedList"/>
    <dgm:cxn modelId="{865802F3-E7BE-C544-B54B-49A2F984222A}" type="presParOf" srcId="{7C53E4B0-4AE8-A147-A133-14F075C37946}" destId="{B1547F50-515C-0F40-9041-71C26F0AA7F4}" srcOrd="5" destOrd="0" presId="urn:microsoft.com/office/officeart/2008/layout/VerticalCurvedList"/>
    <dgm:cxn modelId="{9B036837-36B8-894D-860F-3BBEDA161E8B}" type="presParOf" srcId="{7C53E4B0-4AE8-A147-A133-14F075C37946}" destId="{3D8731F5-02B6-2548-A5E9-D62F365C3319}" srcOrd="6" destOrd="0" presId="urn:microsoft.com/office/officeart/2008/layout/VerticalCurvedList"/>
    <dgm:cxn modelId="{4A810AA0-DF66-3D46-AB4D-2EB6466634D3}" type="presParOf" srcId="{3D8731F5-02B6-2548-A5E9-D62F365C3319}" destId="{7EEB32D6-5A2F-0348-9F86-020BE8A7A4E4}" srcOrd="0" destOrd="0" presId="urn:microsoft.com/office/officeart/2008/layout/VerticalCurvedList"/>
    <dgm:cxn modelId="{1EE9E716-F92C-3F4D-A5F0-63DFC64DD756}" type="presParOf" srcId="{7C53E4B0-4AE8-A147-A133-14F075C37946}" destId="{02154513-0416-004B-A81C-4EC03449BF53}" srcOrd="7" destOrd="0" presId="urn:microsoft.com/office/officeart/2008/layout/VerticalCurvedList"/>
    <dgm:cxn modelId="{46E2DD7B-4564-464E-BF3A-1F99C5D61D62}" type="presParOf" srcId="{7C53E4B0-4AE8-A147-A133-14F075C37946}" destId="{9556B4AD-C6D4-5640-937D-AC7BB1A99CC1}" srcOrd="8" destOrd="0" presId="urn:microsoft.com/office/officeart/2008/layout/VerticalCurvedList"/>
    <dgm:cxn modelId="{EA419D9F-0E65-1145-825D-BEE7ACDB1947}" type="presParOf" srcId="{9556B4AD-C6D4-5640-937D-AC7BB1A99CC1}" destId="{A34EE257-1AA7-3D40-B4E1-2437A7A38ACB}"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D8C0D12-5A24-5342-B69C-7E1476CE508B}" type="doc">
      <dgm:prSet loTypeId="urn:microsoft.com/office/officeart/2009/3/layout/PlusandMinus" loCatId="" qsTypeId="urn:microsoft.com/office/officeart/2005/8/quickstyle/simple2" qsCatId="simple" csTypeId="urn:microsoft.com/office/officeart/2005/8/colors/accent1_5" csCatId="accent1" phldr="1"/>
      <dgm:spPr/>
      <dgm:t>
        <a:bodyPr/>
        <a:lstStyle/>
        <a:p>
          <a:endParaRPr lang="it-IT"/>
        </a:p>
      </dgm:t>
    </dgm:pt>
    <dgm:pt modelId="{7DE6A8E3-3636-A649-B631-620D7FC09008}">
      <dgm:prSet phldrT="[Text]"/>
      <dgm:spPr/>
      <dgm:t>
        <a:bodyPr/>
        <a:lstStyle/>
        <a:p>
          <a:pPr algn="l"/>
          <a:r>
            <a:rPr lang="it-IT" b="0" dirty="0" smtClean="0"/>
            <a:t>Attività cognitive più semplici, come </a:t>
          </a:r>
          <a:r>
            <a:rPr lang="it-IT" b="1" dirty="0" smtClean="0"/>
            <a:t>memorizzazione</a:t>
          </a:r>
          <a:r>
            <a:rPr lang="it-IT" b="0" dirty="0" smtClean="0"/>
            <a:t> e il </a:t>
          </a:r>
          <a:r>
            <a:rPr lang="it-IT" b="1" dirty="0" smtClean="0"/>
            <a:t>richiamo</a:t>
          </a:r>
          <a:endParaRPr lang="it-IT" b="1" dirty="0"/>
        </a:p>
      </dgm:t>
    </dgm:pt>
    <dgm:pt modelId="{6CDC61FA-31E9-7943-9475-B3DD12D83CF1}" type="parTrans" cxnId="{CB5C71EE-DF4A-6542-A81E-FEFD8349E2AA}">
      <dgm:prSet/>
      <dgm:spPr/>
      <dgm:t>
        <a:bodyPr/>
        <a:lstStyle/>
        <a:p>
          <a:endParaRPr lang="it-IT"/>
        </a:p>
      </dgm:t>
    </dgm:pt>
    <dgm:pt modelId="{A96CF3D7-D4A3-4446-B783-CECFE8B2039F}" type="sibTrans" cxnId="{CB5C71EE-DF4A-6542-A81E-FEFD8349E2AA}">
      <dgm:prSet/>
      <dgm:spPr/>
      <dgm:t>
        <a:bodyPr/>
        <a:lstStyle/>
        <a:p>
          <a:endParaRPr lang="it-IT"/>
        </a:p>
      </dgm:t>
    </dgm:pt>
    <dgm:pt modelId="{D44BEF8A-74C4-1646-86C2-CFB40B1D27B0}">
      <dgm:prSet phldrT="[Text]"/>
      <dgm:spPr/>
      <dgm:t>
        <a:bodyPr/>
        <a:lstStyle/>
        <a:p>
          <a:r>
            <a:rPr lang="it-IT" dirty="0" smtClean="0"/>
            <a:t>Attività cognitive più complesse, come </a:t>
          </a:r>
          <a:r>
            <a:rPr lang="it-IT" b="1" dirty="0" err="1" smtClean="0"/>
            <a:t>problem</a:t>
          </a:r>
          <a:r>
            <a:rPr lang="it-IT" dirty="0" smtClean="0"/>
            <a:t> </a:t>
          </a:r>
          <a:r>
            <a:rPr lang="it-IT" b="1" dirty="0" err="1" smtClean="0"/>
            <a:t>solving</a:t>
          </a:r>
          <a:r>
            <a:rPr lang="it-IT" dirty="0" smtClean="0"/>
            <a:t> e </a:t>
          </a:r>
          <a:r>
            <a:rPr lang="it-IT" b="1" dirty="0" smtClean="0"/>
            <a:t>argomentazione</a:t>
          </a:r>
          <a:endParaRPr lang="it-IT" b="1" dirty="0"/>
        </a:p>
      </dgm:t>
    </dgm:pt>
    <dgm:pt modelId="{E9DD85D1-30F3-1D40-9E66-8F548F8A8C33}" type="parTrans" cxnId="{C999C29D-F6F7-0341-BBE3-8855F7427569}">
      <dgm:prSet/>
      <dgm:spPr/>
      <dgm:t>
        <a:bodyPr/>
        <a:lstStyle/>
        <a:p>
          <a:endParaRPr lang="it-IT"/>
        </a:p>
      </dgm:t>
    </dgm:pt>
    <dgm:pt modelId="{6F4BEE93-6E12-214D-9D11-73DD06524731}" type="sibTrans" cxnId="{C999C29D-F6F7-0341-BBE3-8855F7427569}">
      <dgm:prSet/>
      <dgm:spPr/>
      <dgm:t>
        <a:bodyPr/>
        <a:lstStyle/>
        <a:p>
          <a:endParaRPr lang="it-IT"/>
        </a:p>
      </dgm:t>
    </dgm:pt>
    <dgm:pt modelId="{006814DA-A1D6-5643-A639-BCE886EBC55C}" type="pres">
      <dgm:prSet presAssocID="{BD8C0D12-5A24-5342-B69C-7E1476CE508B}" presName="Name0" presStyleCnt="0">
        <dgm:presLayoutVars>
          <dgm:chMax val="2"/>
          <dgm:chPref val="2"/>
          <dgm:dir/>
          <dgm:animOne/>
          <dgm:resizeHandles val="exact"/>
        </dgm:presLayoutVars>
      </dgm:prSet>
      <dgm:spPr/>
      <dgm:t>
        <a:bodyPr/>
        <a:lstStyle/>
        <a:p>
          <a:endParaRPr lang="it-IT"/>
        </a:p>
      </dgm:t>
    </dgm:pt>
    <dgm:pt modelId="{C7661266-5AFF-D74B-91D3-8D8D66113827}" type="pres">
      <dgm:prSet presAssocID="{BD8C0D12-5A24-5342-B69C-7E1476CE508B}" presName="Background" presStyleLbl="bgImgPlace1" presStyleIdx="0" presStyleCnt="1" custScaleX="115656"/>
      <dgm:spPr/>
      <dgm:t>
        <a:bodyPr/>
        <a:lstStyle/>
        <a:p>
          <a:endParaRPr lang="en-GB"/>
        </a:p>
      </dgm:t>
    </dgm:pt>
    <dgm:pt modelId="{4A518F5B-4572-C04D-A8F6-7814583201B5}" type="pres">
      <dgm:prSet presAssocID="{BD8C0D12-5A24-5342-B69C-7E1476CE508B}" presName="ParentText1" presStyleLbl="revTx" presStyleIdx="0" presStyleCnt="2" custScaleX="96385" custLinFactNeighborX="-4693" custLinFactNeighborY="5157">
        <dgm:presLayoutVars>
          <dgm:chMax val="0"/>
          <dgm:chPref val="0"/>
          <dgm:bulletEnabled val="1"/>
        </dgm:presLayoutVars>
      </dgm:prSet>
      <dgm:spPr/>
      <dgm:t>
        <a:bodyPr/>
        <a:lstStyle/>
        <a:p>
          <a:endParaRPr lang="it-IT"/>
        </a:p>
      </dgm:t>
    </dgm:pt>
    <dgm:pt modelId="{AA5DDD7D-A047-344F-9ECC-531CD51FD2DE}" type="pres">
      <dgm:prSet presAssocID="{BD8C0D12-5A24-5342-B69C-7E1476CE508B}" presName="ParentText2" presStyleLbl="revTx" presStyleIdx="1" presStyleCnt="2" custLinFactNeighborX="10057" custLinFactNeighborY="4355">
        <dgm:presLayoutVars>
          <dgm:chMax val="0"/>
          <dgm:chPref val="0"/>
          <dgm:bulletEnabled val="1"/>
        </dgm:presLayoutVars>
      </dgm:prSet>
      <dgm:spPr/>
      <dgm:t>
        <a:bodyPr/>
        <a:lstStyle/>
        <a:p>
          <a:endParaRPr lang="it-IT"/>
        </a:p>
      </dgm:t>
    </dgm:pt>
    <dgm:pt modelId="{A61C198C-A3BF-B54B-B42E-55D7442F184A}" type="pres">
      <dgm:prSet presAssocID="{BD8C0D12-5A24-5342-B69C-7E1476CE508B}" presName="Plus" presStyleLbl="alignNode1" presStyleIdx="0" presStyleCnt="2"/>
      <dgm:spPr/>
      <dgm:t>
        <a:bodyPr/>
        <a:lstStyle/>
        <a:p>
          <a:endParaRPr lang="en-GB"/>
        </a:p>
      </dgm:t>
    </dgm:pt>
    <dgm:pt modelId="{5CB326CE-67E8-1740-A9EB-185E9F14EA9B}" type="pres">
      <dgm:prSet presAssocID="{BD8C0D12-5A24-5342-B69C-7E1476CE508B}" presName="Minus" presStyleLbl="alignNode1" presStyleIdx="1" presStyleCnt="2"/>
      <dgm:spPr/>
      <dgm:t>
        <a:bodyPr/>
        <a:lstStyle/>
        <a:p>
          <a:endParaRPr lang="en-GB"/>
        </a:p>
      </dgm:t>
    </dgm:pt>
    <dgm:pt modelId="{0E9F27D8-C018-E142-B69C-0BF2A60B0075}" type="pres">
      <dgm:prSet presAssocID="{BD8C0D12-5A24-5342-B69C-7E1476CE508B}" presName="Divider" presStyleLbl="parChTrans1D1" presStyleIdx="0" presStyleCnt="1"/>
      <dgm:spPr/>
      <dgm:t>
        <a:bodyPr/>
        <a:lstStyle/>
        <a:p>
          <a:endParaRPr lang="en-GB"/>
        </a:p>
      </dgm:t>
    </dgm:pt>
  </dgm:ptLst>
  <dgm:cxnLst>
    <dgm:cxn modelId="{2B4949BF-5247-7F41-8F6A-DCF6EF3FC37C}" type="presOf" srcId="{D44BEF8A-74C4-1646-86C2-CFB40B1D27B0}" destId="{AA5DDD7D-A047-344F-9ECC-531CD51FD2DE}" srcOrd="0" destOrd="0" presId="urn:microsoft.com/office/officeart/2009/3/layout/PlusandMinus"/>
    <dgm:cxn modelId="{ABAF653F-9D2E-DE42-BEA0-E6B5B9E13BEB}" type="presOf" srcId="{BD8C0D12-5A24-5342-B69C-7E1476CE508B}" destId="{006814DA-A1D6-5643-A639-BCE886EBC55C}" srcOrd="0" destOrd="0" presId="urn:microsoft.com/office/officeart/2009/3/layout/PlusandMinus"/>
    <dgm:cxn modelId="{859F8315-7169-8841-A19E-EBB7B25B7FE0}" type="presOf" srcId="{7DE6A8E3-3636-A649-B631-620D7FC09008}" destId="{4A518F5B-4572-C04D-A8F6-7814583201B5}" srcOrd="0" destOrd="0" presId="urn:microsoft.com/office/officeart/2009/3/layout/PlusandMinus"/>
    <dgm:cxn modelId="{C999C29D-F6F7-0341-BBE3-8855F7427569}" srcId="{BD8C0D12-5A24-5342-B69C-7E1476CE508B}" destId="{D44BEF8A-74C4-1646-86C2-CFB40B1D27B0}" srcOrd="1" destOrd="0" parTransId="{E9DD85D1-30F3-1D40-9E66-8F548F8A8C33}" sibTransId="{6F4BEE93-6E12-214D-9D11-73DD06524731}"/>
    <dgm:cxn modelId="{CB5C71EE-DF4A-6542-A81E-FEFD8349E2AA}" srcId="{BD8C0D12-5A24-5342-B69C-7E1476CE508B}" destId="{7DE6A8E3-3636-A649-B631-620D7FC09008}" srcOrd="0" destOrd="0" parTransId="{6CDC61FA-31E9-7943-9475-B3DD12D83CF1}" sibTransId="{A96CF3D7-D4A3-4446-B783-CECFE8B2039F}"/>
    <dgm:cxn modelId="{B7A27081-3999-8444-BC1E-43537CAD26B0}" type="presParOf" srcId="{006814DA-A1D6-5643-A639-BCE886EBC55C}" destId="{C7661266-5AFF-D74B-91D3-8D8D66113827}" srcOrd="0" destOrd="0" presId="urn:microsoft.com/office/officeart/2009/3/layout/PlusandMinus"/>
    <dgm:cxn modelId="{E1D1647E-27CB-434A-AFED-C9E9E179D319}" type="presParOf" srcId="{006814DA-A1D6-5643-A639-BCE886EBC55C}" destId="{4A518F5B-4572-C04D-A8F6-7814583201B5}" srcOrd="1" destOrd="0" presId="urn:microsoft.com/office/officeart/2009/3/layout/PlusandMinus"/>
    <dgm:cxn modelId="{AD3DE029-3973-6F4B-AE48-7EE92FD2CDB1}" type="presParOf" srcId="{006814DA-A1D6-5643-A639-BCE886EBC55C}" destId="{AA5DDD7D-A047-344F-9ECC-531CD51FD2DE}" srcOrd="2" destOrd="0" presId="urn:microsoft.com/office/officeart/2009/3/layout/PlusandMinus"/>
    <dgm:cxn modelId="{7F070B23-F89F-0D45-8B93-CB37DE15478B}" type="presParOf" srcId="{006814DA-A1D6-5643-A639-BCE886EBC55C}" destId="{A61C198C-A3BF-B54B-B42E-55D7442F184A}" srcOrd="3" destOrd="0" presId="urn:microsoft.com/office/officeart/2009/3/layout/PlusandMinus"/>
    <dgm:cxn modelId="{F48BA10D-0ADD-D240-9B51-8384C9C51C01}" type="presParOf" srcId="{006814DA-A1D6-5643-A639-BCE886EBC55C}" destId="{5CB326CE-67E8-1740-A9EB-185E9F14EA9B}" srcOrd="4" destOrd="0" presId="urn:microsoft.com/office/officeart/2009/3/layout/PlusandMinus"/>
    <dgm:cxn modelId="{EFDDB788-3322-8D4C-8A70-50EDE240408D}" type="presParOf" srcId="{006814DA-A1D6-5643-A639-BCE886EBC55C}" destId="{0E9F27D8-C018-E142-B69C-0BF2A60B0075}"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5219344-216F-E843-9549-6103DB9FD388}" type="doc">
      <dgm:prSet loTypeId="urn:microsoft.com/office/officeart/2005/8/layout/vList5" loCatId="" qsTypeId="urn:microsoft.com/office/officeart/2005/8/quickstyle/simple4" qsCatId="simple" csTypeId="urn:microsoft.com/office/officeart/2005/8/colors/accent1_2" csCatId="accent1" phldr="1"/>
      <dgm:spPr/>
    </dgm:pt>
    <dgm:pt modelId="{997DA1E5-3A0C-C648-BB18-70F02503882B}">
      <dgm:prSet phldrT="[Text]" custT="1"/>
      <dgm:spPr/>
      <dgm:t>
        <a:bodyPr/>
        <a:lstStyle/>
        <a:p>
          <a:r>
            <a:rPr lang="it-IT" sz="2000" dirty="0" smtClean="0"/>
            <a:t>Associazionisti</a:t>
          </a:r>
          <a:endParaRPr lang="it-IT" sz="1400" dirty="0"/>
        </a:p>
      </dgm:t>
    </dgm:pt>
    <dgm:pt modelId="{5A37DF8E-A370-7744-A1F8-AD798E6F593A}" type="parTrans" cxnId="{9C1050C5-F242-7849-9C5D-AFFD180C42C4}">
      <dgm:prSet/>
      <dgm:spPr/>
      <dgm:t>
        <a:bodyPr/>
        <a:lstStyle/>
        <a:p>
          <a:endParaRPr lang="it-IT"/>
        </a:p>
      </dgm:t>
    </dgm:pt>
    <dgm:pt modelId="{1F425DDF-85E4-434F-A074-33F956406336}" type="sibTrans" cxnId="{9C1050C5-F242-7849-9C5D-AFFD180C42C4}">
      <dgm:prSet/>
      <dgm:spPr/>
      <dgm:t>
        <a:bodyPr/>
        <a:lstStyle/>
        <a:p>
          <a:endParaRPr lang="it-IT"/>
        </a:p>
      </dgm:t>
    </dgm:pt>
    <dgm:pt modelId="{E093DDB0-AAF1-0C46-A8B7-E991110C0645}">
      <dgm:prSet phldrT="[Text]" custT="1"/>
      <dgm:spPr/>
      <dgm:t>
        <a:bodyPr/>
        <a:lstStyle/>
        <a:p>
          <a:r>
            <a:rPr lang="it-IT" sz="2000" dirty="0" smtClean="0"/>
            <a:t>Gestaltisti</a:t>
          </a:r>
          <a:endParaRPr lang="it-IT" sz="2800" dirty="0"/>
        </a:p>
      </dgm:t>
    </dgm:pt>
    <dgm:pt modelId="{615AA288-6534-7D44-BDE4-653E86206C19}" type="parTrans" cxnId="{7D2945E7-4D75-6649-9573-5B646DA5A699}">
      <dgm:prSet/>
      <dgm:spPr/>
      <dgm:t>
        <a:bodyPr/>
        <a:lstStyle/>
        <a:p>
          <a:endParaRPr lang="it-IT"/>
        </a:p>
      </dgm:t>
    </dgm:pt>
    <dgm:pt modelId="{40784D87-5F3D-F349-983E-EB720E35512A}" type="sibTrans" cxnId="{7D2945E7-4D75-6649-9573-5B646DA5A699}">
      <dgm:prSet/>
      <dgm:spPr/>
      <dgm:t>
        <a:bodyPr/>
        <a:lstStyle/>
        <a:p>
          <a:endParaRPr lang="it-IT"/>
        </a:p>
      </dgm:t>
    </dgm:pt>
    <dgm:pt modelId="{8886BB55-74E7-1344-B92B-E3FB56C8817E}">
      <dgm:prSet phldrT="[Text]" custT="1"/>
      <dgm:spPr/>
      <dgm:t>
        <a:bodyPr/>
        <a:lstStyle/>
        <a:p>
          <a:r>
            <a:rPr lang="it-IT" sz="2000" dirty="0" smtClean="0"/>
            <a:t>Cognitivisti</a:t>
          </a:r>
          <a:endParaRPr lang="it-IT" sz="2400" dirty="0"/>
        </a:p>
      </dgm:t>
    </dgm:pt>
    <dgm:pt modelId="{09A055E5-7CD6-BB4D-9521-01D4ADF09DF6}" type="parTrans" cxnId="{C70E2716-0780-2C4E-91A8-DF902AC9CA5A}">
      <dgm:prSet/>
      <dgm:spPr/>
      <dgm:t>
        <a:bodyPr/>
        <a:lstStyle/>
        <a:p>
          <a:endParaRPr lang="it-IT"/>
        </a:p>
      </dgm:t>
    </dgm:pt>
    <dgm:pt modelId="{9B3AF649-87A6-DA49-B5C8-1237598A0A4F}" type="sibTrans" cxnId="{C70E2716-0780-2C4E-91A8-DF902AC9CA5A}">
      <dgm:prSet/>
      <dgm:spPr/>
      <dgm:t>
        <a:bodyPr/>
        <a:lstStyle/>
        <a:p>
          <a:endParaRPr lang="it-IT"/>
        </a:p>
      </dgm:t>
    </dgm:pt>
    <dgm:pt modelId="{4A97A703-92F2-264A-B295-D9345E5F1D46}">
      <dgm:prSet phldrT="[Text]" custT="1"/>
      <dgm:spPr/>
      <dgm:t>
        <a:bodyPr/>
        <a:lstStyle/>
        <a:p>
          <a:r>
            <a:rPr lang="it-IT" sz="2000" dirty="0" smtClean="0"/>
            <a:t>Costruttivisti</a:t>
          </a:r>
          <a:endParaRPr lang="it-IT" sz="2000" dirty="0"/>
        </a:p>
      </dgm:t>
    </dgm:pt>
    <dgm:pt modelId="{659315CE-262B-7740-8E3F-D3F10F1F98FC}" type="parTrans" cxnId="{FA3784AF-44AC-AA4C-809A-AE62634A492D}">
      <dgm:prSet/>
      <dgm:spPr/>
      <dgm:t>
        <a:bodyPr/>
        <a:lstStyle/>
        <a:p>
          <a:endParaRPr lang="it-IT"/>
        </a:p>
      </dgm:t>
    </dgm:pt>
    <dgm:pt modelId="{36253E6E-A591-5940-9CAC-AD87E6C4B984}" type="sibTrans" cxnId="{FA3784AF-44AC-AA4C-809A-AE62634A492D}">
      <dgm:prSet/>
      <dgm:spPr/>
      <dgm:t>
        <a:bodyPr/>
        <a:lstStyle/>
        <a:p>
          <a:endParaRPr lang="it-IT"/>
        </a:p>
      </dgm:t>
    </dgm:pt>
    <dgm:pt modelId="{69BA558C-2E57-D540-94A9-DF6125CED743}">
      <dgm:prSet phldrT="[Text]" custT="1"/>
      <dgm:spPr/>
      <dgm:t>
        <a:bodyPr/>
        <a:lstStyle/>
        <a:p>
          <a:r>
            <a:rPr lang="it-IT" sz="2000" dirty="0" smtClean="0"/>
            <a:t>Socio-costruttivisti</a:t>
          </a:r>
          <a:endParaRPr lang="it-IT" sz="2000" dirty="0"/>
        </a:p>
      </dgm:t>
    </dgm:pt>
    <dgm:pt modelId="{4C335703-11F5-1541-BB7F-D5B7944DBFB6}" type="parTrans" cxnId="{8DF17281-649E-854E-95B8-9D88B8DEE6B9}">
      <dgm:prSet/>
      <dgm:spPr/>
      <dgm:t>
        <a:bodyPr/>
        <a:lstStyle/>
        <a:p>
          <a:endParaRPr lang="it-IT"/>
        </a:p>
      </dgm:t>
    </dgm:pt>
    <dgm:pt modelId="{5A8A8E92-1B49-4548-8E3D-E7D3980124DB}" type="sibTrans" cxnId="{8DF17281-649E-854E-95B8-9D88B8DEE6B9}">
      <dgm:prSet/>
      <dgm:spPr/>
      <dgm:t>
        <a:bodyPr/>
        <a:lstStyle/>
        <a:p>
          <a:endParaRPr lang="it-IT"/>
        </a:p>
      </dgm:t>
    </dgm:pt>
    <dgm:pt modelId="{5FE0C368-84BB-5C46-9605-EF2B246E1EE2}">
      <dgm:prSet phldrT="[Text]" custT="1"/>
      <dgm:spPr/>
      <dgm:t>
        <a:bodyPr/>
        <a:lstStyle/>
        <a:p>
          <a:r>
            <a:rPr lang="it-IT" sz="2000" dirty="0" smtClean="0"/>
            <a:t>Post-costruttivisti</a:t>
          </a:r>
          <a:endParaRPr lang="it-IT" sz="2000" dirty="0"/>
        </a:p>
      </dgm:t>
    </dgm:pt>
    <dgm:pt modelId="{41426D17-B37B-344B-8906-9D0EA8D490DE}" type="parTrans" cxnId="{682F0392-A49B-7744-8F8D-4CCC4A3EEDD2}">
      <dgm:prSet/>
      <dgm:spPr/>
      <dgm:t>
        <a:bodyPr/>
        <a:lstStyle/>
        <a:p>
          <a:endParaRPr lang="it-IT"/>
        </a:p>
      </dgm:t>
    </dgm:pt>
    <dgm:pt modelId="{C915E4B4-FB3D-EE49-9443-74B4ABE6B3C6}" type="sibTrans" cxnId="{682F0392-A49B-7744-8F8D-4CCC4A3EEDD2}">
      <dgm:prSet/>
      <dgm:spPr/>
      <dgm:t>
        <a:bodyPr/>
        <a:lstStyle/>
        <a:p>
          <a:endParaRPr lang="it-IT"/>
        </a:p>
      </dgm:t>
    </dgm:pt>
    <dgm:pt modelId="{C47AA403-5EBE-494E-8A04-BC9683F1AA81}">
      <dgm:prSet phldrT="[Text]" custT="1"/>
      <dgm:spPr/>
      <dgm:t>
        <a:bodyPr/>
        <a:lstStyle/>
        <a:p>
          <a:r>
            <a:rPr lang="it-IT" sz="1700" dirty="0" smtClean="0"/>
            <a:t>PS = applicazione per prova ed errore di associazioni stimolo-risposta </a:t>
          </a:r>
          <a:r>
            <a:rPr lang="it-IT" sz="1100" dirty="0" smtClean="0"/>
            <a:t>(</a:t>
          </a:r>
          <a:r>
            <a:rPr lang="it-IT" sz="1100" dirty="0" err="1" smtClean="0"/>
            <a:t>Thorndike</a:t>
          </a:r>
          <a:r>
            <a:rPr lang="it-IT" sz="1100" dirty="0" smtClean="0"/>
            <a:t>, 1911,1913)</a:t>
          </a:r>
          <a:endParaRPr lang="it-IT" sz="1100" dirty="0"/>
        </a:p>
      </dgm:t>
    </dgm:pt>
    <dgm:pt modelId="{3DB1266E-AD4E-144B-AB98-D113EEC07EDC}" type="parTrans" cxnId="{A921C7DC-ECE3-1E47-BBE7-C06CC00A22D6}">
      <dgm:prSet/>
      <dgm:spPr/>
      <dgm:t>
        <a:bodyPr/>
        <a:lstStyle/>
        <a:p>
          <a:endParaRPr lang="it-IT"/>
        </a:p>
      </dgm:t>
    </dgm:pt>
    <dgm:pt modelId="{4EFBFA50-C9A6-AE4A-9DB3-29C48B52EB23}" type="sibTrans" cxnId="{A921C7DC-ECE3-1E47-BBE7-C06CC00A22D6}">
      <dgm:prSet/>
      <dgm:spPr/>
      <dgm:t>
        <a:bodyPr/>
        <a:lstStyle/>
        <a:p>
          <a:endParaRPr lang="it-IT"/>
        </a:p>
      </dgm:t>
    </dgm:pt>
    <dgm:pt modelId="{E218B3D3-DF81-BF4A-AE12-B8428549F03E}">
      <dgm:prSet phldrT="[Text]" custT="1"/>
      <dgm:spPr/>
      <dgm:t>
        <a:bodyPr/>
        <a:lstStyle/>
        <a:p>
          <a:r>
            <a:rPr lang="it-IT" sz="1800" dirty="0" err="1" smtClean="0"/>
            <a:t>Insight</a:t>
          </a:r>
          <a:r>
            <a:rPr lang="it-IT" sz="1800" dirty="0" smtClean="0"/>
            <a:t> </a:t>
          </a:r>
          <a:r>
            <a:rPr lang="it-IT" sz="1100" dirty="0" smtClean="0"/>
            <a:t>(</a:t>
          </a:r>
          <a:r>
            <a:rPr lang="it-IT" sz="1100" dirty="0" err="1" smtClean="0"/>
            <a:t>Köhler</a:t>
          </a:r>
          <a:r>
            <a:rPr lang="it-IT" sz="1100" dirty="0" smtClean="0"/>
            <a:t>, 1928; </a:t>
          </a:r>
          <a:r>
            <a:rPr lang="it-IT" sz="1100" dirty="0" err="1" smtClean="0"/>
            <a:t>Wertheimer</a:t>
          </a:r>
          <a:r>
            <a:rPr lang="it-IT" sz="1100" dirty="0" smtClean="0"/>
            <a:t>, 1959)</a:t>
          </a:r>
          <a:endParaRPr lang="it-IT" sz="1800" dirty="0"/>
        </a:p>
      </dgm:t>
    </dgm:pt>
    <dgm:pt modelId="{8473FEA2-E5E6-8244-B912-A6E224859479}" type="parTrans" cxnId="{89EE3625-C98D-7B46-872E-E6AD62DEC7CE}">
      <dgm:prSet/>
      <dgm:spPr/>
      <dgm:t>
        <a:bodyPr/>
        <a:lstStyle/>
        <a:p>
          <a:endParaRPr lang="it-IT"/>
        </a:p>
      </dgm:t>
    </dgm:pt>
    <dgm:pt modelId="{038155CC-1489-3343-889A-1257790193DD}" type="sibTrans" cxnId="{89EE3625-C98D-7B46-872E-E6AD62DEC7CE}">
      <dgm:prSet/>
      <dgm:spPr/>
      <dgm:t>
        <a:bodyPr/>
        <a:lstStyle/>
        <a:p>
          <a:endParaRPr lang="it-IT"/>
        </a:p>
      </dgm:t>
    </dgm:pt>
    <dgm:pt modelId="{EFFEC96D-DBAA-F941-8E88-075F270A99F1}">
      <dgm:prSet phldrT="[Text]" custT="1"/>
      <dgm:spPr/>
      <dgm:t>
        <a:bodyPr/>
        <a:lstStyle/>
        <a:p>
          <a:r>
            <a:rPr lang="it-IT" sz="1800" dirty="0" smtClean="0"/>
            <a:t>Fissità funzionale </a:t>
          </a:r>
          <a:r>
            <a:rPr lang="it-IT" sz="1100" dirty="0" smtClean="0"/>
            <a:t>(</a:t>
          </a:r>
          <a:r>
            <a:rPr lang="it-IT" sz="1100" dirty="0" err="1" smtClean="0"/>
            <a:t>Duncker</a:t>
          </a:r>
          <a:r>
            <a:rPr lang="it-IT" sz="1100" dirty="0" smtClean="0"/>
            <a:t>, 1945)</a:t>
          </a:r>
          <a:endParaRPr lang="it-IT" sz="1800" dirty="0"/>
        </a:p>
      </dgm:t>
    </dgm:pt>
    <dgm:pt modelId="{3CBE7E16-5827-3044-9C0C-932A23CF2E33}" type="parTrans" cxnId="{A6C51E47-0A76-A34D-82FF-11AB4719DC30}">
      <dgm:prSet/>
      <dgm:spPr/>
      <dgm:t>
        <a:bodyPr/>
        <a:lstStyle/>
        <a:p>
          <a:endParaRPr lang="it-IT"/>
        </a:p>
      </dgm:t>
    </dgm:pt>
    <dgm:pt modelId="{69980377-4BC7-6046-B938-02E8352EFC6B}" type="sibTrans" cxnId="{A6C51E47-0A76-A34D-82FF-11AB4719DC30}">
      <dgm:prSet/>
      <dgm:spPr/>
      <dgm:t>
        <a:bodyPr/>
        <a:lstStyle/>
        <a:p>
          <a:endParaRPr lang="it-IT"/>
        </a:p>
      </dgm:t>
    </dgm:pt>
    <dgm:pt modelId="{9574FD30-078D-264A-8598-FA7829EBDAFD}">
      <dgm:prSet phldrT="[Text]" custT="1"/>
      <dgm:spPr/>
      <dgm:t>
        <a:bodyPr/>
        <a:lstStyle/>
        <a:p>
          <a:r>
            <a:rPr lang="it-IT" sz="1700" dirty="0" smtClean="0"/>
            <a:t>Rappresentazioni mentali, creatività, memoria, abilità di lettura </a:t>
          </a:r>
          <a:r>
            <a:rPr lang="it-IT" sz="1100" dirty="0" smtClean="0"/>
            <a:t>(</a:t>
          </a:r>
          <a:r>
            <a:rPr lang="it-IT" sz="1100" dirty="0" err="1" smtClean="0"/>
            <a:t>Bruner</a:t>
          </a:r>
          <a:r>
            <a:rPr lang="it-IT" sz="1100" dirty="0" smtClean="0"/>
            <a:t>, 1964; </a:t>
          </a:r>
          <a:r>
            <a:rPr lang="it-IT" sz="1100" dirty="0" err="1" smtClean="0"/>
            <a:t>Guilford</a:t>
          </a:r>
          <a:r>
            <a:rPr lang="it-IT" sz="1100" dirty="0" smtClean="0"/>
            <a:t>, 1967; </a:t>
          </a:r>
          <a:r>
            <a:rPr lang="it-IT" sz="1100" dirty="0" err="1" smtClean="0"/>
            <a:t>Greeno</a:t>
          </a:r>
          <a:r>
            <a:rPr lang="it-IT" sz="1100" dirty="0" smtClean="0"/>
            <a:t>, 1978; </a:t>
          </a:r>
          <a:r>
            <a:rPr lang="en-US" sz="1100" dirty="0" err="1" smtClean="0"/>
            <a:t>Bransford</a:t>
          </a:r>
          <a:r>
            <a:rPr lang="en-US" sz="1100" dirty="0" smtClean="0"/>
            <a:t>, 1984)</a:t>
          </a:r>
          <a:endParaRPr lang="it-IT" sz="1700" dirty="0"/>
        </a:p>
      </dgm:t>
    </dgm:pt>
    <dgm:pt modelId="{BD829107-7190-C844-ACBE-021B24E9A364}" type="parTrans" cxnId="{DD4F8AB7-9417-8549-8E70-069645383398}">
      <dgm:prSet/>
      <dgm:spPr/>
      <dgm:t>
        <a:bodyPr/>
        <a:lstStyle/>
        <a:p>
          <a:endParaRPr lang="it-IT"/>
        </a:p>
      </dgm:t>
    </dgm:pt>
    <dgm:pt modelId="{CF3C2302-FE77-F544-BC1C-B92DCC768D92}" type="sibTrans" cxnId="{DD4F8AB7-9417-8549-8E70-069645383398}">
      <dgm:prSet/>
      <dgm:spPr/>
      <dgm:t>
        <a:bodyPr/>
        <a:lstStyle/>
        <a:p>
          <a:endParaRPr lang="it-IT"/>
        </a:p>
      </dgm:t>
    </dgm:pt>
    <dgm:pt modelId="{E7F9C035-F09A-CA45-9B6E-B0DAB2F9E92D}">
      <dgm:prSet phldrT="[Text]" custT="1"/>
      <dgm:spPr/>
      <dgm:t>
        <a:bodyPr/>
        <a:lstStyle/>
        <a:p>
          <a:r>
            <a:rPr lang="it-IT" sz="1700" dirty="0" smtClean="0"/>
            <a:t>Confronti esperti/novizi </a:t>
          </a:r>
          <a:r>
            <a:rPr lang="it-IT" sz="1100" dirty="0" smtClean="0"/>
            <a:t>(</a:t>
          </a:r>
          <a:r>
            <a:rPr lang="it-IT" sz="1100" dirty="0" err="1" smtClean="0"/>
            <a:t>Larkin</a:t>
          </a:r>
          <a:r>
            <a:rPr lang="it-IT" sz="1100" dirty="0" smtClean="0"/>
            <a:t> et al., 1980; </a:t>
          </a:r>
          <a:r>
            <a:rPr lang="en-US" sz="1100" dirty="0" smtClean="0"/>
            <a:t>Chi et al., 1981;</a:t>
          </a:r>
          <a:r>
            <a:rPr lang="it-IT" sz="1100" dirty="0" smtClean="0"/>
            <a:t> </a:t>
          </a:r>
          <a:r>
            <a:rPr lang="en-US" sz="1100" dirty="0" err="1" smtClean="0"/>
            <a:t>Reif</a:t>
          </a:r>
          <a:r>
            <a:rPr lang="en-US" sz="1100" dirty="0" smtClean="0"/>
            <a:t> e Heller, 1982)</a:t>
          </a:r>
          <a:endParaRPr lang="it-IT" sz="1700" dirty="0"/>
        </a:p>
      </dgm:t>
    </dgm:pt>
    <dgm:pt modelId="{2A74455D-23CE-0E4A-80AA-0FC0098E2A5E}" type="parTrans" cxnId="{4E48EC0A-7E68-CD44-8342-499B365F03B0}">
      <dgm:prSet/>
      <dgm:spPr/>
      <dgm:t>
        <a:bodyPr/>
        <a:lstStyle/>
        <a:p>
          <a:endParaRPr lang="it-IT"/>
        </a:p>
      </dgm:t>
    </dgm:pt>
    <dgm:pt modelId="{9185A671-9DEF-8741-A3CC-52438DCD9DD0}" type="sibTrans" cxnId="{4E48EC0A-7E68-CD44-8342-499B365F03B0}">
      <dgm:prSet/>
      <dgm:spPr/>
      <dgm:t>
        <a:bodyPr/>
        <a:lstStyle/>
        <a:p>
          <a:endParaRPr lang="it-IT"/>
        </a:p>
      </dgm:t>
    </dgm:pt>
    <dgm:pt modelId="{CAF127E3-436B-A046-9D76-D2A23BFF2A8B}">
      <dgm:prSet phldrT="[Text]" custT="1"/>
      <dgm:spPr/>
      <dgm:t>
        <a:bodyPr/>
        <a:lstStyle/>
        <a:p>
          <a:r>
            <a:rPr lang="it-IT" sz="1800" dirty="0" smtClean="0"/>
            <a:t>Contesto autentico </a:t>
          </a:r>
          <a:r>
            <a:rPr lang="it-IT" sz="1100" dirty="0" smtClean="0"/>
            <a:t>(</a:t>
          </a:r>
          <a:r>
            <a:rPr lang="en-US" sz="1100" dirty="0" smtClean="0"/>
            <a:t>Thompson, 1985; Brown et al, 1989;Cobb, 1991;</a:t>
          </a:r>
          <a:r>
            <a:rPr lang="it-IT" sz="1100" dirty="0" smtClean="0"/>
            <a:t> </a:t>
          </a:r>
          <a:r>
            <a:rPr lang="en-US" sz="1100" dirty="0" smtClean="0"/>
            <a:t>von </a:t>
          </a:r>
          <a:r>
            <a:rPr lang="en-US" sz="1100" dirty="0" err="1" smtClean="0"/>
            <a:t>Glasersfeld</a:t>
          </a:r>
          <a:r>
            <a:rPr lang="en-US" sz="1100" dirty="0" smtClean="0"/>
            <a:t>, 2002)</a:t>
          </a:r>
          <a:endParaRPr lang="it-IT" sz="1100" dirty="0"/>
        </a:p>
      </dgm:t>
    </dgm:pt>
    <dgm:pt modelId="{0A2258C2-7747-4E41-AD1C-168EE7D2BCED}" type="parTrans" cxnId="{56393909-4E8F-B240-B8F1-7F4959EDC508}">
      <dgm:prSet/>
      <dgm:spPr/>
      <dgm:t>
        <a:bodyPr/>
        <a:lstStyle/>
        <a:p>
          <a:endParaRPr lang="it-IT"/>
        </a:p>
      </dgm:t>
    </dgm:pt>
    <dgm:pt modelId="{0D9AE14F-9934-E143-B35C-C8F321CDDB87}" type="sibTrans" cxnId="{56393909-4E8F-B240-B8F1-7F4959EDC508}">
      <dgm:prSet/>
      <dgm:spPr/>
      <dgm:t>
        <a:bodyPr/>
        <a:lstStyle/>
        <a:p>
          <a:endParaRPr lang="it-IT"/>
        </a:p>
      </dgm:t>
    </dgm:pt>
    <dgm:pt modelId="{8D2F533B-286D-8F43-99BF-F553F3408E5F}">
      <dgm:prSet phldrT="[Text]" custT="1"/>
      <dgm:spPr/>
      <dgm:t>
        <a:bodyPr/>
        <a:lstStyle/>
        <a:p>
          <a:r>
            <a:rPr lang="en-US" sz="1800" dirty="0" smtClean="0"/>
            <a:t>T</a:t>
          </a:r>
          <a:r>
            <a:rPr lang="it-IT" sz="1800" dirty="0" err="1" smtClean="0"/>
            <a:t>ransfer</a:t>
          </a:r>
          <a:r>
            <a:rPr lang="it-IT" sz="1800" dirty="0" smtClean="0"/>
            <a:t> di strategie risolutive </a:t>
          </a:r>
          <a:r>
            <a:rPr lang="it-IT" sz="1100" dirty="0" smtClean="0"/>
            <a:t>(Silver, 1981; </a:t>
          </a:r>
          <a:r>
            <a:rPr lang="en-US" sz="1100" dirty="0" err="1" smtClean="0"/>
            <a:t>Novick</a:t>
          </a:r>
          <a:r>
            <a:rPr lang="en-US" sz="1100" dirty="0" smtClean="0"/>
            <a:t>, 1992)</a:t>
          </a:r>
          <a:endParaRPr lang="it-IT" sz="1100" dirty="0"/>
        </a:p>
      </dgm:t>
    </dgm:pt>
    <dgm:pt modelId="{85A90C94-CF18-F04C-AEDC-5050A1FC7A72}" type="parTrans" cxnId="{AED4BBAE-2228-0E49-AE76-95B6199B8851}">
      <dgm:prSet/>
      <dgm:spPr/>
      <dgm:t>
        <a:bodyPr/>
        <a:lstStyle/>
        <a:p>
          <a:endParaRPr lang="it-IT"/>
        </a:p>
      </dgm:t>
    </dgm:pt>
    <dgm:pt modelId="{A3D97356-3000-5E43-AF57-AD5A95B304FE}" type="sibTrans" cxnId="{AED4BBAE-2228-0E49-AE76-95B6199B8851}">
      <dgm:prSet/>
      <dgm:spPr/>
      <dgm:t>
        <a:bodyPr/>
        <a:lstStyle/>
        <a:p>
          <a:endParaRPr lang="it-IT"/>
        </a:p>
      </dgm:t>
    </dgm:pt>
    <dgm:pt modelId="{A1D70146-5489-FC4C-9153-70F013493B0C}">
      <dgm:prSet phldrT="[Text]" custT="1"/>
      <dgm:spPr/>
      <dgm:t>
        <a:bodyPr/>
        <a:lstStyle/>
        <a:p>
          <a:r>
            <a:rPr lang="en-US" sz="1700" dirty="0" smtClean="0"/>
            <a:t>S</a:t>
          </a:r>
          <a:r>
            <a:rPr lang="it-IT" sz="1700" dirty="0" err="1" smtClean="0"/>
            <a:t>ituazione</a:t>
          </a:r>
          <a:r>
            <a:rPr lang="it-IT" sz="1700" dirty="0" smtClean="0"/>
            <a:t> conflittuale &gt; verbalizzazione e ricostruzione di idee &gt; dominio consensuale </a:t>
          </a:r>
          <a:r>
            <a:rPr lang="it-IT" sz="1100" dirty="0" smtClean="0"/>
            <a:t>(</a:t>
          </a:r>
          <a:r>
            <a:rPr lang="en-US" sz="1100" dirty="0" smtClean="0"/>
            <a:t>Barnes e Todd, 1977, Wood e </a:t>
          </a:r>
          <a:r>
            <a:rPr lang="en-US" sz="1100" dirty="0" err="1" smtClean="0"/>
            <a:t>Yackel</a:t>
          </a:r>
          <a:r>
            <a:rPr lang="en-US" sz="1100" dirty="0" smtClean="0"/>
            <a:t>, 1990; Cobb e </a:t>
          </a:r>
          <a:r>
            <a:rPr lang="en-US" sz="1100" dirty="0" err="1" smtClean="0"/>
            <a:t>Yackel</a:t>
          </a:r>
          <a:r>
            <a:rPr lang="en-US" sz="1100" dirty="0" smtClean="0"/>
            <a:t>, 1996, </a:t>
          </a:r>
          <a:r>
            <a:rPr lang="en-US" sz="1100" dirty="0" err="1" smtClean="0"/>
            <a:t>Moschkovich</a:t>
          </a:r>
          <a:r>
            <a:rPr lang="en-US" sz="1100" dirty="0" smtClean="0"/>
            <a:t>, 2002; Turner e </a:t>
          </a:r>
          <a:r>
            <a:rPr lang="en-US" sz="1100" dirty="0" err="1" smtClean="0"/>
            <a:t>Celedón-Pattichis</a:t>
          </a:r>
          <a:r>
            <a:rPr lang="en-US" sz="1100" dirty="0" smtClean="0"/>
            <a:t>, 2008)</a:t>
          </a:r>
          <a:endParaRPr lang="it-IT" sz="1100" dirty="0"/>
        </a:p>
      </dgm:t>
    </dgm:pt>
    <dgm:pt modelId="{3B4C30ED-4513-CA4A-BFFD-4A5FCDCCEB70}" type="parTrans" cxnId="{FCC8C0A2-7507-804B-8FF3-5EFD9D9941E4}">
      <dgm:prSet/>
      <dgm:spPr/>
      <dgm:t>
        <a:bodyPr/>
        <a:lstStyle/>
        <a:p>
          <a:endParaRPr lang="it-IT"/>
        </a:p>
      </dgm:t>
    </dgm:pt>
    <dgm:pt modelId="{4B482E89-1D9A-2748-A55E-1DD2F3E09A48}" type="sibTrans" cxnId="{FCC8C0A2-7507-804B-8FF3-5EFD9D9941E4}">
      <dgm:prSet/>
      <dgm:spPr/>
      <dgm:t>
        <a:bodyPr/>
        <a:lstStyle/>
        <a:p>
          <a:endParaRPr lang="it-IT"/>
        </a:p>
      </dgm:t>
    </dgm:pt>
    <dgm:pt modelId="{27933077-BEAB-6345-80BB-C918F46CF507}">
      <dgm:prSet phldrT="[Text]" custT="1"/>
      <dgm:spPr/>
      <dgm:t>
        <a:bodyPr/>
        <a:lstStyle/>
        <a:p>
          <a:r>
            <a:rPr lang="it-IT" sz="1700" dirty="0" smtClean="0"/>
            <a:t>Negoziazione e istituzionalizzazione di significati </a:t>
          </a:r>
          <a:r>
            <a:rPr lang="it-IT" sz="1100" dirty="0" smtClean="0"/>
            <a:t>(</a:t>
          </a:r>
          <a:r>
            <a:rPr lang="en-US" sz="1100" dirty="0" smtClean="0"/>
            <a:t>Voigt, 1985)</a:t>
          </a:r>
          <a:endParaRPr lang="it-IT" sz="1100" dirty="0"/>
        </a:p>
      </dgm:t>
    </dgm:pt>
    <dgm:pt modelId="{4BC080D4-8D24-A143-B4D7-A6F188E92769}" type="parTrans" cxnId="{8CA6AEC1-E63B-2947-A7A5-6B6FB3A2F448}">
      <dgm:prSet/>
      <dgm:spPr/>
      <dgm:t>
        <a:bodyPr/>
        <a:lstStyle/>
        <a:p>
          <a:endParaRPr lang="it-IT"/>
        </a:p>
      </dgm:t>
    </dgm:pt>
    <dgm:pt modelId="{B31326AD-6465-0742-8DE6-853BBE382515}" type="sibTrans" cxnId="{8CA6AEC1-E63B-2947-A7A5-6B6FB3A2F448}">
      <dgm:prSet/>
      <dgm:spPr/>
      <dgm:t>
        <a:bodyPr/>
        <a:lstStyle/>
        <a:p>
          <a:endParaRPr lang="it-IT"/>
        </a:p>
      </dgm:t>
    </dgm:pt>
    <dgm:pt modelId="{6E52BADA-CCE4-FB4C-B27A-A5C7E7BA18CC}">
      <dgm:prSet phldrT="[Text]" custT="1"/>
      <dgm:spPr/>
      <dgm:t>
        <a:bodyPr/>
        <a:lstStyle/>
        <a:p>
          <a:r>
            <a:rPr lang="en-US" sz="1700" dirty="0" smtClean="0"/>
            <a:t>A</a:t>
          </a:r>
          <a:r>
            <a:rPr lang="it-IT" sz="1700" dirty="0" err="1" smtClean="0"/>
            <a:t>rchitetture</a:t>
          </a:r>
          <a:r>
            <a:rPr lang="it-IT" sz="1700" dirty="0" smtClean="0"/>
            <a:t> cognitive , risultati ricerche empiriche </a:t>
          </a:r>
          <a:r>
            <a:rPr lang="it-IT" sz="1100" dirty="0" smtClean="0"/>
            <a:t>(</a:t>
          </a:r>
          <a:r>
            <a:rPr lang="it-IT" sz="1100" dirty="0" err="1" smtClean="0"/>
            <a:t>Sweller</a:t>
          </a:r>
          <a:r>
            <a:rPr lang="it-IT" sz="1100" dirty="0" smtClean="0"/>
            <a:t>, 2003; </a:t>
          </a:r>
          <a:r>
            <a:rPr lang="en-US" sz="1100" dirty="0" err="1" smtClean="0"/>
            <a:t>Paas</a:t>
          </a:r>
          <a:r>
            <a:rPr lang="en-US" sz="1100" dirty="0" smtClean="0"/>
            <a:t> et al., 2004;</a:t>
          </a:r>
          <a:r>
            <a:rPr lang="it-IT" sz="1100" dirty="0" smtClean="0"/>
            <a:t> </a:t>
          </a:r>
          <a:r>
            <a:rPr lang="en-US" sz="1100" dirty="0" smtClean="0"/>
            <a:t>Mayer, 2004; </a:t>
          </a:r>
          <a:r>
            <a:rPr lang="it-IT" sz="1100" dirty="0" err="1" smtClean="0"/>
            <a:t>Kirschner</a:t>
          </a:r>
          <a:r>
            <a:rPr lang="it-IT" sz="1100" dirty="0" smtClean="0"/>
            <a:t> et al. 2010)</a:t>
          </a:r>
          <a:r>
            <a:rPr lang="it-IT" sz="1700" dirty="0" smtClean="0"/>
            <a:t> </a:t>
          </a:r>
          <a:endParaRPr lang="it-IT" sz="1700" dirty="0"/>
        </a:p>
      </dgm:t>
    </dgm:pt>
    <dgm:pt modelId="{7BCA7FA5-1897-4E43-8134-0EF375C534AB}" type="parTrans" cxnId="{0158C319-48EA-DA4C-AB53-75D00475BD58}">
      <dgm:prSet/>
      <dgm:spPr/>
      <dgm:t>
        <a:bodyPr/>
        <a:lstStyle/>
        <a:p>
          <a:endParaRPr lang="it-IT"/>
        </a:p>
      </dgm:t>
    </dgm:pt>
    <dgm:pt modelId="{045EE81E-4335-C147-B504-D4765BA8B430}" type="sibTrans" cxnId="{0158C319-48EA-DA4C-AB53-75D00475BD58}">
      <dgm:prSet/>
      <dgm:spPr/>
      <dgm:t>
        <a:bodyPr/>
        <a:lstStyle/>
        <a:p>
          <a:endParaRPr lang="it-IT"/>
        </a:p>
      </dgm:t>
    </dgm:pt>
    <dgm:pt modelId="{EF92A7F7-A01A-0D47-8D42-06D123B657C7}">
      <dgm:prSet phldrT="[Text]" custT="1"/>
      <dgm:spPr/>
      <dgm:t>
        <a:bodyPr/>
        <a:lstStyle/>
        <a:p>
          <a:r>
            <a:rPr lang="it-IT" sz="1700" dirty="0" smtClean="0"/>
            <a:t>PS = ciclo di </a:t>
          </a:r>
          <a:r>
            <a:rPr lang="it-IT" sz="1700" dirty="0" err="1" smtClean="0"/>
            <a:t>modeling</a:t>
          </a:r>
          <a:r>
            <a:rPr lang="it-IT" sz="1700" dirty="0" smtClean="0"/>
            <a:t> finalizzato a matematizzare la realtà </a:t>
          </a:r>
          <a:r>
            <a:rPr lang="it-IT" sz="1100" dirty="0" smtClean="0"/>
            <a:t>(</a:t>
          </a:r>
          <a:r>
            <a:rPr lang="it-IT" sz="1100" dirty="0" err="1" smtClean="0"/>
            <a:t>Lesh</a:t>
          </a:r>
          <a:r>
            <a:rPr lang="it-IT" sz="1100" dirty="0" smtClean="0"/>
            <a:t>, H. M. </a:t>
          </a:r>
          <a:r>
            <a:rPr lang="it-IT" sz="1100" dirty="0" err="1" smtClean="0"/>
            <a:t>Doerr</a:t>
          </a:r>
          <a:r>
            <a:rPr lang="it-IT" sz="1100" dirty="0" smtClean="0"/>
            <a:t>, 2003)</a:t>
          </a:r>
          <a:r>
            <a:rPr lang="it-IT" sz="1700" dirty="0" smtClean="0"/>
            <a:t> </a:t>
          </a:r>
          <a:endParaRPr lang="it-IT" sz="1700" dirty="0"/>
        </a:p>
      </dgm:t>
    </dgm:pt>
    <dgm:pt modelId="{FBACD50A-F90C-0C4A-B721-F2EFDBA610E9}" type="parTrans" cxnId="{79D7DE8B-86A1-F841-8AAE-FF1DDFE3B5C3}">
      <dgm:prSet/>
      <dgm:spPr/>
      <dgm:t>
        <a:bodyPr/>
        <a:lstStyle/>
        <a:p>
          <a:endParaRPr lang="it-IT"/>
        </a:p>
      </dgm:t>
    </dgm:pt>
    <dgm:pt modelId="{EEBAB26C-CC35-9747-960C-7E691776CBB1}" type="sibTrans" cxnId="{79D7DE8B-86A1-F841-8AAE-FF1DDFE3B5C3}">
      <dgm:prSet/>
      <dgm:spPr/>
      <dgm:t>
        <a:bodyPr/>
        <a:lstStyle/>
        <a:p>
          <a:endParaRPr lang="it-IT"/>
        </a:p>
      </dgm:t>
    </dgm:pt>
    <dgm:pt modelId="{7A048D40-16DA-234A-8B57-5A8C7222E18A}" type="pres">
      <dgm:prSet presAssocID="{45219344-216F-E843-9549-6103DB9FD388}" presName="Name0" presStyleCnt="0">
        <dgm:presLayoutVars>
          <dgm:dir/>
          <dgm:animLvl val="lvl"/>
          <dgm:resizeHandles val="exact"/>
        </dgm:presLayoutVars>
      </dgm:prSet>
      <dgm:spPr/>
    </dgm:pt>
    <dgm:pt modelId="{AB9248EE-4460-9443-A3F7-5DC3366543D1}" type="pres">
      <dgm:prSet presAssocID="{997DA1E5-3A0C-C648-BB18-70F02503882B}" presName="linNode" presStyleCnt="0"/>
      <dgm:spPr/>
    </dgm:pt>
    <dgm:pt modelId="{940DFBCF-34A4-B14F-AE0F-7DCFF3577477}" type="pres">
      <dgm:prSet presAssocID="{997DA1E5-3A0C-C648-BB18-70F02503882B}" presName="parentText" presStyleLbl="node1" presStyleIdx="0" presStyleCnt="6" custScaleX="74409" custScaleY="70386">
        <dgm:presLayoutVars>
          <dgm:chMax val="1"/>
          <dgm:bulletEnabled val="1"/>
        </dgm:presLayoutVars>
      </dgm:prSet>
      <dgm:spPr/>
      <dgm:t>
        <a:bodyPr/>
        <a:lstStyle/>
        <a:p>
          <a:endParaRPr lang="it-IT"/>
        </a:p>
      </dgm:t>
    </dgm:pt>
    <dgm:pt modelId="{EFBD914D-185A-1B4E-B712-9A051ABFB028}" type="pres">
      <dgm:prSet presAssocID="{997DA1E5-3A0C-C648-BB18-70F02503882B}" presName="descendantText" presStyleLbl="alignAccFollowNode1" presStyleIdx="0" presStyleCnt="6" custScaleX="109008" custScaleY="73616">
        <dgm:presLayoutVars>
          <dgm:bulletEnabled val="1"/>
        </dgm:presLayoutVars>
      </dgm:prSet>
      <dgm:spPr/>
      <dgm:t>
        <a:bodyPr/>
        <a:lstStyle/>
        <a:p>
          <a:endParaRPr lang="it-IT"/>
        </a:p>
      </dgm:t>
    </dgm:pt>
    <dgm:pt modelId="{EA82258F-2E94-1E4A-B166-7189F06870F1}" type="pres">
      <dgm:prSet presAssocID="{1F425DDF-85E4-434F-A074-33F956406336}" presName="sp" presStyleCnt="0"/>
      <dgm:spPr/>
    </dgm:pt>
    <dgm:pt modelId="{C175FA6A-FDE8-7045-B99E-EDB348716F6D}" type="pres">
      <dgm:prSet presAssocID="{E093DDB0-AAF1-0C46-A8B7-E991110C0645}" presName="linNode" presStyleCnt="0"/>
      <dgm:spPr/>
    </dgm:pt>
    <dgm:pt modelId="{F20EF31C-8811-FF4E-AC79-C2F59058244B}" type="pres">
      <dgm:prSet presAssocID="{E093DDB0-AAF1-0C46-A8B7-E991110C0645}" presName="parentText" presStyleLbl="node1" presStyleIdx="1" presStyleCnt="6" custScaleX="74409" custScaleY="68075">
        <dgm:presLayoutVars>
          <dgm:chMax val="1"/>
          <dgm:bulletEnabled val="1"/>
        </dgm:presLayoutVars>
      </dgm:prSet>
      <dgm:spPr/>
      <dgm:t>
        <a:bodyPr/>
        <a:lstStyle/>
        <a:p>
          <a:endParaRPr lang="it-IT"/>
        </a:p>
      </dgm:t>
    </dgm:pt>
    <dgm:pt modelId="{9EF19CE5-76B1-4B46-9956-94DE1C988BA5}" type="pres">
      <dgm:prSet presAssocID="{E093DDB0-AAF1-0C46-A8B7-E991110C0645}" presName="descendantText" presStyleLbl="alignAccFollowNode1" presStyleIdx="1" presStyleCnt="6" custScaleX="109098" custScaleY="72212">
        <dgm:presLayoutVars>
          <dgm:bulletEnabled val="1"/>
        </dgm:presLayoutVars>
      </dgm:prSet>
      <dgm:spPr/>
      <dgm:t>
        <a:bodyPr/>
        <a:lstStyle/>
        <a:p>
          <a:endParaRPr lang="it-IT"/>
        </a:p>
      </dgm:t>
    </dgm:pt>
    <dgm:pt modelId="{6D036167-D5D5-F34E-B864-E5BA1F350908}" type="pres">
      <dgm:prSet presAssocID="{40784D87-5F3D-F349-983E-EB720E35512A}" presName="sp" presStyleCnt="0"/>
      <dgm:spPr/>
    </dgm:pt>
    <dgm:pt modelId="{BABAFA1D-7AC0-0448-9D8B-530FF657BC7D}" type="pres">
      <dgm:prSet presAssocID="{8886BB55-74E7-1344-B92B-E3FB56C8817E}" presName="linNode" presStyleCnt="0"/>
      <dgm:spPr/>
    </dgm:pt>
    <dgm:pt modelId="{B0497458-05AB-F948-8ABC-6A7349EFAF16}" type="pres">
      <dgm:prSet presAssocID="{8886BB55-74E7-1344-B92B-E3FB56C8817E}" presName="parentText" presStyleLbl="node1" presStyleIdx="2" presStyleCnt="6" custScaleX="74409" custScaleY="74221">
        <dgm:presLayoutVars>
          <dgm:chMax val="1"/>
          <dgm:bulletEnabled val="1"/>
        </dgm:presLayoutVars>
      </dgm:prSet>
      <dgm:spPr/>
      <dgm:t>
        <a:bodyPr/>
        <a:lstStyle/>
        <a:p>
          <a:endParaRPr lang="it-IT"/>
        </a:p>
      </dgm:t>
    </dgm:pt>
    <dgm:pt modelId="{C7F5DE74-EC46-5E4F-9815-DE2E5CC9CA3F}" type="pres">
      <dgm:prSet presAssocID="{8886BB55-74E7-1344-B92B-E3FB56C8817E}" presName="descendantText" presStyleLbl="alignAccFollowNode1" presStyleIdx="2" presStyleCnt="6" custScaleX="136512">
        <dgm:presLayoutVars>
          <dgm:bulletEnabled val="1"/>
        </dgm:presLayoutVars>
      </dgm:prSet>
      <dgm:spPr/>
      <dgm:t>
        <a:bodyPr/>
        <a:lstStyle/>
        <a:p>
          <a:endParaRPr lang="it-IT"/>
        </a:p>
      </dgm:t>
    </dgm:pt>
    <dgm:pt modelId="{120150F3-72F1-3D4E-BA80-49BA3BEE6743}" type="pres">
      <dgm:prSet presAssocID="{9B3AF649-87A6-DA49-B5C8-1237598A0A4F}" presName="sp" presStyleCnt="0"/>
      <dgm:spPr/>
    </dgm:pt>
    <dgm:pt modelId="{5BC25E7D-6C89-8148-B182-2EF43A56A286}" type="pres">
      <dgm:prSet presAssocID="{4A97A703-92F2-264A-B295-D9345E5F1D46}" presName="linNode" presStyleCnt="0"/>
      <dgm:spPr/>
    </dgm:pt>
    <dgm:pt modelId="{26EE9802-579C-0245-9995-F41EC8DBC8DE}" type="pres">
      <dgm:prSet presAssocID="{4A97A703-92F2-264A-B295-D9345E5F1D46}" presName="parentText" presStyleLbl="node1" presStyleIdx="3" presStyleCnt="6" custScaleX="74409" custScaleY="85157">
        <dgm:presLayoutVars>
          <dgm:chMax val="1"/>
          <dgm:bulletEnabled val="1"/>
        </dgm:presLayoutVars>
      </dgm:prSet>
      <dgm:spPr/>
      <dgm:t>
        <a:bodyPr/>
        <a:lstStyle/>
        <a:p>
          <a:endParaRPr lang="it-IT"/>
        </a:p>
      </dgm:t>
    </dgm:pt>
    <dgm:pt modelId="{49E477C4-5BA8-4648-90B2-2C2327D940F2}" type="pres">
      <dgm:prSet presAssocID="{4A97A703-92F2-264A-B295-D9345E5F1D46}" presName="descendantText" presStyleLbl="alignAccFollowNode1" presStyleIdx="3" presStyleCnt="6" custScaleX="136276">
        <dgm:presLayoutVars>
          <dgm:bulletEnabled val="1"/>
        </dgm:presLayoutVars>
      </dgm:prSet>
      <dgm:spPr/>
      <dgm:t>
        <a:bodyPr/>
        <a:lstStyle/>
        <a:p>
          <a:endParaRPr lang="it-IT"/>
        </a:p>
      </dgm:t>
    </dgm:pt>
    <dgm:pt modelId="{4E13A1EA-6C34-BC48-996A-2C4B5942F705}" type="pres">
      <dgm:prSet presAssocID="{36253E6E-A591-5940-9CAC-AD87E6C4B984}" presName="sp" presStyleCnt="0"/>
      <dgm:spPr/>
    </dgm:pt>
    <dgm:pt modelId="{10CAAD67-7A66-604B-A67B-6D7C31699B2E}" type="pres">
      <dgm:prSet presAssocID="{69BA558C-2E57-D540-94A9-DF6125CED743}" presName="linNode" presStyleCnt="0"/>
      <dgm:spPr/>
    </dgm:pt>
    <dgm:pt modelId="{6B23E0CC-AA83-6741-97D6-B9285E503BDD}" type="pres">
      <dgm:prSet presAssocID="{69BA558C-2E57-D540-94A9-DF6125CED743}" presName="parentText" presStyleLbl="node1" presStyleIdx="4" presStyleCnt="6" custScaleX="59783">
        <dgm:presLayoutVars>
          <dgm:chMax val="1"/>
          <dgm:bulletEnabled val="1"/>
        </dgm:presLayoutVars>
      </dgm:prSet>
      <dgm:spPr/>
      <dgm:t>
        <a:bodyPr/>
        <a:lstStyle/>
        <a:p>
          <a:endParaRPr lang="it-IT"/>
        </a:p>
      </dgm:t>
    </dgm:pt>
    <dgm:pt modelId="{16BB77AA-B19D-AB40-BF3F-062FD401FC69}" type="pres">
      <dgm:prSet presAssocID="{69BA558C-2E57-D540-94A9-DF6125CED743}" presName="descendantText" presStyleLbl="alignAccFollowNode1" presStyleIdx="4" presStyleCnt="6" custScaleX="121255">
        <dgm:presLayoutVars>
          <dgm:bulletEnabled val="1"/>
        </dgm:presLayoutVars>
      </dgm:prSet>
      <dgm:spPr/>
      <dgm:t>
        <a:bodyPr/>
        <a:lstStyle/>
        <a:p>
          <a:endParaRPr lang="it-IT"/>
        </a:p>
      </dgm:t>
    </dgm:pt>
    <dgm:pt modelId="{5F2E71B7-B7B0-3C4F-B69D-BA952E30BCA5}" type="pres">
      <dgm:prSet presAssocID="{5A8A8E92-1B49-4548-8E3D-E7D3980124DB}" presName="sp" presStyleCnt="0"/>
      <dgm:spPr/>
    </dgm:pt>
    <dgm:pt modelId="{466A4544-58A5-9D45-8998-8C38B7716251}" type="pres">
      <dgm:prSet presAssocID="{5FE0C368-84BB-5C46-9605-EF2B246E1EE2}" presName="linNode" presStyleCnt="0"/>
      <dgm:spPr/>
    </dgm:pt>
    <dgm:pt modelId="{906F6C2D-9C86-A44B-B895-7AA71F312B0E}" type="pres">
      <dgm:prSet presAssocID="{5FE0C368-84BB-5C46-9605-EF2B246E1EE2}" presName="parentText" presStyleLbl="node1" presStyleIdx="5" presStyleCnt="6" custScaleX="58939" custScaleY="100497">
        <dgm:presLayoutVars>
          <dgm:chMax val="1"/>
          <dgm:bulletEnabled val="1"/>
        </dgm:presLayoutVars>
      </dgm:prSet>
      <dgm:spPr/>
      <dgm:t>
        <a:bodyPr/>
        <a:lstStyle/>
        <a:p>
          <a:endParaRPr lang="it-IT"/>
        </a:p>
      </dgm:t>
    </dgm:pt>
    <dgm:pt modelId="{7EED4D5E-6D39-6C45-9F4E-9FF3D1BD1DED}" type="pres">
      <dgm:prSet presAssocID="{5FE0C368-84BB-5C46-9605-EF2B246E1EE2}" presName="descendantText" presStyleLbl="alignAccFollowNode1" presStyleIdx="5" presStyleCnt="6" custScaleX="136676">
        <dgm:presLayoutVars>
          <dgm:bulletEnabled val="1"/>
        </dgm:presLayoutVars>
      </dgm:prSet>
      <dgm:spPr/>
      <dgm:t>
        <a:bodyPr/>
        <a:lstStyle/>
        <a:p>
          <a:endParaRPr lang="it-IT"/>
        </a:p>
      </dgm:t>
    </dgm:pt>
  </dgm:ptLst>
  <dgm:cxnLst>
    <dgm:cxn modelId="{DD4F8AB7-9417-8549-8E70-069645383398}" srcId="{8886BB55-74E7-1344-B92B-E3FB56C8817E}" destId="{9574FD30-078D-264A-8598-FA7829EBDAFD}" srcOrd="0" destOrd="0" parTransId="{BD829107-7190-C844-ACBE-021B24E9A364}" sibTransId="{CF3C2302-FE77-F544-BC1C-B92DCC768D92}"/>
    <dgm:cxn modelId="{A921C7DC-ECE3-1E47-BBE7-C06CC00A22D6}" srcId="{997DA1E5-3A0C-C648-BB18-70F02503882B}" destId="{C47AA403-5EBE-494E-8A04-BC9683F1AA81}" srcOrd="0" destOrd="0" parTransId="{3DB1266E-AD4E-144B-AB98-D113EEC07EDC}" sibTransId="{4EFBFA50-C9A6-AE4A-9DB3-29C48B52EB23}"/>
    <dgm:cxn modelId="{C70E2716-0780-2C4E-91A8-DF902AC9CA5A}" srcId="{45219344-216F-E843-9549-6103DB9FD388}" destId="{8886BB55-74E7-1344-B92B-E3FB56C8817E}" srcOrd="2" destOrd="0" parTransId="{09A055E5-7CD6-BB4D-9521-01D4ADF09DF6}" sibTransId="{9B3AF649-87A6-DA49-B5C8-1237598A0A4F}"/>
    <dgm:cxn modelId="{A6C51E47-0A76-A34D-82FF-11AB4719DC30}" srcId="{E093DDB0-AAF1-0C46-A8B7-E991110C0645}" destId="{EFFEC96D-DBAA-F941-8E88-075F270A99F1}" srcOrd="1" destOrd="0" parTransId="{3CBE7E16-5827-3044-9C0C-932A23CF2E33}" sibTransId="{69980377-4BC7-6046-B938-02E8352EFC6B}"/>
    <dgm:cxn modelId="{3C9566DA-8172-E346-BBFA-07398FBFD85D}" type="presOf" srcId="{EFFEC96D-DBAA-F941-8E88-075F270A99F1}" destId="{9EF19CE5-76B1-4B46-9956-94DE1C988BA5}" srcOrd="0" destOrd="1" presId="urn:microsoft.com/office/officeart/2005/8/layout/vList5"/>
    <dgm:cxn modelId="{63E55A95-E5D2-9D43-A96B-DE2C87B3D835}" type="presOf" srcId="{45219344-216F-E843-9549-6103DB9FD388}" destId="{7A048D40-16DA-234A-8B57-5A8C7222E18A}" srcOrd="0" destOrd="0" presId="urn:microsoft.com/office/officeart/2005/8/layout/vList5"/>
    <dgm:cxn modelId="{89EE3625-C98D-7B46-872E-E6AD62DEC7CE}" srcId="{E093DDB0-AAF1-0C46-A8B7-E991110C0645}" destId="{E218B3D3-DF81-BF4A-AE12-B8428549F03E}" srcOrd="0" destOrd="0" parTransId="{8473FEA2-E5E6-8244-B912-A6E224859479}" sibTransId="{038155CC-1489-3343-889A-1257790193DD}"/>
    <dgm:cxn modelId="{8DF17281-649E-854E-95B8-9D88B8DEE6B9}" srcId="{45219344-216F-E843-9549-6103DB9FD388}" destId="{69BA558C-2E57-D540-94A9-DF6125CED743}" srcOrd="4" destOrd="0" parTransId="{4C335703-11F5-1541-BB7F-D5B7944DBFB6}" sibTransId="{5A8A8E92-1B49-4548-8E3D-E7D3980124DB}"/>
    <dgm:cxn modelId="{694E1ED7-ADD0-4149-8F6B-8F8E2D3CB063}" type="presOf" srcId="{9574FD30-078D-264A-8598-FA7829EBDAFD}" destId="{C7F5DE74-EC46-5E4F-9815-DE2E5CC9CA3F}" srcOrd="0" destOrd="0" presId="urn:microsoft.com/office/officeart/2005/8/layout/vList5"/>
    <dgm:cxn modelId="{56393909-4E8F-B240-B8F1-7F4959EDC508}" srcId="{4A97A703-92F2-264A-B295-D9345E5F1D46}" destId="{CAF127E3-436B-A046-9D76-D2A23BFF2A8B}" srcOrd="0" destOrd="0" parTransId="{0A2258C2-7747-4E41-AD1C-168EE7D2BCED}" sibTransId="{0D9AE14F-9934-E143-B35C-C8F321CDDB87}"/>
    <dgm:cxn modelId="{9C1050C5-F242-7849-9C5D-AFFD180C42C4}" srcId="{45219344-216F-E843-9549-6103DB9FD388}" destId="{997DA1E5-3A0C-C648-BB18-70F02503882B}" srcOrd="0" destOrd="0" parTransId="{5A37DF8E-A370-7744-A1F8-AD798E6F593A}" sibTransId="{1F425DDF-85E4-434F-A074-33F956406336}"/>
    <dgm:cxn modelId="{79D7DE8B-86A1-F841-8AAE-FF1DDFE3B5C3}" srcId="{5FE0C368-84BB-5C46-9605-EF2B246E1EE2}" destId="{EF92A7F7-A01A-0D47-8D42-06D123B657C7}" srcOrd="1" destOrd="0" parTransId="{FBACD50A-F90C-0C4A-B721-F2EFDBA610E9}" sibTransId="{EEBAB26C-CC35-9747-960C-7E691776CBB1}"/>
    <dgm:cxn modelId="{21100386-D23A-A94C-8DF7-93A8E46318E8}" type="presOf" srcId="{E093DDB0-AAF1-0C46-A8B7-E991110C0645}" destId="{F20EF31C-8811-FF4E-AC79-C2F59058244B}" srcOrd="0" destOrd="0" presId="urn:microsoft.com/office/officeart/2005/8/layout/vList5"/>
    <dgm:cxn modelId="{F9F700FB-1208-734C-B057-063DAA4A49F0}" type="presOf" srcId="{C47AA403-5EBE-494E-8A04-BC9683F1AA81}" destId="{EFBD914D-185A-1B4E-B712-9A051ABFB028}" srcOrd="0" destOrd="0" presId="urn:microsoft.com/office/officeart/2005/8/layout/vList5"/>
    <dgm:cxn modelId="{2ADEAE1A-58D2-D546-8966-DD2E876D3C32}" type="presOf" srcId="{EF92A7F7-A01A-0D47-8D42-06D123B657C7}" destId="{7EED4D5E-6D39-6C45-9F4E-9FF3D1BD1DED}" srcOrd="0" destOrd="1" presId="urn:microsoft.com/office/officeart/2005/8/layout/vList5"/>
    <dgm:cxn modelId="{9034E08A-5C4E-8846-95B4-661EB1A84C50}" type="presOf" srcId="{997DA1E5-3A0C-C648-BB18-70F02503882B}" destId="{940DFBCF-34A4-B14F-AE0F-7DCFF3577477}" srcOrd="0" destOrd="0" presId="urn:microsoft.com/office/officeart/2005/8/layout/vList5"/>
    <dgm:cxn modelId="{8CA6AEC1-E63B-2947-A7A5-6B6FB3A2F448}" srcId="{69BA558C-2E57-D540-94A9-DF6125CED743}" destId="{27933077-BEAB-6345-80BB-C918F46CF507}" srcOrd="1" destOrd="0" parTransId="{4BC080D4-8D24-A143-B4D7-A6F188E92769}" sibTransId="{B31326AD-6465-0742-8DE6-853BBE382515}"/>
    <dgm:cxn modelId="{214C35A3-2F67-E64D-A3D6-A4EE4CCAB6A9}" type="presOf" srcId="{E218B3D3-DF81-BF4A-AE12-B8428549F03E}" destId="{9EF19CE5-76B1-4B46-9956-94DE1C988BA5}" srcOrd="0" destOrd="0" presId="urn:microsoft.com/office/officeart/2005/8/layout/vList5"/>
    <dgm:cxn modelId="{0DFD9EB7-8DE3-CE47-B5D8-76D9F93F5B8E}" type="presOf" srcId="{CAF127E3-436B-A046-9D76-D2A23BFF2A8B}" destId="{49E477C4-5BA8-4648-90B2-2C2327D940F2}" srcOrd="0" destOrd="0" presId="urn:microsoft.com/office/officeart/2005/8/layout/vList5"/>
    <dgm:cxn modelId="{C51D5C33-40F9-464D-94E8-9F025D7191D2}" type="presOf" srcId="{A1D70146-5489-FC4C-9153-70F013493B0C}" destId="{16BB77AA-B19D-AB40-BF3F-062FD401FC69}" srcOrd="0" destOrd="0" presId="urn:microsoft.com/office/officeart/2005/8/layout/vList5"/>
    <dgm:cxn modelId="{3E07D698-17D4-314B-B468-C2B2EFD5B2B8}" type="presOf" srcId="{69BA558C-2E57-D540-94A9-DF6125CED743}" destId="{6B23E0CC-AA83-6741-97D6-B9285E503BDD}" srcOrd="0" destOrd="0" presId="urn:microsoft.com/office/officeart/2005/8/layout/vList5"/>
    <dgm:cxn modelId="{42F59C46-952C-994D-8E06-81D219824C0C}" type="presOf" srcId="{5FE0C368-84BB-5C46-9605-EF2B246E1EE2}" destId="{906F6C2D-9C86-A44B-B895-7AA71F312B0E}" srcOrd="0" destOrd="0" presId="urn:microsoft.com/office/officeart/2005/8/layout/vList5"/>
    <dgm:cxn modelId="{AED4BBAE-2228-0E49-AE76-95B6199B8851}" srcId="{4A97A703-92F2-264A-B295-D9345E5F1D46}" destId="{8D2F533B-286D-8F43-99BF-F553F3408E5F}" srcOrd="1" destOrd="0" parTransId="{85A90C94-CF18-F04C-AEDC-5050A1FC7A72}" sibTransId="{A3D97356-3000-5E43-AF57-AD5A95B304FE}"/>
    <dgm:cxn modelId="{2AE34EBE-4B71-AA45-9B49-FB5C9F82B9BD}" type="presOf" srcId="{6E52BADA-CCE4-FB4C-B27A-A5C7E7BA18CC}" destId="{7EED4D5E-6D39-6C45-9F4E-9FF3D1BD1DED}" srcOrd="0" destOrd="0" presId="urn:microsoft.com/office/officeart/2005/8/layout/vList5"/>
    <dgm:cxn modelId="{682F0392-A49B-7744-8F8D-4CCC4A3EEDD2}" srcId="{45219344-216F-E843-9549-6103DB9FD388}" destId="{5FE0C368-84BB-5C46-9605-EF2B246E1EE2}" srcOrd="5" destOrd="0" parTransId="{41426D17-B37B-344B-8906-9D0EA8D490DE}" sibTransId="{C915E4B4-FB3D-EE49-9443-74B4ABE6B3C6}"/>
    <dgm:cxn modelId="{9EF33DFC-B15F-7A4C-9D7C-5DDBD182602A}" type="presOf" srcId="{4A97A703-92F2-264A-B295-D9345E5F1D46}" destId="{26EE9802-579C-0245-9995-F41EC8DBC8DE}" srcOrd="0" destOrd="0" presId="urn:microsoft.com/office/officeart/2005/8/layout/vList5"/>
    <dgm:cxn modelId="{4E48EC0A-7E68-CD44-8342-499B365F03B0}" srcId="{8886BB55-74E7-1344-B92B-E3FB56C8817E}" destId="{E7F9C035-F09A-CA45-9B6E-B0DAB2F9E92D}" srcOrd="1" destOrd="0" parTransId="{2A74455D-23CE-0E4A-80AA-0FC0098E2A5E}" sibTransId="{9185A671-9DEF-8741-A3CC-52438DCD9DD0}"/>
    <dgm:cxn modelId="{EE5F7BD0-7E8F-BC4C-B444-F8790643F804}" type="presOf" srcId="{8D2F533B-286D-8F43-99BF-F553F3408E5F}" destId="{49E477C4-5BA8-4648-90B2-2C2327D940F2}" srcOrd="0" destOrd="1" presId="urn:microsoft.com/office/officeart/2005/8/layout/vList5"/>
    <dgm:cxn modelId="{17F7C5A6-F491-8444-8D09-988CDC0E4E81}" type="presOf" srcId="{8886BB55-74E7-1344-B92B-E3FB56C8817E}" destId="{B0497458-05AB-F948-8ABC-6A7349EFAF16}" srcOrd="0" destOrd="0" presId="urn:microsoft.com/office/officeart/2005/8/layout/vList5"/>
    <dgm:cxn modelId="{EB9BB841-5489-4541-8CF1-16D6F0A93354}" type="presOf" srcId="{27933077-BEAB-6345-80BB-C918F46CF507}" destId="{16BB77AA-B19D-AB40-BF3F-062FD401FC69}" srcOrd="0" destOrd="1" presId="urn:microsoft.com/office/officeart/2005/8/layout/vList5"/>
    <dgm:cxn modelId="{FCC8C0A2-7507-804B-8FF3-5EFD9D9941E4}" srcId="{69BA558C-2E57-D540-94A9-DF6125CED743}" destId="{A1D70146-5489-FC4C-9153-70F013493B0C}" srcOrd="0" destOrd="0" parTransId="{3B4C30ED-4513-CA4A-BFFD-4A5FCDCCEB70}" sibTransId="{4B482E89-1D9A-2748-A55E-1DD2F3E09A48}"/>
    <dgm:cxn modelId="{7D2945E7-4D75-6649-9573-5B646DA5A699}" srcId="{45219344-216F-E843-9549-6103DB9FD388}" destId="{E093DDB0-AAF1-0C46-A8B7-E991110C0645}" srcOrd="1" destOrd="0" parTransId="{615AA288-6534-7D44-BDE4-653E86206C19}" sibTransId="{40784D87-5F3D-F349-983E-EB720E35512A}"/>
    <dgm:cxn modelId="{FA3784AF-44AC-AA4C-809A-AE62634A492D}" srcId="{45219344-216F-E843-9549-6103DB9FD388}" destId="{4A97A703-92F2-264A-B295-D9345E5F1D46}" srcOrd="3" destOrd="0" parTransId="{659315CE-262B-7740-8E3F-D3F10F1F98FC}" sibTransId="{36253E6E-A591-5940-9CAC-AD87E6C4B984}"/>
    <dgm:cxn modelId="{41DF12FC-9953-804D-A924-5F631294FB6E}" type="presOf" srcId="{E7F9C035-F09A-CA45-9B6E-B0DAB2F9E92D}" destId="{C7F5DE74-EC46-5E4F-9815-DE2E5CC9CA3F}" srcOrd="0" destOrd="1" presId="urn:microsoft.com/office/officeart/2005/8/layout/vList5"/>
    <dgm:cxn modelId="{0158C319-48EA-DA4C-AB53-75D00475BD58}" srcId="{5FE0C368-84BB-5C46-9605-EF2B246E1EE2}" destId="{6E52BADA-CCE4-FB4C-B27A-A5C7E7BA18CC}" srcOrd="0" destOrd="0" parTransId="{7BCA7FA5-1897-4E43-8134-0EF375C534AB}" sibTransId="{045EE81E-4335-C147-B504-D4765BA8B430}"/>
    <dgm:cxn modelId="{F08A9272-B31C-5C4D-B9F2-0F7E6213A03C}" type="presParOf" srcId="{7A048D40-16DA-234A-8B57-5A8C7222E18A}" destId="{AB9248EE-4460-9443-A3F7-5DC3366543D1}" srcOrd="0" destOrd="0" presId="urn:microsoft.com/office/officeart/2005/8/layout/vList5"/>
    <dgm:cxn modelId="{9C828B93-C0D7-4C4A-85E7-E1498C673D28}" type="presParOf" srcId="{AB9248EE-4460-9443-A3F7-5DC3366543D1}" destId="{940DFBCF-34A4-B14F-AE0F-7DCFF3577477}" srcOrd="0" destOrd="0" presId="urn:microsoft.com/office/officeart/2005/8/layout/vList5"/>
    <dgm:cxn modelId="{92003F6A-3F37-AB4C-BD6E-181339DD9992}" type="presParOf" srcId="{AB9248EE-4460-9443-A3F7-5DC3366543D1}" destId="{EFBD914D-185A-1B4E-B712-9A051ABFB028}" srcOrd="1" destOrd="0" presId="urn:microsoft.com/office/officeart/2005/8/layout/vList5"/>
    <dgm:cxn modelId="{FC94E4F0-5693-5E42-B388-094076012E80}" type="presParOf" srcId="{7A048D40-16DA-234A-8B57-5A8C7222E18A}" destId="{EA82258F-2E94-1E4A-B166-7189F06870F1}" srcOrd="1" destOrd="0" presId="urn:microsoft.com/office/officeart/2005/8/layout/vList5"/>
    <dgm:cxn modelId="{82F3005A-570F-6B4E-8BCE-E452BD840A55}" type="presParOf" srcId="{7A048D40-16DA-234A-8B57-5A8C7222E18A}" destId="{C175FA6A-FDE8-7045-B99E-EDB348716F6D}" srcOrd="2" destOrd="0" presId="urn:microsoft.com/office/officeart/2005/8/layout/vList5"/>
    <dgm:cxn modelId="{4DA8170B-D3AF-6A45-9D3E-30D6BDCD0CC0}" type="presParOf" srcId="{C175FA6A-FDE8-7045-B99E-EDB348716F6D}" destId="{F20EF31C-8811-FF4E-AC79-C2F59058244B}" srcOrd="0" destOrd="0" presId="urn:microsoft.com/office/officeart/2005/8/layout/vList5"/>
    <dgm:cxn modelId="{FBB0DABC-350D-8C4C-8DBE-8AA797CC8E3C}" type="presParOf" srcId="{C175FA6A-FDE8-7045-B99E-EDB348716F6D}" destId="{9EF19CE5-76B1-4B46-9956-94DE1C988BA5}" srcOrd="1" destOrd="0" presId="urn:microsoft.com/office/officeart/2005/8/layout/vList5"/>
    <dgm:cxn modelId="{1C1E1181-85D7-D147-ABDE-AA51379855A9}" type="presParOf" srcId="{7A048D40-16DA-234A-8B57-5A8C7222E18A}" destId="{6D036167-D5D5-F34E-B864-E5BA1F350908}" srcOrd="3" destOrd="0" presId="urn:microsoft.com/office/officeart/2005/8/layout/vList5"/>
    <dgm:cxn modelId="{56092F9B-BAE6-7D41-B340-D8BE931FAB4D}" type="presParOf" srcId="{7A048D40-16DA-234A-8B57-5A8C7222E18A}" destId="{BABAFA1D-7AC0-0448-9D8B-530FF657BC7D}" srcOrd="4" destOrd="0" presId="urn:microsoft.com/office/officeart/2005/8/layout/vList5"/>
    <dgm:cxn modelId="{9E1275C5-99F3-D547-88A2-CB65F4EDF405}" type="presParOf" srcId="{BABAFA1D-7AC0-0448-9D8B-530FF657BC7D}" destId="{B0497458-05AB-F948-8ABC-6A7349EFAF16}" srcOrd="0" destOrd="0" presId="urn:microsoft.com/office/officeart/2005/8/layout/vList5"/>
    <dgm:cxn modelId="{BBEA6C2E-E7D9-5D47-8B48-DE937B0479AF}" type="presParOf" srcId="{BABAFA1D-7AC0-0448-9D8B-530FF657BC7D}" destId="{C7F5DE74-EC46-5E4F-9815-DE2E5CC9CA3F}" srcOrd="1" destOrd="0" presId="urn:microsoft.com/office/officeart/2005/8/layout/vList5"/>
    <dgm:cxn modelId="{7855BA9B-4D03-1F45-9361-99AD6E0C520A}" type="presParOf" srcId="{7A048D40-16DA-234A-8B57-5A8C7222E18A}" destId="{120150F3-72F1-3D4E-BA80-49BA3BEE6743}" srcOrd="5" destOrd="0" presId="urn:microsoft.com/office/officeart/2005/8/layout/vList5"/>
    <dgm:cxn modelId="{860747CD-6919-164F-B55C-A5573FD323BF}" type="presParOf" srcId="{7A048D40-16DA-234A-8B57-5A8C7222E18A}" destId="{5BC25E7D-6C89-8148-B182-2EF43A56A286}" srcOrd="6" destOrd="0" presId="urn:microsoft.com/office/officeart/2005/8/layout/vList5"/>
    <dgm:cxn modelId="{CA2D138E-30DF-BC49-84C1-7C7697062D32}" type="presParOf" srcId="{5BC25E7D-6C89-8148-B182-2EF43A56A286}" destId="{26EE9802-579C-0245-9995-F41EC8DBC8DE}" srcOrd="0" destOrd="0" presId="urn:microsoft.com/office/officeart/2005/8/layout/vList5"/>
    <dgm:cxn modelId="{8C8F054B-C397-4F4B-9D0F-0A1DB9CAF994}" type="presParOf" srcId="{5BC25E7D-6C89-8148-B182-2EF43A56A286}" destId="{49E477C4-5BA8-4648-90B2-2C2327D940F2}" srcOrd="1" destOrd="0" presId="urn:microsoft.com/office/officeart/2005/8/layout/vList5"/>
    <dgm:cxn modelId="{67C33470-3FA7-C240-8D32-7E224F45A996}" type="presParOf" srcId="{7A048D40-16DA-234A-8B57-5A8C7222E18A}" destId="{4E13A1EA-6C34-BC48-996A-2C4B5942F705}" srcOrd="7" destOrd="0" presId="urn:microsoft.com/office/officeart/2005/8/layout/vList5"/>
    <dgm:cxn modelId="{70D6D832-37B8-3544-8A06-7C7DB72597E8}" type="presParOf" srcId="{7A048D40-16DA-234A-8B57-5A8C7222E18A}" destId="{10CAAD67-7A66-604B-A67B-6D7C31699B2E}" srcOrd="8" destOrd="0" presId="urn:microsoft.com/office/officeart/2005/8/layout/vList5"/>
    <dgm:cxn modelId="{B2BFD89A-0CE2-3B45-99C6-546F99779AA0}" type="presParOf" srcId="{10CAAD67-7A66-604B-A67B-6D7C31699B2E}" destId="{6B23E0CC-AA83-6741-97D6-B9285E503BDD}" srcOrd="0" destOrd="0" presId="urn:microsoft.com/office/officeart/2005/8/layout/vList5"/>
    <dgm:cxn modelId="{03C39329-419D-9547-9A05-5280420361F0}" type="presParOf" srcId="{10CAAD67-7A66-604B-A67B-6D7C31699B2E}" destId="{16BB77AA-B19D-AB40-BF3F-062FD401FC69}" srcOrd="1" destOrd="0" presId="urn:microsoft.com/office/officeart/2005/8/layout/vList5"/>
    <dgm:cxn modelId="{A82F5B94-1B60-4244-A477-DC34285F33FD}" type="presParOf" srcId="{7A048D40-16DA-234A-8B57-5A8C7222E18A}" destId="{5F2E71B7-B7B0-3C4F-B69D-BA952E30BCA5}" srcOrd="9" destOrd="0" presId="urn:microsoft.com/office/officeart/2005/8/layout/vList5"/>
    <dgm:cxn modelId="{490BC590-96B3-FD46-9B02-A01368D9C1F9}" type="presParOf" srcId="{7A048D40-16DA-234A-8B57-5A8C7222E18A}" destId="{466A4544-58A5-9D45-8998-8C38B7716251}" srcOrd="10" destOrd="0" presId="urn:microsoft.com/office/officeart/2005/8/layout/vList5"/>
    <dgm:cxn modelId="{B96A334F-7576-DB48-8705-61AD979607C8}" type="presParOf" srcId="{466A4544-58A5-9D45-8998-8C38B7716251}" destId="{906F6C2D-9C86-A44B-B895-7AA71F312B0E}" srcOrd="0" destOrd="0" presId="urn:microsoft.com/office/officeart/2005/8/layout/vList5"/>
    <dgm:cxn modelId="{E6DCE93D-DB6A-FA4C-A8CE-1806C6CE0FF1}" type="presParOf" srcId="{466A4544-58A5-9D45-8998-8C38B7716251}" destId="{7EED4D5E-6D39-6C45-9F4E-9FF3D1BD1DE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F975D6-730A-2440-952B-B1B89386E037}" type="doc">
      <dgm:prSet loTypeId="urn:microsoft.com/office/officeart/2005/8/layout/cycle7" loCatId="" qsTypeId="urn:microsoft.com/office/officeart/2005/8/quickstyle/simple4" qsCatId="simple" csTypeId="urn:microsoft.com/office/officeart/2005/8/colors/accent1_2" csCatId="accent1" phldr="1"/>
      <dgm:spPr/>
      <dgm:t>
        <a:bodyPr/>
        <a:lstStyle/>
        <a:p>
          <a:endParaRPr lang="it-IT"/>
        </a:p>
      </dgm:t>
    </dgm:pt>
    <dgm:pt modelId="{1F76FDB5-BD33-1F4C-A2AB-DC301EAB045B}">
      <dgm:prSet phldrT="[Text]"/>
      <dgm:spPr/>
      <dgm:t>
        <a:bodyPr/>
        <a:lstStyle/>
        <a:p>
          <a:r>
            <a:rPr lang="it-IT" dirty="0" smtClean="0"/>
            <a:t>PROCESSI COGNITIVI</a:t>
          </a:r>
          <a:endParaRPr lang="it-IT" dirty="0"/>
        </a:p>
      </dgm:t>
    </dgm:pt>
    <dgm:pt modelId="{1FC4F72E-B110-464E-B15E-9A0973231BA8}" type="parTrans" cxnId="{30D6ECE1-2C25-9346-9DCB-7FAE5211CA0A}">
      <dgm:prSet/>
      <dgm:spPr/>
      <dgm:t>
        <a:bodyPr/>
        <a:lstStyle/>
        <a:p>
          <a:endParaRPr lang="it-IT"/>
        </a:p>
      </dgm:t>
    </dgm:pt>
    <dgm:pt modelId="{C15DE898-BB5F-5046-A63D-898B1CC4599C}" type="sibTrans" cxnId="{30D6ECE1-2C25-9346-9DCB-7FAE5211CA0A}">
      <dgm:prSet/>
      <dgm:spPr/>
      <dgm:t>
        <a:bodyPr/>
        <a:lstStyle/>
        <a:p>
          <a:endParaRPr lang="it-IT"/>
        </a:p>
      </dgm:t>
    </dgm:pt>
    <dgm:pt modelId="{4281E21D-E051-4E40-B2F0-5BDEF583667C}">
      <dgm:prSet phldrT="[Text]"/>
      <dgm:spPr/>
      <dgm:t>
        <a:bodyPr/>
        <a:lstStyle/>
        <a:p>
          <a:r>
            <a:rPr lang="it-IT" dirty="0" smtClean="0"/>
            <a:t>LINGUA ITALIANA</a:t>
          </a:r>
          <a:endParaRPr lang="it-IT" dirty="0"/>
        </a:p>
      </dgm:t>
    </dgm:pt>
    <dgm:pt modelId="{B7FD580E-741B-954C-A145-0CBB6552BDC4}" type="parTrans" cxnId="{983EC4EC-EE20-A64E-A546-CC2BE523607D}">
      <dgm:prSet/>
      <dgm:spPr/>
      <dgm:t>
        <a:bodyPr/>
        <a:lstStyle/>
        <a:p>
          <a:endParaRPr lang="it-IT"/>
        </a:p>
      </dgm:t>
    </dgm:pt>
    <dgm:pt modelId="{67C5434D-8493-7D4E-A3A4-9C0468615AED}" type="sibTrans" cxnId="{983EC4EC-EE20-A64E-A546-CC2BE523607D}">
      <dgm:prSet/>
      <dgm:spPr/>
      <dgm:t>
        <a:bodyPr/>
        <a:lstStyle/>
        <a:p>
          <a:endParaRPr lang="it-IT"/>
        </a:p>
      </dgm:t>
    </dgm:pt>
    <dgm:pt modelId="{522F3318-8AF4-9446-BAEA-2AE7F68B26A7}">
      <dgm:prSet phldrT="[Text]"/>
      <dgm:spPr/>
      <dgm:t>
        <a:bodyPr/>
        <a:lstStyle/>
        <a:p>
          <a:r>
            <a:rPr lang="it-IT" dirty="0" smtClean="0"/>
            <a:t>MATEMATICA</a:t>
          </a:r>
          <a:endParaRPr lang="it-IT" dirty="0"/>
        </a:p>
      </dgm:t>
    </dgm:pt>
    <dgm:pt modelId="{FB6E3593-A45C-1B47-8BF2-4954FB425236}" type="parTrans" cxnId="{8E47EF10-30E2-E64B-A915-C088D83E0707}">
      <dgm:prSet/>
      <dgm:spPr/>
      <dgm:t>
        <a:bodyPr/>
        <a:lstStyle/>
        <a:p>
          <a:endParaRPr lang="it-IT"/>
        </a:p>
      </dgm:t>
    </dgm:pt>
    <dgm:pt modelId="{C5D9FFAF-97CC-B34A-B20B-D23FA432C8AE}" type="sibTrans" cxnId="{8E47EF10-30E2-E64B-A915-C088D83E0707}">
      <dgm:prSet/>
      <dgm:spPr/>
      <dgm:t>
        <a:bodyPr/>
        <a:lstStyle/>
        <a:p>
          <a:endParaRPr lang="it-IT"/>
        </a:p>
      </dgm:t>
    </dgm:pt>
    <dgm:pt modelId="{F2282BC4-CA49-D742-9E9C-3ECE7B5FFDD9}" type="pres">
      <dgm:prSet presAssocID="{22F975D6-730A-2440-952B-B1B89386E037}" presName="Name0" presStyleCnt="0">
        <dgm:presLayoutVars>
          <dgm:dir/>
          <dgm:resizeHandles val="exact"/>
        </dgm:presLayoutVars>
      </dgm:prSet>
      <dgm:spPr/>
      <dgm:t>
        <a:bodyPr/>
        <a:lstStyle/>
        <a:p>
          <a:endParaRPr lang="it-IT"/>
        </a:p>
      </dgm:t>
    </dgm:pt>
    <dgm:pt modelId="{B83378A6-F2A4-9141-9643-3FBC925E3B64}" type="pres">
      <dgm:prSet presAssocID="{1F76FDB5-BD33-1F4C-A2AB-DC301EAB045B}" presName="node" presStyleLbl="node1" presStyleIdx="0" presStyleCnt="3">
        <dgm:presLayoutVars>
          <dgm:bulletEnabled val="1"/>
        </dgm:presLayoutVars>
      </dgm:prSet>
      <dgm:spPr/>
      <dgm:t>
        <a:bodyPr/>
        <a:lstStyle/>
        <a:p>
          <a:endParaRPr lang="it-IT"/>
        </a:p>
      </dgm:t>
    </dgm:pt>
    <dgm:pt modelId="{83E69FF9-0CA5-644C-ACF0-743739505FD3}" type="pres">
      <dgm:prSet presAssocID="{C15DE898-BB5F-5046-A63D-898B1CC4599C}" presName="sibTrans" presStyleLbl="sibTrans2D1" presStyleIdx="0" presStyleCnt="3"/>
      <dgm:spPr/>
      <dgm:t>
        <a:bodyPr/>
        <a:lstStyle/>
        <a:p>
          <a:endParaRPr lang="it-IT"/>
        </a:p>
      </dgm:t>
    </dgm:pt>
    <dgm:pt modelId="{0DFEDD96-E60A-8748-B4DF-DDCE7C81F350}" type="pres">
      <dgm:prSet presAssocID="{C15DE898-BB5F-5046-A63D-898B1CC4599C}" presName="connectorText" presStyleLbl="sibTrans2D1" presStyleIdx="0" presStyleCnt="3"/>
      <dgm:spPr/>
      <dgm:t>
        <a:bodyPr/>
        <a:lstStyle/>
        <a:p>
          <a:endParaRPr lang="it-IT"/>
        </a:p>
      </dgm:t>
    </dgm:pt>
    <dgm:pt modelId="{EF71B460-F71E-964F-90DF-1CC4B58641FC}" type="pres">
      <dgm:prSet presAssocID="{4281E21D-E051-4E40-B2F0-5BDEF583667C}" presName="node" presStyleLbl="node1" presStyleIdx="1" presStyleCnt="3">
        <dgm:presLayoutVars>
          <dgm:bulletEnabled val="1"/>
        </dgm:presLayoutVars>
      </dgm:prSet>
      <dgm:spPr/>
      <dgm:t>
        <a:bodyPr/>
        <a:lstStyle/>
        <a:p>
          <a:endParaRPr lang="it-IT"/>
        </a:p>
      </dgm:t>
    </dgm:pt>
    <dgm:pt modelId="{4A58A376-2A3D-2B43-94E1-7D5A562E4EE9}" type="pres">
      <dgm:prSet presAssocID="{67C5434D-8493-7D4E-A3A4-9C0468615AED}" presName="sibTrans" presStyleLbl="sibTrans2D1" presStyleIdx="1" presStyleCnt="3"/>
      <dgm:spPr/>
      <dgm:t>
        <a:bodyPr/>
        <a:lstStyle/>
        <a:p>
          <a:endParaRPr lang="it-IT"/>
        </a:p>
      </dgm:t>
    </dgm:pt>
    <dgm:pt modelId="{78E119D8-F75E-DD47-B8A5-E3622013949F}" type="pres">
      <dgm:prSet presAssocID="{67C5434D-8493-7D4E-A3A4-9C0468615AED}" presName="connectorText" presStyleLbl="sibTrans2D1" presStyleIdx="1" presStyleCnt="3"/>
      <dgm:spPr/>
      <dgm:t>
        <a:bodyPr/>
        <a:lstStyle/>
        <a:p>
          <a:endParaRPr lang="it-IT"/>
        </a:p>
      </dgm:t>
    </dgm:pt>
    <dgm:pt modelId="{53D80E55-99EE-1F46-889F-BD059B0CB0AF}" type="pres">
      <dgm:prSet presAssocID="{522F3318-8AF4-9446-BAEA-2AE7F68B26A7}" presName="node" presStyleLbl="node1" presStyleIdx="2" presStyleCnt="3">
        <dgm:presLayoutVars>
          <dgm:bulletEnabled val="1"/>
        </dgm:presLayoutVars>
      </dgm:prSet>
      <dgm:spPr/>
      <dgm:t>
        <a:bodyPr/>
        <a:lstStyle/>
        <a:p>
          <a:endParaRPr lang="it-IT"/>
        </a:p>
      </dgm:t>
    </dgm:pt>
    <dgm:pt modelId="{692E0F95-643A-FC4D-9C65-B370697BBB3E}" type="pres">
      <dgm:prSet presAssocID="{C5D9FFAF-97CC-B34A-B20B-D23FA432C8AE}" presName="sibTrans" presStyleLbl="sibTrans2D1" presStyleIdx="2" presStyleCnt="3"/>
      <dgm:spPr/>
      <dgm:t>
        <a:bodyPr/>
        <a:lstStyle/>
        <a:p>
          <a:endParaRPr lang="it-IT"/>
        </a:p>
      </dgm:t>
    </dgm:pt>
    <dgm:pt modelId="{3B40DCDF-D2C1-0D4A-8BD4-E543F1B7DE36}" type="pres">
      <dgm:prSet presAssocID="{C5D9FFAF-97CC-B34A-B20B-D23FA432C8AE}" presName="connectorText" presStyleLbl="sibTrans2D1" presStyleIdx="2" presStyleCnt="3"/>
      <dgm:spPr/>
      <dgm:t>
        <a:bodyPr/>
        <a:lstStyle/>
        <a:p>
          <a:endParaRPr lang="it-IT"/>
        </a:p>
      </dgm:t>
    </dgm:pt>
  </dgm:ptLst>
  <dgm:cxnLst>
    <dgm:cxn modelId="{A0FCF01D-A514-0947-81F6-A0E4DD26FA6F}" type="presOf" srcId="{C15DE898-BB5F-5046-A63D-898B1CC4599C}" destId="{0DFEDD96-E60A-8748-B4DF-DDCE7C81F350}" srcOrd="1" destOrd="0" presId="urn:microsoft.com/office/officeart/2005/8/layout/cycle7"/>
    <dgm:cxn modelId="{381FFA91-2F22-4F40-AB18-8C6CCA159824}" type="presOf" srcId="{522F3318-8AF4-9446-BAEA-2AE7F68B26A7}" destId="{53D80E55-99EE-1F46-889F-BD059B0CB0AF}" srcOrd="0" destOrd="0" presId="urn:microsoft.com/office/officeart/2005/8/layout/cycle7"/>
    <dgm:cxn modelId="{30D6ECE1-2C25-9346-9DCB-7FAE5211CA0A}" srcId="{22F975D6-730A-2440-952B-B1B89386E037}" destId="{1F76FDB5-BD33-1F4C-A2AB-DC301EAB045B}" srcOrd="0" destOrd="0" parTransId="{1FC4F72E-B110-464E-B15E-9A0973231BA8}" sibTransId="{C15DE898-BB5F-5046-A63D-898B1CC4599C}"/>
    <dgm:cxn modelId="{31604BD3-5F26-3640-A8D6-A6FBC8FE26C1}" type="presOf" srcId="{22F975D6-730A-2440-952B-B1B89386E037}" destId="{F2282BC4-CA49-D742-9E9C-3ECE7B5FFDD9}" srcOrd="0" destOrd="0" presId="urn:microsoft.com/office/officeart/2005/8/layout/cycle7"/>
    <dgm:cxn modelId="{97FB3B20-0CB8-AC45-95D8-CB7B99321D7A}" type="presOf" srcId="{C15DE898-BB5F-5046-A63D-898B1CC4599C}" destId="{83E69FF9-0CA5-644C-ACF0-743739505FD3}" srcOrd="0" destOrd="0" presId="urn:microsoft.com/office/officeart/2005/8/layout/cycle7"/>
    <dgm:cxn modelId="{074E89A0-314E-AA43-9A50-8B093043E88D}" type="presOf" srcId="{1F76FDB5-BD33-1F4C-A2AB-DC301EAB045B}" destId="{B83378A6-F2A4-9141-9643-3FBC925E3B64}" srcOrd="0" destOrd="0" presId="urn:microsoft.com/office/officeart/2005/8/layout/cycle7"/>
    <dgm:cxn modelId="{6CB17391-A014-5248-8199-6DD5CD86CCC3}" type="presOf" srcId="{C5D9FFAF-97CC-B34A-B20B-D23FA432C8AE}" destId="{3B40DCDF-D2C1-0D4A-8BD4-E543F1B7DE36}" srcOrd="1" destOrd="0" presId="urn:microsoft.com/office/officeart/2005/8/layout/cycle7"/>
    <dgm:cxn modelId="{8E47EF10-30E2-E64B-A915-C088D83E0707}" srcId="{22F975D6-730A-2440-952B-B1B89386E037}" destId="{522F3318-8AF4-9446-BAEA-2AE7F68B26A7}" srcOrd="2" destOrd="0" parTransId="{FB6E3593-A45C-1B47-8BF2-4954FB425236}" sibTransId="{C5D9FFAF-97CC-B34A-B20B-D23FA432C8AE}"/>
    <dgm:cxn modelId="{A9EDE10D-BA33-824B-9B0C-9F9C57AC5818}" type="presOf" srcId="{4281E21D-E051-4E40-B2F0-5BDEF583667C}" destId="{EF71B460-F71E-964F-90DF-1CC4B58641FC}" srcOrd="0" destOrd="0" presId="urn:microsoft.com/office/officeart/2005/8/layout/cycle7"/>
    <dgm:cxn modelId="{B8954484-2A01-5A41-A84B-8932E4D856DE}" type="presOf" srcId="{67C5434D-8493-7D4E-A3A4-9C0468615AED}" destId="{78E119D8-F75E-DD47-B8A5-E3622013949F}" srcOrd="1" destOrd="0" presId="urn:microsoft.com/office/officeart/2005/8/layout/cycle7"/>
    <dgm:cxn modelId="{03441828-206F-1E47-9891-8A664D197EF4}" type="presOf" srcId="{67C5434D-8493-7D4E-A3A4-9C0468615AED}" destId="{4A58A376-2A3D-2B43-94E1-7D5A562E4EE9}" srcOrd="0" destOrd="0" presId="urn:microsoft.com/office/officeart/2005/8/layout/cycle7"/>
    <dgm:cxn modelId="{2FA5AE5F-EEA8-0643-B3CC-2262BB3E7DD6}" type="presOf" srcId="{C5D9FFAF-97CC-B34A-B20B-D23FA432C8AE}" destId="{692E0F95-643A-FC4D-9C65-B370697BBB3E}" srcOrd="0" destOrd="0" presId="urn:microsoft.com/office/officeart/2005/8/layout/cycle7"/>
    <dgm:cxn modelId="{983EC4EC-EE20-A64E-A546-CC2BE523607D}" srcId="{22F975D6-730A-2440-952B-B1B89386E037}" destId="{4281E21D-E051-4E40-B2F0-5BDEF583667C}" srcOrd="1" destOrd="0" parTransId="{B7FD580E-741B-954C-A145-0CBB6552BDC4}" sibTransId="{67C5434D-8493-7D4E-A3A4-9C0468615AED}"/>
    <dgm:cxn modelId="{9C681F34-167D-484D-BA8D-269470AC297E}" type="presParOf" srcId="{F2282BC4-CA49-D742-9E9C-3ECE7B5FFDD9}" destId="{B83378A6-F2A4-9141-9643-3FBC925E3B64}" srcOrd="0" destOrd="0" presId="urn:microsoft.com/office/officeart/2005/8/layout/cycle7"/>
    <dgm:cxn modelId="{BE117272-A529-B648-BB10-16E669C37472}" type="presParOf" srcId="{F2282BC4-CA49-D742-9E9C-3ECE7B5FFDD9}" destId="{83E69FF9-0CA5-644C-ACF0-743739505FD3}" srcOrd="1" destOrd="0" presId="urn:microsoft.com/office/officeart/2005/8/layout/cycle7"/>
    <dgm:cxn modelId="{B94A7DD8-3433-3349-9509-AD89DD2E4F07}" type="presParOf" srcId="{83E69FF9-0CA5-644C-ACF0-743739505FD3}" destId="{0DFEDD96-E60A-8748-B4DF-DDCE7C81F350}" srcOrd="0" destOrd="0" presId="urn:microsoft.com/office/officeart/2005/8/layout/cycle7"/>
    <dgm:cxn modelId="{10006852-3FA5-E94D-82AC-8C92D9EB8F97}" type="presParOf" srcId="{F2282BC4-CA49-D742-9E9C-3ECE7B5FFDD9}" destId="{EF71B460-F71E-964F-90DF-1CC4B58641FC}" srcOrd="2" destOrd="0" presId="urn:microsoft.com/office/officeart/2005/8/layout/cycle7"/>
    <dgm:cxn modelId="{F7CB49B6-FDA7-8146-8626-5214101BB572}" type="presParOf" srcId="{F2282BC4-CA49-D742-9E9C-3ECE7B5FFDD9}" destId="{4A58A376-2A3D-2B43-94E1-7D5A562E4EE9}" srcOrd="3" destOrd="0" presId="urn:microsoft.com/office/officeart/2005/8/layout/cycle7"/>
    <dgm:cxn modelId="{F6395975-7EB1-464A-9409-B4382A67B9B1}" type="presParOf" srcId="{4A58A376-2A3D-2B43-94E1-7D5A562E4EE9}" destId="{78E119D8-F75E-DD47-B8A5-E3622013949F}" srcOrd="0" destOrd="0" presId="urn:microsoft.com/office/officeart/2005/8/layout/cycle7"/>
    <dgm:cxn modelId="{E139BDD6-3D2E-D94E-B818-1ADB51ACB223}" type="presParOf" srcId="{F2282BC4-CA49-D742-9E9C-3ECE7B5FFDD9}" destId="{53D80E55-99EE-1F46-889F-BD059B0CB0AF}" srcOrd="4" destOrd="0" presId="urn:microsoft.com/office/officeart/2005/8/layout/cycle7"/>
    <dgm:cxn modelId="{75415842-ACE1-BC42-835F-49DBB327E961}" type="presParOf" srcId="{F2282BC4-CA49-D742-9E9C-3ECE7B5FFDD9}" destId="{692E0F95-643A-FC4D-9C65-B370697BBB3E}" srcOrd="5" destOrd="0" presId="urn:microsoft.com/office/officeart/2005/8/layout/cycle7"/>
    <dgm:cxn modelId="{48E7CC5B-E8DF-F843-80CB-FCA8F03E578D}" type="presParOf" srcId="{692E0F95-643A-FC4D-9C65-B370697BBB3E}" destId="{3B40DCDF-D2C1-0D4A-8BD4-E543F1B7DE36}"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AC204B7-236A-2242-94B9-65D06C2606F2}"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it-IT"/>
        </a:p>
      </dgm:t>
    </dgm:pt>
    <dgm:pt modelId="{706768F6-C8BA-E34F-8FA8-7BD759C88C88}">
      <dgm:prSet phldrT="[Text]" custT="1"/>
      <dgm:spPr/>
      <dgm:t>
        <a:bodyPr/>
        <a:lstStyle/>
        <a:p>
          <a:r>
            <a:rPr lang="en-US" sz="1700" dirty="0" smtClean="0"/>
            <a:t>L</a:t>
          </a:r>
          <a:r>
            <a:rPr lang="it-IT" sz="1700" dirty="0" err="1" smtClean="0"/>
            <a:t>avoro</a:t>
          </a:r>
          <a:r>
            <a:rPr lang="it-IT" sz="1700" dirty="0" smtClean="0"/>
            <a:t> individuale</a:t>
          </a:r>
          <a:endParaRPr lang="it-IT" sz="1700" dirty="0"/>
        </a:p>
      </dgm:t>
    </dgm:pt>
    <dgm:pt modelId="{EBF713DA-4972-524E-BC1F-3821C12E2E12}" type="parTrans" cxnId="{2EE4B1A8-32A1-A546-925C-4EF43985EFAD}">
      <dgm:prSet/>
      <dgm:spPr/>
      <dgm:t>
        <a:bodyPr/>
        <a:lstStyle/>
        <a:p>
          <a:endParaRPr lang="it-IT"/>
        </a:p>
      </dgm:t>
    </dgm:pt>
    <dgm:pt modelId="{20F8EE73-ED60-C740-A288-5D23515BE0DF}" type="sibTrans" cxnId="{2EE4B1A8-32A1-A546-925C-4EF43985EFAD}">
      <dgm:prSet/>
      <dgm:spPr/>
      <dgm:t>
        <a:bodyPr/>
        <a:lstStyle/>
        <a:p>
          <a:endParaRPr lang="it-IT"/>
        </a:p>
      </dgm:t>
    </dgm:pt>
    <dgm:pt modelId="{CFC0D55B-2023-7E4B-AEC9-AF034298C85B}">
      <dgm:prSet phldrT="[Text]" custT="1"/>
      <dgm:spPr/>
      <dgm:t>
        <a:bodyPr/>
        <a:lstStyle/>
        <a:p>
          <a:r>
            <a:rPr lang="it-IT" sz="1500" dirty="0" smtClean="0"/>
            <a:t>Condivisione nel piccolo gruppo</a:t>
          </a:r>
          <a:endParaRPr lang="it-IT" sz="1500" dirty="0"/>
        </a:p>
      </dgm:t>
    </dgm:pt>
    <dgm:pt modelId="{F47F3E4F-47CB-2A4F-98A9-A3935893206F}" type="parTrans" cxnId="{D9F994CF-2B6F-264F-B16E-3740B66862E3}">
      <dgm:prSet/>
      <dgm:spPr/>
      <dgm:t>
        <a:bodyPr/>
        <a:lstStyle/>
        <a:p>
          <a:endParaRPr lang="it-IT"/>
        </a:p>
      </dgm:t>
    </dgm:pt>
    <dgm:pt modelId="{8B6BED6A-2359-BD4E-B115-FCBC65B6D8BE}" type="sibTrans" cxnId="{D9F994CF-2B6F-264F-B16E-3740B66862E3}">
      <dgm:prSet/>
      <dgm:spPr/>
      <dgm:t>
        <a:bodyPr/>
        <a:lstStyle/>
        <a:p>
          <a:endParaRPr lang="it-IT"/>
        </a:p>
      </dgm:t>
    </dgm:pt>
    <dgm:pt modelId="{3D3F2DA8-4D9D-F14C-92C8-7520A0D3D052}">
      <dgm:prSet phldrT="[Text]" custT="1"/>
      <dgm:spPr/>
      <dgm:t>
        <a:bodyPr/>
        <a:lstStyle/>
        <a:p>
          <a:r>
            <a:rPr lang="it-IT" sz="1400" dirty="0" smtClean="0"/>
            <a:t>Discussione di classe</a:t>
          </a:r>
          <a:endParaRPr lang="it-IT" sz="1400" dirty="0"/>
        </a:p>
      </dgm:t>
    </dgm:pt>
    <dgm:pt modelId="{CC63DD41-E500-D74B-BA4F-A51A30CF1DB1}" type="parTrans" cxnId="{436601EE-F91B-E446-B721-CEF490BBE44C}">
      <dgm:prSet/>
      <dgm:spPr/>
      <dgm:t>
        <a:bodyPr/>
        <a:lstStyle/>
        <a:p>
          <a:endParaRPr lang="it-IT"/>
        </a:p>
      </dgm:t>
    </dgm:pt>
    <dgm:pt modelId="{C11CC070-A4D0-4A40-9B0E-6CEC3ED6A6F9}" type="sibTrans" cxnId="{436601EE-F91B-E446-B721-CEF490BBE44C}">
      <dgm:prSet/>
      <dgm:spPr/>
      <dgm:t>
        <a:bodyPr/>
        <a:lstStyle/>
        <a:p>
          <a:endParaRPr lang="it-IT"/>
        </a:p>
      </dgm:t>
    </dgm:pt>
    <dgm:pt modelId="{DD8DC8AA-741A-F942-ADFB-135696851741}">
      <dgm:prSet phldrT="[Text]" custT="1"/>
      <dgm:spPr/>
      <dgm:t>
        <a:bodyPr/>
        <a:lstStyle/>
        <a:p>
          <a:r>
            <a:rPr lang="it-IT" sz="1400" dirty="0" smtClean="0"/>
            <a:t>Report</a:t>
          </a:r>
          <a:endParaRPr lang="it-IT" sz="1400" dirty="0"/>
        </a:p>
      </dgm:t>
    </dgm:pt>
    <dgm:pt modelId="{C38FFC37-4F2D-424A-9B75-62481BAB174C}" type="parTrans" cxnId="{9C81D230-2BDA-D34C-81AE-F80A13A81EFC}">
      <dgm:prSet/>
      <dgm:spPr/>
      <dgm:t>
        <a:bodyPr/>
        <a:lstStyle/>
        <a:p>
          <a:endParaRPr lang="it-IT"/>
        </a:p>
      </dgm:t>
    </dgm:pt>
    <dgm:pt modelId="{EAD40256-ED7A-DE4D-87B7-E1BE51DB4C36}" type="sibTrans" cxnId="{9C81D230-2BDA-D34C-81AE-F80A13A81EFC}">
      <dgm:prSet/>
      <dgm:spPr/>
      <dgm:t>
        <a:bodyPr/>
        <a:lstStyle/>
        <a:p>
          <a:endParaRPr lang="it-IT"/>
        </a:p>
      </dgm:t>
    </dgm:pt>
    <dgm:pt modelId="{8B5F53FC-2FF6-E142-8FD8-EE0C26D5362F}" type="pres">
      <dgm:prSet presAssocID="{CAC204B7-236A-2242-94B9-65D06C2606F2}" presName="Name0" presStyleCnt="0">
        <dgm:presLayoutVars>
          <dgm:chMax val="7"/>
          <dgm:chPref val="7"/>
          <dgm:dir/>
          <dgm:animLvl val="lvl"/>
        </dgm:presLayoutVars>
      </dgm:prSet>
      <dgm:spPr/>
      <dgm:t>
        <a:bodyPr/>
        <a:lstStyle/>
        <a:p>
          <a:endParaRPr lang="it-IT"/>
        </a:p>
      </dgm:t>
    </dgm:pt>
    <dgm:pt modelId="{B9343E22-D860-C045-95EA-4BB6584B0F98}" type="pres">
      <dgm:prSet presAssocID="{706768F6-C8BA-E34F-8FA8-7BD759C88C88}" presName="Accent1" presStyleCnt="0"/>
      <dgm:spPr/>
    </dgm:pt>
    <dgm:pt modelId="{337CB7B5-2F42-AF46-B9B1-8841417751C0}" type="pres">
      <dgm:prSet presAssocID="{706768F6-C8BA-E34F-8FA8-7BD759C88C88}" presName="Accent" presStyleLbl="node1" presStyleIdx="0" presStyleCnt="4"/>
      <dgm:spPr/>
    </dgm:pt>
    <dgm:pt modelId="{B4C3E90C-620A-5640-930B-FF98F21AE527}" type="pres">
      <dgm:prSet presAssocID="{706768F6-C8BA-E34F-8FA8-7BD759C88C88}" presName="Parent1" presStyleLbl="revTx" presStyleIdx="0" presStyleCnt="4">
        <dgm:presLayoutVars>
          <dgm:chMax val="1"/>
          <dgm:chPref val="1"/>
          <dgm:bulletEnabled val="1"/>
        </dgm:presLayoutVars>
      </dgm:prSet>
      <dgm:spPr/>
      <dgm:t>
        <a:bodyPr/>
        <a:lstStyle/>
        <a:p>
          <a:endParaRPr lang="it-IT"/>
        </a:p>
      </dgm:t>
    </dgm:pt>
    <dgm:pt modelId="{4C764FC3-69C4-1243-9EAF-498B426A72CF}" type="pres">
      <dgm:prSet presAssocID="{CFC0D55B-2023-7E4B-AEC9-AF034298C85B}" presName="Accent2" presStyleCnt="0"/>
      <dgm:spPr/>
    </dgm:pt>
    <dgm:pt modelId="{643331A3-F83D-854E-9D88-887AB8651712}" type="pres">
      <dgm:prSet presAssocID="{CFC0D55B-2023-7E4B-AEC9-AF034298C85B}" presName="Accent" presStyleLbl="node1" presStyleIdx="1" presStyleCnt="4"/>
      <dgm:spPr/>
    </dgm:pt>
    <dgm:pt modelId="{38AB34E1-7A46-0D4A-B266-17D24DEF9AED}" type="pres">
      <dgm:prSet presAssocID="{CFC0D55B-2023-7E4B-AEC9-AF034298C85B}" presName="Parent2" presStyleLbl="revTx" presStyleIdx="1" presStyleCnt="4">
        <dgm:presLayoutVars>
          <dgm:chMax val="1"/>
          <dgm:chPref val="1"/>
          <dgm:bulletEnabled val="1"/>
        </dgm:presLayoutVars>
      </dgm:prSet>
      <dgm:spPr/>
      <dgm:t>
        <a:bodyPr/>
        <a:lstStyle/>
        <a:p>
          <a:endParaRPr lang="it-IT"/>
        </a:p>
      </dgm:t>
    </dgm:pt>
    <dgm:pt modelId="{65DE3151-4EF0-7845-86AF-B12B9598A59D}" type="pres">
      <dgm:prSet presAssocID="{3D3F2DA8-4D9D-F14C-92C8-7520A0D3D052}" presName="Accent3" presStyleCnt="0"/>
      <dgm:spPr/>
    </dgm:pt>
    <dgm:pt modelId="{5B4FCF2C-9A97-5C48-B9FF-D7B08DC1660D}" type="pres">
      <dgm:prSet presAssocID="{3D3F2DA8-4D9D-F14C-92C8-7520A0D3D052}" presName="Accent" presStyleLbl="node1" presStyleIdx="2" presStyleCnt="4"/>
      <dgm:spPr/>
    </dgm:pt>
    <dgm:pt modelId="{6E391C7E-BBA0-4347-A3A9-0686A72AE5CE}" type="pres">
      <dgm:prSet presAssocID="{3D3F2DA8-4D9D-F14C-92C8-7520A0D3D052}" presName="Parent3" presStyleLbl="revTx" presStyleIdx="2" presStyleCnt="4">
        <dgm:presLayoutVars>
          <dgm:chMax val="1"/>
          <dgm:chPref val="1"/>
          <dgm:bulletEnabled val="1"/>
        </dgm:presLayoutVars>
      </dgm:prSet>
      <dgm:spPr/>
      <dgm:t>
        <a:bodyPr/>
        <a:lstStyle/>
        <a:p>
          <a:endParaRPr lang="it-IT"/>
        </a:p>
      </dgm:t>
    </dgm:pt>
    <dgm:pt modelId="{DF729865-C39F-2147-AAA7-3ABD2062C7D4}" type="pres">
      <dgm:prSet presAssocID="{DD8DC8AA-741A-F942-ADFB-135696851741}" presName="Accent4" presStyleCnt="0"/>
      <dgm:spPr/>
    </dgm:pt>
    <dgm:pt modelId="{7AD83657-1BD4-D245-BE80-458C29713927}" type="pres">
      <dgm:prSet presAssocID="{DD8DC8AA-741A-F942-ADFB-135696851741}" presName="Accent" presStyleLbl="node1" presStyleIdx="3" presStyleCnt="4"/>
      <dgm:spPr/>
    </dgm:pt>
    <dgm:pt modelId="{B7F554B0-5C05-3E44-8229-EC852B709DA3}" type="pres">
      <dgm:prSet presAssocID="{DD8DC8AA-741A-F942-ADFB-135696851741}" presName="Parent4" presStyleLbl="revTx" presStyleIdx="3" presStyleCnt="4">
        <dgm:presLayoutVars>
          <dgm:chMax val="1"/>
          <dgm:chPref val="1"/>
          <dgm:bulletEnabled val="1"/>
        </dgm:presLayoutVars>
      </dgm:prSet>
      <dgm:spPr/>
      <dgm:t>
        <a:bodyPr/>
        <a:lstStyle/>
        <a:p>
          <a:endParaRPr lang="it-IT"/>
        </a:p>
      </dgm:t>
    </dgm:pt>
  </dgm:ptLst>
  <dgm:cxnLst>
    <dgm:cxn modelId="{A61B32CA-28EF-BD44-9F91-1254512985A5}" type="presOf" srcId="{CAC204B7-236A-2242-94B9-65D06C2606F2}" destId="{8B5F53FC-2FF6-E142-8FD8-EE0C26D5362F}" srcOrd="0" destOrd="0" presId="urn:microsoft.com/office/officeart/2009/layout/CircleArrowProcess"/>
    <dgm:cxn modelId="{B59B6251-D2C9-FE4D-8243-CDFD8EF864EC}" type="presOf" srcId="{3D3F2DA8-4D9D-F14C-92C8-7520A0D3D052}" destId="{6E391C7E-BBA0-4347-A3A9-0686A72AE5CE}" srcOrd="0" destOrd="0" presId="urn:microsoft.com/office/officeart/2009/layout/CircleArrowProcess"/>
    <dgm:cxn modelId="{79DEB593-9D4A-4645-8FDC-E7A1BAF23A96}" type="presOf" srcId="{DD8DC8AA-741A-F942-ADFB-135696851741}" destId="{B7F554B0-5C05-3E44-8229-EC852B709DA3}" srcOrd="0" destOrd="0" presId="urn:microsoft.com/office/officeart/2009/layout/CircleArrowProcess"/>
    <dgm:cxn modelId="{9274C218-14B8-5947-A6D6-875114F83351}" type="presOf" srcId="{706768F6-C8BA-E34F-8FA8-7BD759C88C88}" destId="{B4C3E90C-620A-5640-930B-FF98F21AE527}" srcOrd="0" destOrd="0" presId="urn:microsoft.com/office/officeart/2009/layout/CircleArrowProcess"/>
    <dgm:cxn modelId="{DC391AD7-7790-264B-9439-B3CCF856BF54}" type="presOf" srcId="{CFC0D55B-2023-7E4B-AEC9-AF034298C85B}" destId="{38AB34E1-7A46-0D4A-B266-17D24DEF9AED}" srcOrd="0" destOrd="0" presId="urn:microsoft.com/office/officeart/2009/layout/CircleArrowProcess"/>
    <dgm:cxn modelId="{9C81D230-2BDA-D34C-81AE-F80A13A81EFC}" srcId="{CAC204B7-236A-2242-94B9-65D06C2606F2}" destId="{DD8DC8AA-741A-F942-ADFB-135696851741}" srcOrd="3" destOrd="0" parTransId="{C38FFC37-4F2D-424A-9B75-62481BAB174C}" sibTransId="{EAD40256-ED7A-DE4D-87B7-E1BE51DB4C36}"/>
    <dgm:cxn modelId="{2EE4B1A8-32A1-A546-925C-4EF43985EFAD}" srcId="{CAC204B7-236A-2242-94B9-65D06C2606F2}" destId="{706768F6-C8BA-E34F-8FA8-7BD759C88C88}" srcOrd="0" destOrd="0" parTransId="{EBF713DA-4972-524E-BC1F-3821C12E2E12}" sibTransId="{20F8EE73-ED60-C740-A288-5D23515BE0DF}"/>
    <dgm:cxn modelId="{436601EE-F91B-E446-B721-CEF490BBE44C}" srcId="{CAC204B7-236A-2242-94B9-65D06C2606F2}" destId="{3D3F2DA8-4D9D-F14C-92C8-7520A0D3D052}" srcOrd="2" destOrd="0" parTransId="{CC63DD41-E500-D74B-BA4F-A51A30CF1DB1}" sibTransId="{C11CC070-A4D0-4A40-9B0E-6CEC3ED6A6F9}"/>
    <dgm:cxn modelId="{D9F994CF-2B6F-264F-B16E-3740B66862E3}" srcId="{CAC204B7-236A-2242-94B9-65D06C2606F2}" destId="{CFC0D55B-2023-7E4B-AEC9-AF034298C85B}" srcOrd="1" destOrd="0" parTransId="{F47F3E4F-47CB-2A4F-98A9-A3935893206F}" sibTransId="{8B6BED6A-2359-BD4E-B115-FCBC65B6D8BE}"/>
    <dgm:cxn modelId="{2B879946-BC24-ED40-9DD8-4D79E1919994}" type="presParOf" srcId="{8B5F53FC-2FF6-E142-8FD8-EE0C26D5362F}" destId="{B9343E22-D860-C045-95EA-4BB6584B0F98}" srcOrd="0" destOrd="0" presId="urn:microsoft.com/office/officeart/2009/layout/CircleArrowProcess"/>
    <dgm:cxn modelId="{88945738-B408-9A48-987B-30A2E49523FC}" type="presParOf" srcId="{B9343E22-D860-C045-95EA-4BB6584B0F98}" destId="{337CB7B5-2F42-AF46-B9B1-8841417751C0}" srcOrd="0" destOrd="0" presId="urn:microsoft.com/office/officeart/2009/layout/CircleArrowProcess"/>
    <dgm:cxn modelId="{939B9413-CA20-AA4C-8E53-B3B2C1636F22}" type="presParOf" srcId="{8B5F53FC-2FF6-E142-8FD8-EE0C26D5362F}" destId="{B4C3E90C-620A-5640-930B-FF98F21AE527}" srcOrd="1" destOrd="0" presId="urn:microsoft.com/office/officeart/2009/layout/CircleArrowProcess"/>
    <dgm:cxn modelId="{C750965E-7C3E-204A-AC14-9E7C1414FF3D}" type="presParOf" srcId="{8B5F53FC-2FF6-E142-8FD8-EE0C26D5362F}" destId="{4C764FC3-69C4-1243-9EAF-498B426A72CF}" srcOrd="2" destOrd="0" presId="urn:microsoft.com/office/officeart/2009/layout/CircleArrowProcess"/>
    <dgm:cxn modelId="{6B97D2A0-D4A0-0342-8C18-37A106C64231}" type="presParOf" srcId="{4C764FC3-69C4-1243-9EAF-498B426A72CF}" destId="{643331A3-F83D-854E-9D88-887AB8651712}" srcOrd="0" destOrd="0" presId="urn:microsoft.com/office/officeart/2009/layout/CircleArrowProcess"/>
    <dgm:cxn modelId="{11E14461-1B13-0E41-830C-300915B68ADF}" type="presParOf" srcId="{8B5F53FC-2FF6-E142-8FD8-EE0C26D5362F}" destId="{38AB34E1-7A46-0D4A-B266-17D24DEF9AED}" srcOrd="3" destOrd="0" presId="urn:microsoft.com/office/officeart/2009/layout/CircleArrowProcess"/>
    <dgm:cxn modelId="{62B26398-2B3F-3E46-9DD2-961EC833A6B4}" type="presParOf" srcId="{8B5F53FC-2FF6-E142-8FD8-EE0C26D5362F}" destId="{65DE3151-4EF0-7845-86AF-B12B9598A59D}" srcOrd="4" destOrd="0" presId="urn:microsoft.com/office/officeart/2009/layout/CircleArrowProcess"/>
    <dgm:cxn modelId="{808AAEEE-BA5B-0C4F-81C2-5C842EEFC71C}" type="presParOf" srcId="{65DE3151-4EF0-7845-86AF-B12B9598A59D}" destId="{5B4FCF2C-9A97-5C48-B9FF-D7B08DC1660D}" srcOrd="0" destOrd="0" presId="urn:microsoft.com/office/officeart/2009/layout/CircleArrowProcess"/>
    <dgm:cxn modelId="{4963A1BA-664D-6E4D-9783-1D962EC349FF}" type="presParOf" srcId="{8B5F53FC-2FF6-E142-8FD8-EE0C26D5362F}" destId="{6E391C7E-BBA0-4347-A3A9-0686A72AE5CE}" srcOrd="5" destOrd="0" presId="urn:microsoft.com/office/officeart/2009/layout/CircleArrowProcess"/>
    <dgm:cxn modelId="{69852D3D-3D1D-5C49-B717-3A94B3ACB5A1}" type="presParOf" srcId="{8B5F53FC-2FF6-E142-8FD8-EE0C26D5362F}" destId="{DF729865-C39F-2147-AAA7-3ABD2062C7D4}" srcOrd="6" destOrd="0" presId="urn:microsoft.com/office/officeart/2009/layout/CircleArrowProcess"/>
    <dgm:cxn modelId="{728D601E-617B-A74D-8EFF-20336D1D46CD}" type="presParOf" srcId="{DF729865-C39F-2147-AAA7-3ABD2062C7D4}" destId="{7AD83657-1BD4-D245-BE80-458C29713927}" srcOrd="0" destOrd="0" presId="urn:microsoft.com/office/officeart/2009/layout/CircleArrowProcess"/>
    <dgm:cxn modelId="{CAD16218-0976-C345-8C18-D33863E61EDF}" type="presParOf" srcId="{8B5F53FC-2FF6-E142-8FD8-EE0C26D5362F}" destId="{B7F554B0-5C05-3E44-8229-EC852B709DA3}" srcOrd="7"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499451-F3B5-7141-BE4D-C29096743440}">
      <dsp:nvSpPr>
        <dsp:cNvPr id="0" name=""/>
        <dsp:cNvSpPr/>
      </dsp:nvSpPr>
      <dsp:spPr>
        <a:xfrm>
          <a:off x="295362" y="0"/>
          <a:ext cx="2090927" cy="1568196"/>
        </a:xfrm>
        <a:prstGeom prst="upArrow">
          <a:avLst/>
        </a:prstGeom>
        <a:gradFill rotWithShape="0">
          <a:gsLst>
            <a:gs pos="0">
              <a:schemeClr val="accent3">
                <a:hueOff val="0"/>
                <a:satOff val="0"/>
                <a:lumOff val="0"/>
                <a:alphaOff val="0"/>
                <a:tint val="50000"/>
                <a:shade val="100000"/>
                <a:alpha val="100000"/>
                <a:satMod val="150000"/>
              </a:schemeClr>
            </a:gs>
            <a:gs pos="40000">
              <a:schemeClr val="accent3">
                <a:hueOff val="0"/>
                <a:satOff val="0"/>
                <a:lumOff val="0"/>
                <a:alphaOff val="0"/>
                <a:tint val="70000"/>
                <a:shade val="100000"/>
                <a:alpha val="100000"/>
                <a:satMod val="150000"/>
              </a:schemeClr>
            </a:gs>
            <a:gs pos="100000">
              <a:schemeClr val="accent3">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sp>
    <dsp:sp modelId="{22B03DC2-5044-9545-9B61-0F434BD1A8B3}">
      <dsp:nvSpPr>
        <dsp:cNvPr id="0" name=""/>
        <dsp:cNvSpPr/>
      </dsp:nvSpPr>
      <dsp:spPr>
        <a:xfrm>
          <a:off x="2449018" y="0"/>
          <a:ext cx="4291203" cy="1568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0" rIns="163576" bIns="163576" numCol="1" spcCol="1270" anchor="ctr" anchorCtr="0">
          <a:noAutofit/>
        </a:bodyPr>
        <a:lstStyle/>
        <a:p>
          <a:pPr lvl="0" algn="l" defTabSz="1022350">
            <a:lnSpc>
              <a:spcPct val="90000"/>
            </a:lnSpc>
            <a:spcBef>
              <a:spcPct val="0"/>
            </a:spcBef>
            <a:spcAft>
              <a:spcPct val="35000"/>
            </a:spcAft>
          </a:pPr>
          <a:r>
            <a:rPr lang="it-IT" sz="2300" kern="1200" noProof="0" dirty="0" smtClean="0"/>
            <a:t>- Cultura dell’accoglienza e dell’integrazione</a:t>
          </a:r>
        </a:p>
        <a:p>
          <a:pPr lvl="0" algn="l" defTabSz="1022350">
            <a:lnSpc>
              <a:spcPct val="90000"/>
            </a:lnSpc>
            <a:spcBef>
              <a:spcPct val="0"/>
            </a:spcBef>
            <a:spcAft>
              <a:spcPct val="35000"/>
            </a:spcAft>
          </a:pPr>
          <a:r>
            <a:rPr lang="it-IT" sz="2300" kern="1200" noProof="0" dirty="0" smtClean="0"/>
            <a:t>- Insegnamento dell’Italiano come L2</a:t>
          </a:r>
          <a:endParaRPr lang="it-IT" sz="2300" kern="1200" noProof="0" dirty="0"/>
        </a:p>
      </dsp:txBody>
      <dsp:txXfrm>
        <a:off x="2449018" y="0"/>
        <a:ext cx="4291203" cy="1568196"/>
      </dsp:txXfrm>
    </dsp:sp>
    <dsp:sp modelId="{302B4B5D-9ADC-204C-8FA3-9735AB13E998}">
      <dsp:nvSpPr>
        <dsp:cNvPr id="0" name=""/>
        <dsp:cNvSpPr/>
      </dsp:nvSpPr>
      <dsp:spPr>
        <a:xfrm>
          <a:off x="922641" y="1698879"/>
          <a:ext cx="2090927" cy="1568196"/>
        </a:xfrm>
        <a:prstGeom prst="downArrow">
          <a:avLst/>
        </a:prstGeom>
        <a:gradFill rotWithShape="0">
          <a:gsLst>
            <a:gs pos="0">
              <a:schemeClr val="accent3">
                <a:hueOff val="-1716109"/>
                <a:satOff val="-23817"/>
                <a:lumOff val="-7060"/>
                <a:alphaOff val="0"/>
                <a:tint val="50000"/>
                <a:shade val="100000"/>
                <a:alpha val="100000"/>
                <a:satMod val="150000"/>
              </a:schemeClr>
            </a:gs>
            <a:gs pos="40000">
              <a:schemeClr val="accent3">
                <a:hueOff val="-1716109"/>
                <a:satOff val="-23817"/>
                <a:lumOff val="-7060"/>
                <a:alphaOff val="0"/>
                <a:tint val="70000"/>
                <a:shade val="100000"/>
                <a:alpha val="100000"/>
                <a:satMod val="150000"/>
              </a:schemeClr>
            </a:gs>
            <a:gs pos="100000">
              <a:schemeClr val="accent3">
                <a:hueOff val="-1716109"/>
                <a:satOff val="-23817"/>
                <a:lumOff val="-706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sp>
    <dsp:sp modelId="{A5479966-D8FC-514F-BE9D-9BC5BE41438A}">
      <dsp:nvSpPr>
        <dsp:cNvPr id="0" name=""/>
        <dsp:cNvSpPr/>
      </dsp:nvSpPr>
      <dsp:spPr>
        <a:xfrm>
          <a:off x="3076296" y="1698879"/>
          <a:ext cx="4291203" cy="1568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0" rIns="163576" bIns="163576" numCol="1" spcCol="1270" anchor="ctr" anchorCtr="0">
          <a:noAutofit/>
        </a:bodyPr>
        <a:lstStyle/>
        <a:p>
          <a:pPr lvl="0" algn="l" defTabSz="1022350">
            <a:lnSpc>
              <a:spcPct val="90000"/>
            </a:lnSpc>
            <a:spcBef>
              <a:spcPct val="0"/>
            </a:spcBef>
            <a:spcAft>
              <a:spcPct val="35000"/>
            </a:spcAft>
          </a:pPr>
          <a:r>
            <a:rPr lang="it-IT" sz="2300" kern="1200" noProof="0" dirty="0" smtClean="0"/>
            <a:t>- Linguaggio disciplinare</a:t>
          </a:r>
        </a:p>
        <a:p>
          <a:pPr lvl="0" algn="l" defTabSz="1022350">
            <a:lnSpc>
              <a:spcPct val="90000"/>
            </a:lnSpc>
            <a:spcBef>
              <a:spcPct val="0"/>
            </a:spcBef>
            <a:spcAft>
              <a:spcPct val="35000"/>
            </a:spcAft>
          </a:pPr>
          <a:r>
            <a:rPr lang="it-IT" sz="2300" kern="1200" noProof="0" dirty="0" smtClean="0"/>
            <a:t>- Metodologie</a:t>
          </a:r>
          <a:endParaRPr lang="it-IT" sz="2300" kern="1200" noProof="0" dirty="0"/>
        </a:p>
      </dsp:txBody>
      <dsp:txXfrm>
        <a:off x="3076296" y="1698879"/>
        <a:ext cx="4291203" cy="15681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6B9836-DA6E-A14B-A7C4-9D74B17B028C}">
      <dsp:nvSpPr>
        <dsp:cNvPr id="0" name=""/>
        <dsp:cNvSpPr/>
      </dsp:nvSpPr>
      <dsp:spPr>
        <a:xfrm>
          <a:off x="-4218968" y="-647342"/>
          <a:ext cx="5026906" cy="5026906"/>
        </a:xfrm>
        <a:prstGeom prst="blockArc">
          <a:avLst>
            <a:gd name="adj1" fmla="val 18900000"/>
            <a:gd name="adj2" fmla="val 2700000"/>
            <a:gd name="adj3" fmla="val 430"/>
          </a:avLst>
        </a:prstGeom>
        <a:noFill/>
        <a:ln w="31750" cap="flat" cmpd="sng" algn="ctr">
          <a:solidFill>
            <a:schemeClr val="accent1">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4E9E2C0-B2A8-BA44-86DE-596750402BFF}">
      <dsp:nvSpPr>
        <dsp:cNvPr id="0" name=""/>
        <dsp:cNvSpPr/>
      </dsp:nvSpPr>
      <dsp:spPr>
        <a:xfrm>
          <a:off x="423299" y="286933"/>
          <a:ext cx="7946738" cy="574165"/>
        </a:xfrm>
        <a:prstGeom prst="rect">
          <a:avLst/>
        </a:prstGeom>
        <a:solidFill>
          <a:schemeClr val="accent1">
            <a:hueOff val="0"/>
            <a:satOff val="0"/>
            <a:lumOff val="0"/>
            <a:alphaOff val="0"/>
          </a:schemeClr>
        </a:solidFill>
        <a:ln>
          <a:noFill/>
        </a:ln>
        <a:effectLst>
          <a:outerShdw blurRad="88900" dist="50800" dir="11400000" sx="102000" sy="101000" algn="tl"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5743" tIns="38100" rIns="38100" bIns="38100" numCol="1" spcCol="1270" anchor="ctr" anchorCtr="0">
          <a:noAutofit/>
        </a:bodyPr>
        <a:lstStyle/>
        <a:p>
          <a:pPr lvl="0" algn="l" defTabSz="666750">
            <a:lnSpc>
              <a:spcPct val="90000"/>
            </a:lnSpc>
            <a:spcBef>
              <a:spcPct val="0"/>
            </a:spcBef>
            <a:spcAft>
              <a:spcPct val="35000"/>
            </a:spcAft>
          </a:pPr>
          <a:r>
            <a:rPr lang="it-IT" sz="1500" kern="1200" dirty="0" smtClean="0"/>
            <a:t>mediatore tra i processi mentali, specifiche espressioni simboliche e organizzazioni logiche</a:t>
          </a:r>
          <a:endParaRPr lang="it-IT" sz="1500" kern="1200" dirty="0"/>
        </a:p>
      </dsp:txBody>
      <dsp:txXfrm>
        <a:off x="423299" y="286933"/>
        <a:ext cx="7946738" cy="574165"/>
      </dsp:txXfrm>
    </dsp:sp>
    <dsp:sp modelId="{45DD0D01-59E2-1047-B2A6-E1830BDEFE66}">
      <dsp:nvSpPr>
        <dsp:cNvPr id="0" name=""/>
        <dsp:cNvSpPr/>
      </dsp:nvSpPr>
      <dsp:spPr>
        <a:xfrm>
          <a:off x="64446" y="215162"/>
          <a:ext cx="717706" cy="717706"/>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6FB23BC1-9C92-554C-8134-90B0E4DA606C}">
      <dsp:nvSpPr>
        <dsp:cNvPr id="0" name=""/>
        <dsp:cNvSpPr/>
      </dsp:nvSpPr>
      <dsp:spPr>
        <a:xfrm>
          <a:off x="752481" y="1148330"/>
          <a:ext cx="7617556" cy="574165"/>
        </a:xfrm>
        <a:prstGeom prst="rect">
          <a:avLst/>
        </a:prstGeom>
        <a:solidFill>
          <a:schemeClr val="accent1">
            <a:hueOff val="0"/>
            <a:satOff val="0"/>
            <a:lumOff val="0"/>
            <a:alphaOff val="0"/>
          </a:schemeClr>
        </a:solidFill>
        <a:ln>
          <a:noFill/>
        </a:ln>
        <a:effectLst>
          <a:outerShdw blurRad="88900" dist="50800" dir="11400000" sx="102000" sy="101000" algn="tl"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5743" tIns="38100" rIns="38100" bIns="38100" numCol="1" spcCol="1270" anchor="ctr" anchorCtr="0">
          <a:noAutofit/>
        </a:bodyPr>
        <a:lstStyle/>
        <a:p>
          <a:pPr lvl="0" algn="l" defTabSz="666750">
            <a:lnSpc>
              <a:spcPct val="90000"/>
            </a:lnSpc>
            <a:spcBef>
              <a:spcPct val="0"/>
            </a:spcBef>
            <a:spcAft>
              <a:spcPct val="35000"/>
            </a:spcAft>
          </a:pPr>
          <a:r>
            <a:rPr lang="it-IT" sz="1500" kern="1200" dirty="0" smtClean="0"/>
            <a:t>strumento flessibile, la cui padronanza può aiutare gli studenti a gestire i linguaggi specifici ed è l’ambiente naturale in cui sviluppare la consapevolezza metalinguistica</a:t>
          </a:r>
          <a:endParaRPr lang="it-IT" sz="1500" kern="1200" dirty="0"/>
        </a:p>
      </dsp:txBody>
      <dsp:txXfrm>
        <a:off x="752481" y="1148330"/>
        <a:ext cx="7617556" cy="574165"/>
      </dsp:txXfrm>
    </dsp:sp>
    <dsp:sp modelId="{29881418-4DA2-D248-B611-75B744A18636}">
      <dsp:nvSpPr>
        <dsp:cNvPr id="0" name=""/>
        <dsp:cNvSpPr/>
      </dsp:nvSpPr>
      <dsp:spPr>
        <a:xfrm>
          <a:off x="393628" y="1076559"/>
          <a:ext cx="717706" cy="717706"/>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B1547F50-515C-0F40-9041-71C26F0AA7F4}">
      <dsp:nvSpPr>
        <dsp:cNvPr id="0" name=""/>
        <dsp:cNvSpPr/>
      </dsp:nvSpPr>
      <dsp:spPr>
        <a:xfrm>
          <a:off x="752481" y="2009726"/>
          <a:ext cx="7617556" cy="574165"/>
        </a:xfrm>
        <a:prstGeom prst="rect">
          <a:avLst/>
        </a:prstGeom>
        <a:solidFill>
          <a:schemeClr val="accent1">
            <a:hueOff val="0"/>
            <a:satOff val="0"/>
            <a:lumOff val="0"/>
            <a:alphaOff val="0"/>
          </a:schemeClr>
        </a:solidFill>
        <a:ln>
          <a:noFill/>
        </a:ln>
        <a:effectLst>
          <a:outerShdw blurRad="88900" dist="50800" dir="11400000" sx="102000" sy="101000" algn="tl"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5743" tIns="38100" rIns="38100" bIns="38100" numCol="1" spcCol="1270" anchor="ctr" anchorCtr="0">
          <a:noAutofit/>
        </a:bodyPr>
        <a:lstStyle/>
        <a:p>
          <a:pPr lvl="0" algn="l" defTabSz="666750">
            <a:lnSpc>
              <a:spcPct val="90000"/>
            </a:lnSpc>
            <a:spcBef>
              <a:spcPct val="0"/>
            </a:spcBef>
            <a:spcAft>
              <a:spcPct val="35000"/>
            </a:spcAft>
          </a:pPr>
          <a:r>
            <a:rPr lang="it-IT" sz="1500" kern="1200" dirty="0" smtClean="0"/>
            <a:t>mediatore nella dialettica tra l’esperienza, l’emergenza delle proprietà e degli oggetti matematici e il loro sviluppo in embrionali sistemi teorici</a:t>
          </a:r>
          <a:endParaRPr lang="it-IT" sz="1500" kern="1200" dirty="0"/>
        </a:p>
      </dsp:txBody>
      <dsp:txXfrm>
        <a:off x="752481" y="2009726"/>
        <a:ext cx="7617556" cy="574165"/>
      </dsp:txXfrm>
    </dsp:sp>
    <dsp:sp modelId="{7EEB32D6-5A2F-0348-9F86-020BE8A7A4E4}">
      <dsp:nvSpPr>
        <dsp:cNvPr id="0" name=""/>
        <dsp:cNvSpPr/>
      </dsp:nvSpPr>
      <dsp:spPr>
        <a:xfrm>
          <a:off x="393628" y="1937956"/>
          <a:ext cx="717706" cy="717706"/>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02154513-0416-004B-A81C-4EC03449BF53}">
      <dsp:nvSpPr>
        <dsp:cNvPr id="0" name=""/>
        <dsp:cNvSpPr/>
      </dsp:nvSpPr>
      <dsp:spPr>
        <a:xfrm>
          <a:off x="423299" y="2871123"/>
          <a:ext cx="7946738" cy="574165"/>
        </a:xfrm>
        <a:prstGeom prst="rect">
          <a:avLst/>
        </a:prstGeom>
        <a:solidFill>
          <a:schemeClr val="accent1">
            <a:hueOff val="0"/>
            <a:satOff val="0"/>
            <a:lumOff val="0"/>
            <a:alphaOff val="0"/>
          </a:schemeClr>
        </a:solidFill>
        <a:ln>
          <a:noFill/>
        </a:ln>
        <a:effectLst>
          <a:outerShdw blurRad="88900" dist="50800" dir="11400000" sx="102000" sy="101000" algn="tl"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5743" tIns="38100" rIns="38100" bIns="38100" numCol="1" spcCol="1270" anchor="ctr" anchorCtr="0">
          <a:noAutofit/>
        </a:bodyPr>
        <a:lstStyle/>
        <a:p>
          <a:pPr lvl="0" algn="l" defTabSz="666750">
            <a:lnSpc>
              <a:spcPct val="90000"/>
            </a:lnSpc>
            <a:spcBef>
              <a:spcPct val="0"/>
            </a:spcBef>
            <a:spcAft>
              <a:spcPct val="35000"/>
            </a:spcAft>
          </a:pPr>
          <a:r>
            <a:rPr lang="it-IT" sz="1500" kern="1200" dirty="0" smtClean="0"/>
            <a:t>strumento nelle attività che riguardano la validazione di enunciati (trovare controesempi,  produrre e gestire argomenti adatti per la validità…)</a:t>
          </a:r>
          <a:endParaRPr lang="it-IT" sz="1500" kern="1200" dirty="0"/>
        </a:p>
      </dsp:txBody>
      <dsp:txXfrm>
        <a:off x="423299" y="2871123"/>
        <a:ext cx="7946738" cy="574165"/>
      </dsp:txXfrm>
    </dsp:sp>
    <dsp:sp modelId="{A34EE257-1AA7-3D40-B4E1-2437A7A38ACB}">
      <dsp:nvSpPr>
        <dsp:cNvPr id="0" name=""/>
        <dsp:cNvSpPr/>
      </dsp:nvSpPr>
      <dsp:spPr>
        <a:xfrm>
          <a:off x="64446" y="2799353"/>
          <a:ext cx="717706" cy="717706"/>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661266-5AFF-D74B-91D3-8D8D66113827}">
      <dsp:nvSpPr>
        <dsp:cNvPr id="0" name=""/>
        <dsp:cNvSpPr/>
      </dsp:nvSpPr>
      <dsp:spPr>
        <a:xfrm>
          <a:off x="1283035" y="545985"/>
          <a:ext cx="5823595" cy="2602198"/>
        </a:xfrm>
        <a:prstGeom prst="rect">
          <a:avLst/>
        </a:prstGeom>
        <a:solidFill>
          <a:schemeClr val="accent1">
            <a:tint val="50000"/>
            <a:hueOff val="0"/>
            <a:satOff val="0"/>
            <a:lumOff val="0"/>
            <a:alphaOff val="0"/>
          </a:schemeClr>
        </a:solidFill>
        <a:ln w="317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4A518F5B-4572-C04D-A8F6-7814583201B5}">
      <dsp:nvSpPr>
        <dsp:cNvPr id="0" name=""/>
        <dsp:cNvSpPr/>
      </dsp:nvSpPr>
      <dsp:spPr>
        <a:xfrm>
          <a:off x="1760206" y="947263"/>
          <a:ext cx="2253692" cy="2226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t" anchorCtr="0">
          <a:noAutofit/>
        </a:bodyPr>
        <a:lstStyle/>
        <a:p>
          <a:pPr lvl="0" algn="l" defTabSz="1022350">
            <a:lnSpc>
              <a:spcPct val="90000"/>
            </a:lnSpc>
            <a:spcBef>
              <a:spcPct val="0"/>
            </a:spcBef>
            <a:spcAft>
              <a:spcPct val="35000"/>
            </a:spcAft>
          </a:pPr>
          <a:r>
            <a:rPr lang="it-IT" sz="2300" b="0" kern="1200" dirty="0" smtClean="0"/>
            <a:t>Attività cognitive più semplici, come </a:t>
          </a:r>
          <a:r>
            <a:rPr lang="it-IT" sz="2300" b="1" kern="1200" dirty="0" smtClean="0"/>
            <a:t>memorizzazione</a:t>
          </a:r>
          <a:r>
            <a:rPr lang="it-IT" sz="2300" b="0" kern="1200" dirty="0" smtClean="0"/>
            <a:t> e il </a:t>
          </a:r>
          <a:r>
            <a:rPr lang="it-IT" sz="2300" b="1" kern="1200" dirty="0" smtClean="0"/>
            <a:t>richiamo</a:t>
          </a:r>
          <a:endParaRPr lang="it-IT" sz="2300" b="1" kern="1200" dirty="0"/>
        </a:p>
      </dsp:txBody>
      <dsp:txXfrm>
        <a:off x="1760206" y="947263"/>
        <a:ext cx="2253692" cy="2226149"/>
      </dsp:txXfrm>
    </dsp:sp>
    <dsp:sp modelId="{AA5DDD7D-A047-344F-9ECC-531CD51FD2DE}">
      <dsp:nvSpPr>
        <dsp:cNvPr id="0" name=""/>
        <dsp:cNvSpPr/>
      </dsp:nvSpPr>
      <dsp:spPr>
        <a:xfrm>
          <a:off x="4453138" y="947263"/>
          <a:ext cx="2338218" cy="2226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t" anchorCtr="0">
          <a:noAutofit/>
        </a:bodyPr>
        <a:lstStyle/>
        <a:p>
          <a:pPr lvl="0" algn="l" defTabSz="1022350">
            <a:lnSpc>
              <a:spcPct val="90000"/>
            </a:lnSpc>
            <a:spcBef>
              <a:spcPct val="0"/>
            </a:spcBef>
            <a:spcAft>
              <a:spcPct val="35000"/>
            </a:spcAft>
          </a:pPr>
          <a:r>
            <a:rPr lang="it-IT" sz="2300" kern="1200" dirty="0" smtClean="0"/>
            <a:t>Attività cognitive più complesse, come </a:t>
          </a:r>
          <a:r>
            <a:rPr lang="it-IT" sz="2300" b="1" kern="1200" dirty="0" err="1" smtClean="0"/>
            <a:t>problem</a:t>
          </a:r>
          <a:r>
            <a:rPr lang="it-IT" sz="2300" kern="1200" dirty="0" smtClean="0"/>
            <a:t> </a:t>
          </a:r>
          <a:r>
            <a:rPr lang="it-IT" sz="2300" b="1" kern="1200" dirty="0" err="1" smtClean="0"/>
            <a:t>solving</a:t>
          </a:r>
          <a:r>
            <a:rPr lang="it-IT" sz="2300" kern="1200" dirty="0" smtClean="0"/>
            <a:t> e </a:t>
          </a:r>
          <a:r>
            <a:rPr lang="it-IT" sz="2300" b="1" kern="1200" dirty="0" smtClean="0"/>
            <a:t>argomentazione</a:t>
          </a:r>
          <a:endParaRPr lang="it-IT" sz="2300" b="1" kern="1200" dirty="0"/>
        </a:p>
      </dsp:txBody>
      <dsp:txXfrm>
        <a:off x="4453138" y="947263"/>
        <a:ext cx="2338218" cy="2226149"/>
      </dsp:txXfrm>
    </dsp:sp>
    <dsp:sp modelId="{A61C198C-A3BF-B54B-B42E-55D7442F184A}">
      <dsp:nvSpPr>
        <dsp:cNvPr id="0" name=""/>
        <dsp:cNvSpPr/>
      </dsp:nvSpPr>
      <dsp:spPr>
        <a:xfrm>
          <a:off x="1156305" y="25228"/>
          <a:ext cx="983904" cy="983904"/>
        </a:xfrm>
        <a:prstGeom prst="plus">
          <a:avLst>
            <a:gd name="adj" fmla="val 32810"/>
          </a:avLst>
        </a:prstGeom>
        <a:solidFill>
          <a:schemeClr val="accent1">
            <a:alpha val="90000"/>
            <a:hueOff val="0"/>
            <a:satOff val="0"/>
            <a:lumOff val="0"/>
            <a:alphaOff val="0"/>
          </a:schemeClr>
        </a:solidFill>
        <a:ln w="3175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sp>
    <dsp:sp modelId="{5CB326CE-67E8-1740-A9EB-185E9F14EA9B}">
      <dsp:nvSpPr>
        <dsp:cNvPr id="0" name=""/>
        <dsp:cNvSpPr/>
      </dsp:nvSpPr>
      <dsp:spPr>
        <a:xfrm>
          <a:off x="6017949" y="379064"/>
          <a:ext cx="926027" cy="317341"/>
        </a:xfrm>
        <a:prstGeom prst="rect">
          <a:avLst/>
        </a:prstGeom>
        <a:solidFill>
          <a:schemeClr val="accent1">
            <a:alpha val="90000"/>
            <a:hueOff val="0"/>
            <a:satOff val="0"/>
            <a:lumOff val="0"/>
            <a:alphaOff val="-40000"/>
          </a:schemeClr>
        </a:solidFill>
        <a:ln w="31750" cap="flat" cmpd="sng" algn="ctr">
          <a:solidFill>
            <a:schemeClr val="accent1">
              <a:alpha val="90000"/>
              <a:hueOff val="0"/>
              <a:satOff val="0"/>
              <a:lumOff val="0"/>
              <a:alphaOff val="-40000"/>
            </a:schemeClr>
          </a:solidFill>
          <a:prstDash val="solid"/>
        </a:ln>
        <a:effectLst/>
      </dsp:spPr>
      <dsp:style>
        <a:lnRef idx="2">
          <a:scrgbClr r="0" g="0" b="0"/>
        </a:lnRef>
        <a:fillRef idx="1">
          <a:scrgbClr r="0" g="0" b="0"/>
        </a:fillRef>
        <a:effectRef idx="1">
          <a:scrgbClr r="0" g="0" b="0"/>
        </a:effectRef>
        <a:fontRef idx="minor">
          <a:schemeClr val="lt1"/>
        </a:fontRef>
      </dsp:style>
    </dsp:sp>
    <dsp:sp modelId="{0E9F27D8-C018-E142-B69C-0BF2A60B0075}">
      <dsp:nvSpPr>
        <dsp:cNvPr id="0" name=""/>
        <dsp:cNvSpPr/>
      </dsp:nvSpPr>
      <dsp:spPr>
        <a:xfrm>
          <a:off x="4194833" y="855076"/>
          <a:ext cx="578" cy="2126186"/>
        </a:xfrm>
        <a:prstGeom prst="line">
          <a:avLst/>
        </a:prstGeom>
        <a:noFill/>
        <a:ln w="317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BD914D-185A-1B4E-B712-9A051ABFB028}">
      <dsp:nvSpPr>
        <dsp:cNvPr id="0" name=""/>
        <dsp:cNvSpPr/>
      </dsp:nvSpPr>
      <dsp:spPr>
        <a:xfrm rot="5400000">
          <a:off x="5290220" y="-2816281"/>
          <a:ext cx="557808" cy="63000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it-IT" sz="1700" kern="1200" dirty="0" smtClean="0"/>
            <a:t>PS = applicazione per prova ed errore di associazioni stimolo-risposta </a:t>
          </a:r>
          <a:r>
            <a:rPr lang="it-IT" sz="1100" kern="1200" dirty="0" smtClean="0"/>
            <a:t>(</a:t>
          </a:r>
          <a:r>
            <a:rPr lang="it-IT" sz="1100" kern="1200" dirty="0" err="1" smtClean="0"/>
            <a:t>Thorndike</a:t>
          </a:r>
          <a:r>
            <a:rPr lang="it-IT" sz="1100" kern="1200" dirty="0" smtClean="0"/>
            <a:t>, 1911,1913)</a:t>
          </a:r>
          <a:endParaRPr lang="it-IT" sz="1100" kern="1200" dirty="0"/>
        </a:p>
      </dsp:txBody>
      <dsp:txXfrm rot="-5400000">
        <a:off x="2419112" y="82057"/>
        <a:ext cx="6272795" cy="503348"/>
      </dsp:txXfrm>
    </dsp:sp>
    <dsp:sp modelId="{940DFBCF-34A4-B14F-AE0F-7DCFF3577477}">
      <dsp:nvSpPr>
        <dsp:cNvPr id="0" name=""/>
        <dsp:cNvSpPr/>
      </dsp:nvSpPr>
      <dsp:spPr>
        <a:xfrm>
          <a:off x="133" y="397"/>
          <a:ext cx="2418978" cy="666666"/>
        </a:xfrm>
        <a:prstGeom prst="roundRect">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it-IT" sz="2000" kern="1200" dirty="0" smtClean="0"/>
            <a:t>Associazionisti</a:t>
          </a:r>
          <a:endParaRPr lang="it-IT" sz="1400" kern="1200" dirty="0"/>
        </a:p>
      </dsp:txBody>
      <dsp:txXfrm>
        <a:off x="32677" y="32941"/>
        <a:ext cx="2353890" cy="601578"/>
      </dsp:txXfrm>
    </dsp:sp>
    <dsp:sp modelId="{9EF19CE5-76B1-4B46-9956-94DE1C988BA5}">
      <dsp:nvSpPr>
        <dsp:cNvPr id="0" name=""/>
        <dsp:cNvSpPr/>
      </dsp:nvSpPr>
      <dsp:spPr>
        <a:xfrm rot="5400000">
          <a:off x="5298140" y="-2115801"/>
          <a:ext cx="547169" cy="630522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it-IT" sz="1800" kern="1200" dirty="0" err="1" smtClean="0"/>
            <a:t>Insight</a:t>
          </a:r>
          <a:r>
            <a:rPr lang="it-IT" sz="1800" kern="1200" dirty="0" smtClean="0"/>
            <a:t> </a:t>
          </a:r>
          <a:r>
            <a:rPr lang="it-IT" sz="1100" kern="1200" dirty="0" smtClean="0"/>
            <a:t>(</a:t>
          </a:r>
          <a:r>
            <a:rPr lang="it-IT" sz="1100" kern="1200" dirty="0" err="1" smtClean="0"/>
            <a:t>Köhler</a:t>
          </a:r>
          <a:r>
            <a:rPr lang="it-IT" sz="1100" kern="1200" dirty="0" smtClean="0"/>
            <a:t>, 1928; </a:t>
          </a:r>
          <a:r>
            <a:rPr lang="it-IT" sz="1100" kern="1200" dirty="0" err="1" smtClean="0"/>
            <a:t>Wertheimer</a:t>
          </a:r>
          <a:r>
            <a:rPr lang="it-IT" sz="1100" kern="1200" dirty="0" smtClean="0"/>
            <a:t>, 1959)</a:t>
          </a:r>
          <a:endParaRPr lang="it-IT" sz="1800" kern="1200" dirty="0"/>
        </a:p>
        <a:p>
          <a:pPr marL="171450" lvl="1" indent="-171450" algn="l" defTabSz="800100">
            <a:lnSpc>
              <a:spcPct val="90000"/>
            </a:lnSpc>
            <a:spcBef>
              <a:spcPct val="0"/>
            </a:spcBef>
            <a:spcAft>
              <a:spcPct val="15000"/>
            </a:spcAft>
            <a:buChar char="••"/>
          </a:pPr>
          <a:r>
            <a:rPr lang="it-IT" sz="1800" kern="1200" dirty="0" smtClean="0"/>
            <a:t>Fissità funzionale </a:t>
          </a:r>
          <a:r>
            <a:rPr lang="it-IT" sz="1100" kern="1200" dirty="0" smtClean="0"/>
            <a:t>(</a:t>
          </a:r>
          <a:r>
            <a:rPr lang="it-IT" sz="1100" kern="1200" dirty="0" err="1" smtClean="0"/>
            <a:t>Duncker</a:t>
          </a:r>
          <a:r>
            <a:rPr lang="it-IT" sz="1100" kern="1200" dirty="0" smtClean="0"/>
            <a:t>, 1945)</a:t>
          </a:r>
          <a:endParaRPr lang="it-IT" sz="1800" kern="1200" dirty="0"/>
        </a:p>
      </dsp:txBody>
      <dsp:txXfrm rot="-5400000">
        <a:off x="2419112" y="789938"/>
        <a:ext cx="6278515" cy="493747"/>
      </dsp:txXfrm>
    </dsp:sp>
    <dsp:sp modelId="{F20EF31C-8811-FF4E-AC79-C2F59058244B}">
      <dsp:nvSpPr>
        <dsp:cNvPr id="0" name=""/>
        <dsp:cNvSpPr/>
      </dsp:nvSpPr>
      <dsp:spPr>
        <a:xfrm>
          <a:off x="133" y="714422"/>
          <a:ext cx="2418978" cy="644778"/>
        </a:xfrm>
        <a:prstGeom prst="roundRect">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it-IT" sz="2000" kern="1200" dirty="0" smtClean="0"/>
            <a:t>Gestaltisti</a:t>
          </a:r>
          <a:endParaRPr lang="it-IT" sz="2800" kern="1200" dirty="0"/>
        </a:p>
      </dsp:txBody>
      <dsp:txXfrm>
        <a:off x="31608" y="745897"/>
        <a:ext cx="2356028" cy="581828"/>
      </dsp:txXfrm>
    </dsp:sp>
    <dsp:sp modelId="{C7F5DE74-EC46-5E4F-9815-DE2E5CC9CA3F}">
      <dsp:nvSpPr>
        <dsp:cNvPr id="0" name=""/>
        <dsp:cNvSpPr/>
      </dsp:nvSpPr>
      <dsp:spPr>
        <a:xfrm rot="5400000">
          <a:off x="5195789" y="-1670128"/>
          <a:ext cx="757726" cy="691110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it-IT" sz="1700" kern="1200" dirty="0" smtClean="0"/>
            <a:t>Rappresentazioni mentali, creatività, memoria, abilità di lettura </a:t>
          </a:r>
          <a:r>
            <a:rPr lang="it-IT" sz="1100" kern="1200" dirty="0" smtClean="0"/>
            <a:t>(</a:t>
          </a:r>
          <a:r>
            <a:rPr lang="it-IT" sz="1100" kern="1200" dirty="0" err="1" smtClean="0"/>
            <a:t>Bruner</a:t>
          </a:r>
          <a:r>
            <a:rPr lang="it-IT" sz="1100" kern="1200" dirty="0" smtClean="0"/>
            <a:t>, 1964; </a:t>
          </a:r>
          <a:r>
            <a:rPr lang="it-IT" sz="1100" kern="1200" dirty="0" err="1" smtClean="0"/>
            <a:t>Guilford</a:t>
          </a:r>
          <a:r>
            <a:rPr lang="it-IT" sz="1100" kern="1200" dirty="0" smtClean="0"/>
            <a:t>, 1967; </a:t>
          </a:r>
          <a:r>
            <a:rPr lang="it-IT" sz="1100" kern="1200" dirty="0" err="1" smtClean="0"/>
            <a:t>Greeno</a:t>
          </a:r>
          <a:r>
            <a:rPr lang="it-IT" sz="1100" kern="1200" dirty="0" smtClean="0"/>
            <a:t>, 1978; </a:t>
          </a:r>
          <a:r>
            <a:rPr lang="en-US" sz="1100" kern="1200" dirty="0" err="1" smtClean="0"/>
            <a:t>Bransford</a:t>
          </a:r>
          <a:r>
            <a:rPr lang="en-US" sz="1100" kern="1200" dirty="0" smtClean="0"/>
            <a:t>, 1984)</a:t>
          </a:r>
          <a:endParaRPr lang="it-IT" sz="1700" kern="1200" dirty="0"/>
        </a:p>
        <a:p>
          <a:pPr marL="171450" lvl="1" indent="-171450" algn="l" defTabSz="755650">
            <a:lnSpc>
              <a:spcPct val="90000"/>
            </a:lnSpc>
            <a:spcBef>
              <a:spcPct val="0"/>
            </a:spcBef>
            <a:spcAft>
              <a:spcPct val="15000"/>
            </a:spcAft>
            <a:buChar char="••"/>
          </a:pPr>
          <a:r>
            <a:rPr lang="it-IT" sz="1700" kern="1200" dirty="0" smtClean="0"/>
            <a:t>Confronti esperti/novizi </a:t>
          </a:r>
          <a:r>
            <a:rPr lang="it-IT" sz="1100" kern="1200" dirty="0" smtClean="0"/>
            <a:t>(</a:t>
          </a:r>
          <a:r>
            <a:rPr lang="it-IT" sz="1100" kern="1200" dirty="0" err="1" smtClean="0"/>
            <a:t>Larkin</a:t>
          </a:r>
          <a:r>
            <a:rPr lang="it-IT" sz="1100" kern="1200" dirty="0" smtClean="0"/>
            <a:t> et al., 1980; </a:t>
          </a:r>
          <a:r>
            <a:rPr lang="en-US" sz="1100" kern="1200" dirty="0" smtClean="0"/>
            <a:t>Chi et al., 1981;</a:t>
          </a:r>
          <a:r>
            <a:rPr lang="it-IT" sz="1100" kern="1200" dirty="0" smtClean="0"/>
            <a:t> </a:t>
          </a:r>
          <a:r>
            <a:rPr lang="en-US" sz="1100" kern="1200" dirty="0" err="1" smtClean="0"/>
            <a:t>Reif</a:t>
          </a:r>
          <a:r>
            <a:rPr lang="en-US" sz="1100" kern="1200" dirty="0" smtClean="0"/>
            <a:t> e Heller, 1982)</a:t>
          </a:r>
          <a:endParaRPr lang="it-IT" sz="1700" kern="1200" dirty="0"/>
        </a:p>
      </dsp:txBody>
      <dsp:txXfrm rot="-5400000">
        <a:off x="2119102" y="1443548"/>
        <a:ext cx="6874112" cy="683748"/>
      </dsp:txXfrm>
    </dsp:sp>
    <dsp:sp modelId="{B0497458-05AB-F948-8ABC-6A7349EFAF16}">
      <dsp:nvSpPr>
        <dsp:cNvPr id="0" name=""/>
        <dsp:cNvSpPr/>
      </dsp:nvSpPr>
      <dsp:spPr>
        <a:xfrm>
          <a:off x="133" y="1433926"/>
          <a:ext cx="2118968" cy="702990"/>
        </a:xfrm>
        <a:prstGeom prst="roundRect">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it-IT" sz="2000" kern="1200" dirty="0" smtClean="0"/>
            <a:t>Cognitivisti</a:t>
          </a:r>
          <a:endParaRPr lang="it-IT" sz="2400" kern="1200" dirty="0"/>
        </a:p>
      </dsp:txBody>
      <dsp:txXfrm>
        <a:off x="34450" y="1468243"/>
        <a:ext cx="2050334" cy="634356"/>
      </dsp:txXfrm>
    </dsp:sp>
    <dsp:sp modelId="{49E477C4-5BA8-4648-90B2-2C2327D940F2}">
      <dsp:nvSpPr>
        <dsp:cNvPr id="0" name=""/>
        <dsp:cNvSpPr/>
      </dsp:nvSpPr>
      <dsp:spPr>
        <a:xfrm rot="5400000">
          <a:off x="5196023" y="-838493"/>
          <a:ext cx="757726" cy="690684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it-IT" sz="1800" kern="1200" dirty="0" smtClean="0"/>
            <a:t>Contesto autentico </a:t>
          </a:r>
          <a:r>
            <a:rPr lang="it-IT" sz="1100" kern="1200" dirty="0" smtClean="0"/>
            <a:t>(</a:t>
          </a:r>
          <a:r>
            <a:rPr lang="en-US" sz="1100" kern="1200" dirty="0" smtClean="0"/>
            <a:t>Thompson, 1985; Brown et al, 1989;Cobb, 1991;</a:t>
          </a:r>
          <a:r>
            <a:rPr lang="it-IT" sz="1100" kern="1200" dirty="0" smtClean="0"/>
            <a:t> </a:t>
          </a:r>
          <a:r>
            <a:rPr lang="en-US" sz="1100" kern="1200" dirty="0" smtClean="0"/>
            <a:t>von </a:t>
          </a:r>
          <a:r>
            <a:rPr lang="en-US" sz="1100" kern="1200" dirty="0" err="1" smtClean="0"/>
            <a:t>Glasersfeld</a:t>
          </a:r>
          <a:r>
            <a:rPr lang="en-US" sz="1100" kern="1200" dirty="0" smtClean="0"/>
            <a:t>, 2002)</a:t>
          </a:r>
          <a:endParaRPr lang="it-IT" sz="1100" kern="1200" dirty="0"/>
        </a:p>
        <a:p>
          <a:pPr marL="171450" lvl="1" indent="-171450" algn="l" defTabSz="800100">
            <a:lnSpc>
              <a:spcPct val="90000"/>
            </a:lnSpc>
            <a:spcBef>
              <a:spcPct val="0"/>
            </a:spcBef>
            <a:spcAft>
              <a:spcPct val="15000"/>
            </a:spcAft>
            <a:buChar char="••"/>
          </a:pPr>
          <a:r>
            <a:rPr lang="en-US" sz="1800" kern="1200" dirty="0" smtClean="0"/>
            <a:t>T</a:t>
          </a:r>
          <a:r>
            <a:rPr lang="it-IT" sz="1800" kern="1200" dirty="0" err="1" smtClean="0"/>
            <a:t>ransfer</a:t>
          </a:r>
          <a:r>
            <a:rPr lang="it-IT" sz="1800" kern="1200" dirty="0" smtClean="0"/>
            <a:t> di strategie risolutive </a:t>
          </a:r>
          <a:r>
            <a:rPr lang="it-IT" sz="1100" kern="1200" dirty="0" smtClean="0"/>
            <a:t>(Silver, 1981; </a:t>
          </a:r>
          <a:r>
            <a:rPr lang="en-US" sz="1100" kern="1200" dirty="0" err="1" smtClean="0"/>
            <a:t>Novick</a:t>
          </a:r>
          <a:r>
            <a:rPr lang="en-US" sz="1100" kern="1200" dirty="0" smtClean="0"/>
            <a:t>, 1992)</a:t>
          </a:r>
          <a:endParaRPr lang="it-IT" sz="1100" kern="1200" dirty="0"/>
        </a:p>
      </dsp:txBody>
      <dsp:txXfrm rot="-5400000">
        <a:off x="2121465" y="2273054"/>
        <a:ext cx="6869855" cy="683748"/>
      </dsp:txXfrm>
    </dsp:sp>
    <dsp:sp modelId="{26EE9802-579C-0245-9995-F41EC8DBC8DE}">
      <dsp:nvSpPr>
        <dsp:cNvPr id="0" name=""/>
        <dsp:cNvSpPr/>
      </dsp:nvSpPr>
      <dsp:spPr>
        <a:xfrm>
          <a:off x="133" y="2211643"/>
          <a:ext cx="2121330" cy="806571"/>
        </a:xfrm>
        <a:prstGeom prst="roundRect">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it-IT" sz="2000" kern="1200" dirty="0" smtClean="0"/>
            <a:t>Costruttivisti</a:t>
          </a:r>
          <a:endParaRPr lang="it-IT" sz="2000" kern="1200" dirty="0"/>
        </a:p>
      </dsp:txBody>
      <dsp:txXfrm>
        <a:off x="39507" y="2251017"/>
        <a:ext cx="2042582" cy="727823"/>
      </dsp:txXfrm>
    </dsp:sp>
    <dsp:sp modelId="{16BB77AA-B19D-AB40-BF3F-062FD401FC69}">
      <dsp:nvSpPr>
        <dsp:cNvPr id="0" name=""/>
        <dsp:cNvSpPr/>
      </dsp:nvSpPr>
      <dsp:spPr>
        <a:xfrm rot="5400000">
          <a:off x="5068684" y="35237"/>
          <a:ext cx="757726" cy="700783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S</a:t>
          </a:r>
          <a:r>
            <a:rPr lang="it-IT" sz="1700" kern="1200" dirty="0" err="1" smtClean="0"/>
            <a:t>ituazione</a:t>
          </a:r>
          <a:r>
            <a:rPr lang="it-IT" sz="1700" kern="1200" dirty="0" smtClean="0"/>
            <a:t> conflittuale &gt; verbalizzazione e ricostruzione di idee &gt; dominio consensuale </a:t>
          </a:r>
          <a:r>
            <a:rPr lang="it-IT" sz="1100" kern="1200" dirty="0" smtClean="0"/>
            <a:t>(</a:t>
          </a:r>
          <a:r>
            <a:rPr lang="en-US" sz="1100" kern="1200" dirty="0" smtClean="0"/>
            <a:t>Barnes e Todd, 1977, Wood e </a:t>
          </a:r>
          <a:r>
            <a:rPr lang="en-US" sz="1100" kern="1200" dirty="0" err="1" smtClean="0"/>
            <a:t>Yackel</a:t>
          </a:r>
          <a:r>
            <a:rPr lang="en-US" sz="1100" kern="1200" dirty="0" smtClean="0"/>
            <a:t>, 1990; Cobb e </a:t>
          </a:r>
          <a:r>
            <a:rPr lang="en-US" sz="1100" kern="1200" dirty="0" err="1" smtClean="0"/>
            <a:t>Yackel</a:t>
          </a:r>
          <a:r>
            <a:rPr lang="en-US" sz="1100" kern="1200" dirty="0" smtClean="0"/>
            <a:t>, 1996, </a:t>
          </a:r>
          <a:r>
            <a:rPr lang="en-US" sz="1100" kern="1200" dirty="0" err="1" smtClean="0"/>
            <a:t>Moschkovich</a:t>
          </a:r>
          <a:r>
            <a:rPr lang="en-US" sz="1100" kern="1200" dirty="0" smtClean="0"/>
            <a:t>, 2002; Turner e </a:t>
          </a:r>
          <a:r>
            <a:rPr lang="en-US" sz="1100" kern="1200" dirty="0" err="1" smtClean="0"/>
            <a:t>Celedón-Pattichis</a:t>
          </a:r>
          <a:r>
            <a:rPr lang="en-US" sz="1100" kern="1200" dirty="0" smtClean="0"/>
            <a:t>, 2008)</a:t>
          </a:r>
          <a:endParaRPr lang="it-IT" sz="1100" kern="1200" dirty="0"/>
        </a:p>
        <a:p>
          <a:pPr marL="171450" lvl="1" indent="-171450" algn="l" defTabSz="755650">
            <a:lnSpc>
              <a:spcPct val="90000"/>
            </a:lnSpc>
            <a:spcBef>
              <a:spcPct val="0"/>
            </a:spcBef>
            <a:spcAft>
              <a:spcPct val="15000"/>
            </a:spcAft>
            <a:buChar char="••"/>
          </a:pPr>
          <a:r>
            <a:rPr lang="it-IT" sz="1700" kern="1200" dirty="0" smtClean="0"/>
            <a:t>Negoziazione e istituzionalizzazione di significati </a:t>
          </a:r>
          <a:r>
            <a:rPr lang="it-IT" sz="1100" kern="1200" dirty="0" smtClean="0"/>
            <a:t>(</a:t>
          </a:r>
          <a:r>
            <a:rPr lang="en-US" sz="1100" kern="1200" dirty="0" smtClean="0"/>
            <a:t>Voigt, 1985)</a:t>
          </a:r>
          <a:endParaRPr lang="it-IT" sz="1100" kern="1200" dirty="0"/>
        </a:p>
      </dsp:txBody>
      <dsp:txXfrm rot="-5400000">
        <a:off x="1943633" y="3197278"/>
        <a:ext cx="6970841" cy="683748"/>
      </dsp:txXfrm>
    </dsp:sp>
    <dsp:sp modelId="{6B23E0CC-AA83-6741-97D6-B9285E503BDD}">
      <dsp:nvSpPr>
        <dsp:cNvPr id="0" name=""/>
        <dsp:cNvSpPr/>
      </dsp:nvSpPr>
      <dsp:spPr>
        <a:xfrm>
          <a:off x="133" y="3065573"/>
          <a:ext cx="1943498" cy="947158"/>
        </a:xfrm>
        <a:prstGeom prst="roundRect">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it-IT" sz="2000" kern="1200" dirty="0" smtClean="0"/>
            <a:t>Socio-costruttivisti</a:t>
          </a:r>
          <a:endParaRPr lang="it-IT" sz="2000" kern="1200" dirty="0"/>
        </a:p>
      </dsp:txBody>
      <dsp:txXfrm>
        <a:off x="46369" y="3111809"/>
        <a:ext cx="1851026" cy="854686"/>
      </dsp:txXfrm>
    </dsp:sp>
    <dsp:sp modelId="{7EED4D5E-6D39-6C45-9F4E-9FF3D1BD1DED}">
      <dsp:nvSpPr>
        <dsp:cNvPr id="0" name=""/>
        <dsp:cNvSpPr/>
      </dsp:nvSpPr>
      <dsp:spPr>
        <a:xfrm rot="5400000">
          <a:off x="5017162" y="902756"/>
          <a:ext cx="757726" cy="726653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A</a:t>
          </a:r>
          <a:r>
            <a:rPr lang="it-IT" sz="1700" kern="1200" dirty="0" err="1" smtClean="0"/>
            <a:t>rchitetture</a:t>
          </a:r>
          <a:r>
            <a:rPr lang="it-IT" sz="1700" kern="1200" dirty="0" smtClean="0"/>
            <a:t> cognitive , risultati ricerche empiriche </a:t>
          </a:r>
          <a:r>
            <a:rPr lang="it-IT" sz="1100" kern="1200" dirty="0" smtClean="0"/>
            <a:t>(</a:t>
          </a:r>
          <a:r>
            <a:rPr lang="it-IT" sz="1100" kern="1200" dirty="0" err="1" smtClean="0"/>
            <a:t>Sweller</a:t>
          </a:r>
          <a:r>
            <a:rPr lang="it-IT" sz="1100" kern="1200" dirty="0" smtClean="0"/>
            <a:t>, 2003; </a:t>
          </a:r>
          <a:r>
            <a:rPr lang="en-US" sz="1100" kern="1200" dirty="0" err="1" smtClean="0"/>
            <a:t>Paas</a:t>
          </a:r>
          <a:r>
            <a:rPr lang="en-US" sz="1100" kern="1200" dirty="0" smtClean="0"/>
            <a:t> et al., 2004;</a:t>
          </a:r>
          <a:r>
            <a:rPr lang="it-IT" sz="1100" kern="1200" dirty="0" smtClean="0"/>
            <a:t> </a:t>
          </a:r>
          <a:r>
            <a:rPr lang="en-US" sz="1100" kern="1200" dirty="0" smtClean="0"/>
            <a:t>Mayer, 2004; </a:t>
          </a:r>
          <a:r>
            <a:rPr lang="it-IT" sz="1100" kern="1200" dirty="0" err="1" smtClean="0"/>
            <a:t>Kirschner</a:t>
          </a:r>
          <a:r>
            <a:rPr lang="it-IT" sz="1100" kern="1200" dirty="0" smtClean="0"/>
            <a:t> et al. 2010)</a:t>
          </a:r>
          <a:r>
            <a:rPr lang="it-IT" sz="1700" kern="1200" dirty="0" smtClean="0"/>
            <a:t> </a:t>
          </a:r>
          <a:endParaRPr lang="it-IT" sz="1700" kern="1200" dirty="0"/>
        </a:p>
        <a:p>
          <a:pPr marL="171450" lvl="1" indent="-171450" algn="l" defTabSz="755650">
            <a:lnSpc>
              <a:spcPct val="90000"/>
            </a:lnSpc>
            <a:spcBef>
              <a:spcPct val="0"/>
            </a:spcBef>
            <a:spcAft>
              <a:spcPct val="15000"/>
            </a:spcAft>
            <a:buChar char="••"/>
          </a:pPr>
          <a:r>
            <a:rPr lang="it-IT" sz="1700" kern="1200" dirty="0" smtClean="0"/>
            <a:t>PS = ciclo di </a:t>
          </a:r>
          <a:r>
            <a:rPr lang="it-IT" sz="1700" kern="1200" dirty="0" err="1" smtClean="0"/>
            <a:t>modeling</a:t>
          </a:r>
          <a:r>
            <a:rPr lang="it-IT" sz="1700" kern="1200" dirty="0" smtClean="0"/>
            <a:t> finalizzato a matematizzare la realtà </a:t>
          </a:r>
          <a:r>
            <a:rPr lang="it-IT" sz="1100" kern="1200" dirty="0" smtClean="0"/>
            <a:t>(</a:t>
          </a:r>
          <a:r>
            <a:rPr lang="it-IT" sz="1100" kern="1200" dirty="0" err="1" smtClean="0"/>
            <a:t>Lesh</a:t>
          </a:r>
          <a:r>
            <a:rPr lang="it-IT" sz="1100" kern="1200" dirty="0" smtClean="0"/>
            <a:t>, H. M. </a:t>
          </a:r>
          <a:r>
            <a:rPr lang="it-IT" sz="1100" kern="1200" dirty="0" err="1" smtClean="0"/>
            <a:t>Doerr</a:t>
          </a:r>
          <a:r>
            <a:rPr lang="it-IT" sz="1100" kern="1200" dirty="0" smtClean="0"/>
            <a:t>, 2003)</a:t>
          </a:r>
          <a:r>
            <a:rPr lang="it-IT" sz="1700" kern="1200" dirty="0" smtClean="0"/>
            <a:t> </a:t>
          </a:r>
          <a:endParaRPr lang="it-IT" sz="1700" kern="1200" dirty="0"/>
        </a:p>
      </dsp:txBody>
      <dsp:txXfrm rot="-5400000">
        <a:off x="1762760" y="4194148"/>
        <a:ext cx="7229542" cy="683748"/>
      </dsp:txXfrm>
    </dsp:sp>
    <dsp:sp modelId="{906F6C2D-9C86-A44B-B895-7AA71F312B0E}">
      <dsp:nvSpPr>
        <dsp:cNvPr id="0" name=""/>
        <dsp:cNvSpPr/>
      </dsp:nvSpPr>
      <dsp:spPr>
        <a:xfrm>
          <a:off x="133" y="4060089"/>
          <a:ext cx="1762625" cy="951865"/>
        </a:xfrm>
        <a:prstGeom prst="roundRect">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it-IT" sz="2000" kern="1200" dirty="0" smtClean="0"/>
            <a:t>Post-costruttivisti</a:t>
          </a:r>
          <a:endParaRPr lang="it-IT" sz="2000" kern="1200" dirty="0"/>
        </a:p>
      </dsp:txBody>
      <dsp:txXfrm>
        <a:off x="46599" y="4106555"/>
        <a:ext cx="1669693" cy="8589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3378A6-F2A4-9141-9643-3FBC925E3B64}">
      <dsp:nvSpPr>
        <dsp:cNvPr id="0" name=""/>
        <dsp:cNvSpPr/>
      </dsp:nvSpPr>
      <dsp:spPr>
        <a:xfrm>
          <a:off x="2249178" y="837"/>
          <a:ext cx="1894866" cy="947433"/>
        </a:xfrm>
        <a:prstGeom prst="roundRect">
          <a:avLst>
            <a:gd name="adj" fmla="val 10000"/>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it-IT" sz="1800" kern="1200" dirty="0" smtClean="0"/>
            <a:t>PROCESSI COGNITIVI</a:t>
          </a:r>
          <a:endParaRPr lang="it-IT" sz="1800" kern="1200" dirty="0"/>
        </a:p>
      </dsp:txBody>
      <dsp:txXfrm>
        <a:off x="2276927" y="28586"/>
        <a:ext cx="1839368" cy="891935"/>
      </dsp:txXfrm>
    </dsp:sp>
    <dsp:sp modelId="{83E69FF9-0CA5-644C-ACF0-743739505FD3}">
      <dsp:nvSpPr>
        <dsp:cNvPr id="0" name=""/>
        <dsp:cNvSpPr/>
      </dsp:nvSpPr>
      <dsp:spPr>
        <a:xfrm rot="3600000">
          <a:off x="3485397" y="1663104"/>
          <a:ext cx="986298" cy="331601"/>
        </a:xfrm>
        <a:prstGeom prst="leftRightArrow">
          <a:avLst>
            <a:gd name="adj1" fmla="val 60000"/>
            <a:gd name="adj2" fmla="val 50000"/>
          </a:avLst>
        </a:prstGeom>
        <a:gradFill rotWithShape="0">
          <a:gsLst>
            <a:gs pos="0">
              <a:schemeClr val="accent1">
                <a:tint val="60000"/>
                <a:hueOff val="0"/>
                <a:satOff val="0"/>
                <a:lumOff val="0"/>
                <a:alphaOff val="0"/>
                <a:tint val="50000"/>
                <a:shade val="100000"/>
                <a:alpha val="100000"/>
                <a:satMod val="150000"/>
              </a:schemeClr>
            </a:gs>
            <a:gs pos="40000">
              <a:schemeClr val="accent1">
                <a:tint val="60000"/>
                <a:hueOff val="0"/>
                <a:satOff val="0"/>
                <a:lumOff val="0"/>
                <a:alphaOff val="0"/>
                <a:tint val="70000"/>
                <a:shade val="100000"/>
                <a:alpha val="100000"/>
                <a:satMod val="150000"/>
              </a:schemeClr>
            </a:gs>
            <a:gs pos="100000">
              <a:schemeClr val="accent1">
                <a:tint val="60000"/>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it-IT" sz="1400" kern="1200"/>
        </a:p>
      </dsp:txBody>
      <dsp:txXfrm>
        <a:off x="3584877" y="1729424"/>
        <a:ext cx="787338" cy="198961"/>
      </dsp:txXfrm>
    </dsp:sp>
    <dsp:sp modelId="{EF71B460-F71E-964F-90DF-1CC4B58641FC}">
      <dsp:nvSpPr>
        <dsp:cNvPr id="0" name=""/>
        <dsp:cNvSpPr/>
      </dsp:nvSpPr>
      <dsp:spPr>
        <a:xfrm>
          <a:off x="3813048" y="2709539"/>
          <a:ext cx="1894866" cy="947433"/>
        </a:xfrm>
        <a:prstGeom prst="roundRect">
          <a:avLst>
            <a:gd name="adj" fmla="val 10000"/>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it-IT" sz="1800" kern="1200" dirty="0" smtClean="0"/>
            <a:t>LINGUA ITALIANA</a:t>
          </a:r>
          <a:endParaRPr lang="it-IT" sz="1800" kern="1200" dirty="0"/>
        </a:p>
      </dsp:txBody>
      <dsp:txXfrm>
        <a:off x="3840797" y="2737288"/>
        <a:ext cx="1839368" cy="891935"/>
      </dsp:txXfrm>
    </dsp:sp>
    <dsp:sp modelId="{4A58A376-2A3D-2B43-94E1-7D5A562E4EE9}">
      <dsp:nvSpPr>
        <dsp:cNvPr id="0" name=""/>
        <dsp:cNvSpPr/>
      </dsp:nvSpPr>
      <dsp:spPr>
        <a:xfrm rot="10800000">
          <a:off x="2703462" y="3017455"/>
          <a:ext cx="986298" cy="331601"/>
        </a:xfrm>
        <a:prstGeom prst="leftRightArrow">
          <a:avLst>
            <a:gd name="adj1" fmla="val 60000"/>
            <a:gd name="adj2" fmla="val 50000"/>
          </a:avLst>
        </a:prstGeom>
        <a:gradFill rotWithShape="0">
          <a:gsLst>
            <a:gs pos="0">
              <a:schemeClr val="accent1">
                <a:tint val="60000"/>
                <a:hueOff val="0"/>
                <a:satOff val="0"/>
                <a:lumOff val="0"/>
                <a:alphaOff val="0"/>
                <a:tint val="50000"/>
                <a:shade val="100000"/>
                <a:alpha val="100000"/>
                <a:satMod val="150000"/>
              </a:schemeClr>
            </a:gs>
            <a:gs pos="40000">
              <a:schemeClr val="accent1">
                <a:tint val="60000"/>
                <a:hueOff val="0"/>
                <a:satOff val="0"/>
                <a:lumOff val="0"/>
                <a:alphaOff val="0"/>
                <a:tint val="70000"/>
                <a:shade val="100000"/>
                <a:alpha val="100000"/>
                <a:satMod val="150000"/>
              </a:schemeClr>
            </a:gs>
            <a:gs pos="100000">
              <a:schemeClr val="accent1">
                <a:tint val="60000"/>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it-IT" sz="1400" kern="1200"/>
        </a:p>
      </dsp:txBody>
      <dsp:txXfrm rot="10800000">
        <a:off x="2802942" y="3083775"/>
        <a:ext cx="787338" cy="198961"/>
      </dsp:txXfrm>
    </dsp:sp>
    <dsp:sp modelId="{53D80E55-99EE-1F46-889F-BD059B0CB0AF}">
      <dsp:nvSpPr>
        <dsp:cNvPr id="0" name=""/>
        <dsp:cNvSpPr/>
      </dsp:nvSpPr>
      <dsp:spPr>
        <a:xfrm>
          <a:off x="685308" y="2709539"/>
          <a:ext cx="1894866" cy="947433"/>
        </a:xfrm>
        <a:prstGeom prst="roundRect">
          <a:avLst>
            <a:gd name="adj" fmla="val 10000"/>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it-IT" sz="1800" kern="1200" dirty="0" smtClean="0"/>
            <a:t>MATEMATICA</a:t>
          </a:r>
          <a:endParaRPr lang="it-IT" sz="1800" kern="1200" dirty="0"/>
        </a:p>
      </dsp:txBody>
      <dsp:txXfrm>
        <a:off x="713057" y="2737288"/>
        <a:ext cx="1839368" cy="891935"/>
      </dsp:txXfrm>
    </dsp:sp>
    <dsp:sp modelId="{692E0F95-643A-FC4D-9C65-B370697BBB3E}">
      <dsp:nvSpPr>
        <dsp:cNvPr id="0" name=""/>
        <dsp:cNvSpPr/>
      </dsp:nvSpPr>
      <dsp:spPr>
        <a:xfrm rot="18000000">
          <a:off x="1921527" y="1663104"/>
          <a:ext cx="986298" cy="331601"/>
        </a:xfrm>
        <a:prstGeom prst="leftRightArrow">
          <a:avLst>
            <a:gd name="adj1" fmla="val 60000"/>
            <a:gd name="adj2" fmla="val 50000"/>
          </a:avLst>
        </a:prstGeom>
        <a:gradFill rotWithShape="0">
          <a:gsLst>
            <a:gs pos="0">
              <a:schemeClr val="accent1">
                <a:tint val="60000"/>
                <a:hueOff val="0"/>
                <a:satOff val="0"/>
                <a:lumOff val="0"/>
                <a:alphaOff val="0"/>
                <a:tint val="50000"/>
                <a:shade val="100000"/>
                <a:alpha val="100000"/>
                <a:satMod val="150000"/>
              </a:schemeClr>
            </a:gs>
            <a:gs pos="40000">
              <a:schemeClr val="accent1">
                <a:tint val="60000"/>
                <a:hueOff val="0"/>
                <a:satOff val="0"/>
                <a:lumOff val="0"/>
                <a:alphaOff val="0"/>
                <a:tint val="70000"/>
                <a:shade val="100000"/>
                <a:alpha val="100000"/>
                <a:satMod val="150000"/>
              </a:schemeClr>
            </a:gs>
            <a:gs pos="100000">
              <a:schemeClr val="accent1">
                <a:tint val="60000"/>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it-IT" sz="1400" kern="1200"/>
        </a:p>
      </dsp:txBody>
      <dsp:txXfrm>
        <a:off x="2021007" y="1729424"/>
        <a:ext cx="787338" cy="19896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7CB7B5-2F42-AF46-B9B1-8841417751C0}">
      <dsp:nvSpPr>
        <dsp:cNvPr id="0" name=""/>
        <dsp:cNvSpPr/>
      </dsp:nvSpPr>
      <dsp:spPr>
        <a:xfrm>
          <a:off x="3223378" y="0"/>
          <a:ext cx="1880109" cy="188030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sp>
    <dsp:sp modelId="{B4C3E90C-620A-5640-930B-FF98F21AE527}">
      <dsp:nvSpPr>
        <dsp:cNvPr id="0" name=""/>
        <dsp:cNvSpPr/>
      </dsp:nvSpPr>
      <dsp:spPr>
        <a:xfrm>
          <a:off x="3638476" y="680617"/>
          <a:ext cx="1049207" cy="524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smtClean="0"/>
            <a:t>L</a:t>
          </a:r>
          <a:r>
            <a:rPr lang="it-IT" sz="1700" kern="1200" dirty="0" err="1" smtClean="0"/>
            <a:t>avoro</a:t>
          </a:r>
          <a:r>
            <a:rPr lang="it-IT" sz="1700" kern="1200" dirty="0" smtClean="0"/>
            <a:t> individuale</a:t>
          </a:r>
          <a:endParaRPr lang="it-IT" sz="1700" kern="1200" dirty="0"/>
        </a:p>
      </dsp:txBody>
      <dsp:txXfrm>
        <a:off x="3638476" y="680617"/>
        <a:ext cx="1049207" cy="524549"/>
      </dsp:txXfrm>
    </dsp:sp>
    <dsp:sp modelId="{643331A3-F83D-854E-9D88-887AB8651712}">
      <dsp:nvSpPr>
        <dsp:cNvPr id="0" name=""/>
        <dsp:cNvSpPr/>
      </dsp:nvSpPr>
      <dsp:spPr>
        <a:xfrm>
          <a:off x="2701066" y="1080512"/>
          <a:ext cx="1880109" cy="188030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sp>
    <dsp:sp modelId="{38AB34E1-7A46-0D4A-B266-17D24DEF9AED}">
      <dsp:nvSpPr>
        <dsp:cNvPr id="0" name=""/>
        <dsp:cNvSpPr/>
      </dsp:nvSpPr>
      <dsp:spPr>
        <a:xfrm>
          <a:off x="3114048" y="1763124"/>
          <a:ext cx="1049207" cy="524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it-IT" sz="1500" kern="1200" dirty="0" smtClean="0"/>
            <a:t>Condivisione nel piccolo gruppo</a:t>
          </a:r>
          <a:endParaRPr lang="it-IT" sz="1500" kern="1200" dirty="0"/>
        </a:p>
      </dsp:txBody>
      <dsp:txXfrm>
        <a:off x="3114048" y="1763124"/>
        <a:ext cx="1049207" cy="524549"/>
      </dsp:txXfrm>
    </dsp:sp>
    <dsp:sp modelId="{5B4FCF2C-9A97-5C48-B9FF-D7B08DC1660D}">
      <dsp:nvSpPr>
        <dsp:cNvPr id="0" name=""/>
        <dsp:cNvSpPr/>
      </dsp:nvSpPr>
      <dsp:spPr>
        <a:xfrm>
          <a:off x="3223378" y="2165013"/>
          <a:ext cx="1880109" cy="1880300"/>
        </a:xfrm>
        <a:prstGeom prst="circularArrow">
          <a:avLst>
            <a:gd name="adj1" fmla="val 10980"/>
            <a:gd name="adj2" fmla="val 1142322"/>
            <a:gd name="adj3" fmla="val 4500000"/>
            <a:gd name="adj4" fmla="val 13500000"/>
            <a:gd name="adj5" fmla="val 12500"/>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sp>
    <dsp:sp modelId="{6E391C7E-BBA0-4347-A3A9-0686A72AE5CE}">
      <dsp:nvSpPr>
        <dsp:cNvPr id="0" name=""/>
        <dsp:cNvSpPr/>
      </dsp:nvSpPr>
      <dsp:spPr>
        <a:xfrm>
          <a:off x="3638476" y="2845631"/>
          <a:ext cx="1049207" cy="524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t>Discussione di classe</a:t>
          </a:r>
          <a:endParaRPr lang="it-IT" sz="1400" kern="1200" dirty="0"/>
        </a:p>
      </dsp:txBody>
      <dsp:txXfrm>
        <a:off x="3638476" y="2845631"/>
        <a:ext cx="1049207" cy="524549"/>
      </dsp:txXfrm>
    </dsp:sp>
    <dsp:sp modelId="{7AD83657-1BD4-D245-BE80-458C29713927}">
      <dsp:nvSpPr>
        <dsp:cNvPr id="0" name=""/>
        <dsp:cNvSpPr/>
      </dsp:nvSpPr>
      <dsp:spPr>
        <a:xfrm>
          <a:off x="2835083" y="3370180"/>
          <a:ext cx="1615250" cy="1616031"/>
        </a:xfrm>
        <a:prstGeom prst="blockArc">
          <a:avLst>
            <a:gd name="adj1" fmla="val 0"/>
            <a:gd name="adj2" fmla="val 18900000"/>
            <a:gd name="adj3" fmla="val 12740"/>
          </a:avLst>
        </a:prstGeom>
        <a:gradFill rotWithShape="0">
          <a:gsLst>
            <a:gs pos="0">
              <a:schemeClr val="accent1">
                <a:hueOff val="0"/>
                <a:satOff val="0"/>
                <a:lumOff val="0"/>
                <a:alphaOff val="0"/>
                <a:tint val="50000"/>
                <a:shade val="100000"/>
                <a:alpha val="100000"/>
                <a:satMod val="150000"/>
              </a:schemeClr>
            </a:gs>
            <a:gs pos="40000">
              <a:schemeClr val="accent1">
                <a:hueOff val="0"/>
                <a:satOff val="0"/>
                <a:lumOff val="0"/>
                <a:alphaOff val="0"/>
                <a:tint val="70000"/>
                <a:shade val="100000"/>
                <a:alpha val="100000"/>
                <a:satMod val="150000"/>
              </a:schemeClr>
            </a:gs>
            <a:gs pos="100000">
              <a:schemeClr val="accent1">
                <a:hueOff val="0"/>
                <a:satOff val="0"/>
                <a:lumOff val="0"/>
                <a:alphaOff val="0"/>
                <a:shade val="90000"/>
                <a:satMod val="110000"/>
              </a:schemeClr>
            </a:gs>
          </a:gsLst>
          <a:lin ang="5400000" scaled="0"/>
        </a:gradFill>
        <a:ln>
          <a:noFill/>
        </a:ln>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dsp:spPr>
      <dsp:style>
        <a:lnRef idx="0">
          <a:scrgbClr r="0" g="0" b="0"/>
        </a:lnRef>
        <a:fillRef idx="3">
          <a:scrgbClr r="0" g="0" b="0"/>
        </a:fillRef>
        <a:effectRef idx="2">
          <a:scrgbClr r="0" g="0" b="0"/>
        </a:effectRef>
        <a:fontRef idx="minor">
          <a:schemeClr val="lt1"/>
        </a:fontRef>
      </dsp:style>
    </dsp:sp>
    <dsp:sp modelId="{B7F554B0-5C05-3E44-8229-EC852B709DA3}">
      <dsp:nvSpPr>
        <dsp:cNvPr id="0" name=""/>
        <dsp:cNvSpPr/>
      </dsp:nvSpPr>
      <dsp:spPr>
        <a:xfrm>
          <a:off x="3114048" y="3928137"/>
          <a:ext cx="1049207" cy="524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t>Report</a:t>
          </a:r>
          <a:endParaRPr lang="it-IT" sz="1400" kern="1200" dirty="0"/>
        </a:p>
      </dsp:txBody>
      <dsp:txXfrm>
        <a:off x="3114048" y="3928137"/>
        <a:ext cx="1049207" cy="524549"/>
      </dsp:txXfrm>
    </dsp:sp>
  </dsp:spTree>
</dsp:drawing>
</file>

<file path=ppt/diagrams/layout1.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6.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3A20284-0896-2F42-8657-97D30C2A98D7}" type="datetimeFigureOut">
              <a:rPr lang="en-US" smtClean="0"/>
              <a:t>07/10/15</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AB0FE4D-E883-794A-9614-5735B380876C}" type="slidenum">
              <a:rPr lang="en-GB" smtClean="0"/>
              <a:t>‹#›</a:t>
            </a:fld>
            <a:endParaRPr lang="en-GB"/>
          </a:p>
        </p:txBody>
      </p:sp>
    </p:spTree>
    <p:extLst>
      <p:ext uri="{BB962C8B-B14F-4D97-AF65-F5344CB8AC3E}">
        <p14:creationId xmlns:p14="http://schemas.microsoft.com/office/powerpoint/2010/main" val="4089970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C99A39-420F-9841-83E8-0FB96D95D2E6}" type="datetimeFigureOut">
              <a:rPr lang="en-US" smtClean="0"/>
              <a:t>07/10/15</a:t>
            </a:fld>
            <a:endParaRPr lang="it-IT"/>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it-IT"/>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39D650-F5FC-254F-92C5-45C79918811D}" type="slidenum">
              <a:rPr lang="it-IT" smtClean="0"/>
              <a:t>‹#›</a:t>
            </a:fld>
            <a:endParaRPr lang="it-IT"/>
          </a:p>
        </p:txBody>
      </p:sp>
    </p:spTree>
    <p:extLst>
      <p:ext uri="{BB962C8B-B14F-4D97-AF65-F5344CB8AC3E}">
        <p14:creationId xmlns:p14="http://schemas.microsoft.com/office/powerpoint/2010/main" val="34424966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8939D650-F5FC-254F-92C5-45C79918811D}" type="slidenum">
              <a:rPr lang="it-IT" smtClean="0"/>
              <a:t>1</a:t>
            </a:fld>
            <a:endParaRPr lang="it-IT"/>
          </a:p>
        </p:txBody>
      </p:sp>
    </p:spTree>
    <p:extLst>
      <p:ext uri="{BB962C8B-B14F-4D97-AF65-F5344CB8AC3E}">
        <p14:creationId xmlns:p14="http://schemas.microsoft.com/office/powerpoint/2010/main" val="1674654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0000"/>
              </a:lnSpc>
            </a:pPr>
            <a:endParaRPr lang="en-US" dirty="0" smtClean="0"/>
          </a:p>
        </p:txBody>
      </p:sp>
      <p:sp>
        <p:nvSpPr>
          <p:cNvPr id="4" name="Slide Number Placeholder 3"/>
          <p:cNvSpPr>
            <a:spLocks noGrp="1"/>
          </p:cNvSpPr>
          <p:nvPr>
            <p:ph type="sldNum" sz="quarter" idx="10"/>
          </p:nvPr>
        </p:nvSpPr>
        <p:spPr/>
        <p:txBody>
          <a:bodyPr/>
          <a:lstStyle/>
          <a:p>
            <a:fld id="{8939D650-F5FC-254F-92C5-45C79918811D}" type="slidenum">
              <a:rPr lang="it-IT" smtClean="0"/>
              <a:t>22</a:t>
            </a:fld>
            <a:endParaRPr lang="it-IT"/>
          </a:p>
        </p:txBody>
      </p:sp>
    </p:spTree>
    <p:extLst>
      <p:ext uri="{BB962C8B-B14F-4D97-AF65-F5344CB8AC3E}">
        <p14:creationId xmlns:p14="http://schemas.microsoft.com/office/powerpoint/2010/main" val="2100457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1" dirty="0" smtClean="0">
                <a:solidFill>
                  <a:schemeClr val="tx2"/>
                </a:solidFill>
              </a:rPr>
              <a:t>TRADITIONAL APPROACH</a:t>
            </a:r>
          </a:p>
          <a:p>
            <a:pPr marL="285750" indent="-285750" algn="just">
              <a:buFontTx/>
              <a:buChar char="-"/>
            </a:pPr>
            <a:r>
              <a:rPr lang="en-US" dirty="0" smtClean="0"/>
              <a:t>language is the main obstacle to success, and therefore it promotes programs that teach L2;</a:t>
            </a:r>
          </a:p>
          <a:p>
            <a:pPr marL="285750" indent="-285750" algn="just">
              <a:buFontTx/>
              <a:buChar char="-"/>
            </a:pPr>
            <a:r>
              <a:rPr lang="en-US" dirty="0" smtClean="0"/>
              <a:t>the goal is to enable students to become more acceptable in the mainstream society by overcoming the language barrier;</a:t>
            </a:r>
          </a:p>
          <a:p>
            <a:pPr marL="285750" indent="-285750" algn="just">
              <a:buFontTx/>
              <a:buChar char="-"/>
            </a:pPr>
            <a:r>
              <a:rPr lang="en-US" dirty="0" smtClean="0"/>
              <a:t>the focuses is on imitating already successful groups, hence ignoring the emotional and identification aspects of second language learners.</a:t>
            </a:r>
            <a:endParaRPr lang="en-GB" dirty="0" smtClean="0"/>
          </a:p>
          <a:p>
            <a:endParaRPr lang="en-GB" dirty="0" smtClean="0"/>
          </a:p>
          <a:p>
            <a:pPr algn="just"/>
            <a:r>
              <a:rPr lang="en-GB" sz="1400" b="1" dirty="0" smtClean="0">
                <a:solidFill>
                  <a:srgbClr val="646B86"/>
                </a:solidFill>
              </a:rPr>
              <a:t>SOCIOLOGICAL APPROACH</a:t>
            </a:r>
          </a:p>
          <a:p>
            <a:pPr algn="just"/>
            <a:r>
              <a:rPr lang="en-US" dirty="0" smtClean="0"/>
              <a:t>seeks to achieve parity through accepting migrant student into the mainstream society as he or she is, without sacrificing diversity or demeaning any particular group.</a:t>
            </a:r>
            <a:endParaRPr lang="en-GB" dirty="0" smtClean="0"/>
          </a:p>
          <a:p>
            <a:endParaRPr lang="en-GB" dirty="0"/>
          </a:p>
        </p:txBody>
      </p:sp>
      <p:sp>
        <p:nvSpPr>
          <p:cNvPr id="4" name="Slide Number Placeholder 3"/>
          <p:cNvSpPr>
            <a:spLocks noGrp="1"/>
          </p:cNvSpPr>
          <p:nvPr>
            <p:ph type="sldNum" sz="quarter" idx="10"/>
          </p:nvPr>
        </p:nvSpPr>
        <p:spPr/>
        <p:txBody>
          <a:bodyPr/>
          <a:lstStyle/>
          <a:p>
            <a:fld id="{8939D650-F5FC-254F-92C5-45C79918811D}" type="slidenum">
              <a:rPr lang="it-IT" smtClean="0"/>
              <a:t>23</a:t>
            </a:fld>
            <a:endParaRPr lang="it-IT"/>
          </a:p>
        </p:txBody>
      </p:sp>
    </p:spTree>
    <p:extLst>
      <p:ext uri="{BB962C8B-B14F-4D97-AF65-F5344CB8AC3E}">
        <p14:creationId xmlns:p14="http://schemas.microsoft.com/office/powerpoint/2010/main" val="40170574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Traditional didactic strategies are inadequate to face the increasingly differential need of students in a multilingual and multicultural classroom. The project to elaborate an appropriate educational setting based on social interaction that involves students in some shared experience giving them the opportunity to develop important skills related to mathematical argumentation. In particular, this can be an early step to enabling students to prove. </a:t>
            </a:r>
            <a:endParaRPr lang="it-IT" sz="1200" kern="1200" dirty="0" smtClean="0">
              <a:solidFill>
                <a:schemeClr val="tx1"/>
              </a:solidFill>
              <a:effectLst/>
              <a:latin typeface="+mn-lt"/>
              <a:ea typeface="+mn-ea"/>
              <a:cs typeface="+mn-cs"/>
            </a:endParaRPr>
          </a:p>
          <a:p>
            <a:endParaRPr lang="it-IT"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939D650-F5FC-254F-92C5-45C79918811D}" type="slidenum">
              <a:rPr lang="it-IT" smtClean="0"/>
              <a:t>25</a:t>
            </a:fld>
            <a:endParaRPr lang="it-IT"/>
          </a:p>
        </p:txBody>
      </p:sp>
    </p:spTree>
    <p:extLst>
      <p:ext uri="{BB962C8B-B14F-4D97-AF65-F5344CB8AC3E}">
        <p14:creationId xmlns:p14="http://schemas.microsoft.com/office/powerpoint/2010/main" val="21564761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kern="1200" dirty="0" smtClean="0">
                <a:solidFill>
                  <a:schemeClr val="tx1"/>
                </a:solidFill>
                <a:effectLst/>
                <a:latin typeface="+mn-lt"/>
                <a:ea typeface="+mn-ea"/>
                <a:cs typeface="+mn-cs"/>
              </a:rPr>
              <a:t>A partire dal mese di dicembre 2014, è stata avviata un’indagine volta al rilevamento dei livelli raggiunti alla fine della scuola primaria da alunni italiani e stranieri. Scopo della ricerca era anche quello di rilevare difficoltà degli studenti di scuole situate in contesti con alta presenza di flusso migratorio.</a:t>
            </a:r>
          </a:p>
          <a:p>
            <a:r>
              <a:rPr lang="it-IT" sz="1200" kern="1200" dirty="0" smtClean="0">
                <a:solidFill>
                  <a:schemeClr val="tx1"/>
                </a:solidFill>
                <a:effectLst/>
                <a:latin typeface="+mn-lt"/>
                <a:ea typeface="+mn-ea"/>
                <a:cs typeface="+mn-cs"/>
              </a:rPr>
              <a:t>La rilevazione ha previsto la somministrazione di prove standardizzate (Prove iniziali Fenix, classi quarte e quinte) che hanno permesso di indagare:</a:t>
            </a:r>
          </a:p>
        </p:txBody>
      </p:sp>
      <p:sp>
        <p:nvSpPr>
          <p:cNvPr id="4" name="Slide Number Placeholder 3"/>
          <p:cNvSpPr>
            <a:spLocks noGrp="1"/>
          </p:cNvSpPr>
          <p:nvPr>
            <p:ph type="sldNum" sz="quarter" idx="10"/>
          </p:nvPr>
        </p:nvSpPr>
        <p:spPr/>
        <p:txBody>
          <a:bodyPr/>
          <a:lstStyle/>
          <a:p>
            <a:fld id="{8939D650-F5FC-254F-92C5-45C79918811D}" type="slidenum">
              <a:rPr lang="it-IT" smtClean="0"/>
              <a:t>37</a:t>
            </a:fld>
            <a:endParaRPr lang="it-IT"/>
          </a:p>
        </p:txBody>
      </p:sp>
    </p:spTree>
    <p:extLst>
      <p:ext uri="{BB962C8B-B14F-4D97-AF65-F5344CB8AC3E}">
        <p14:creationId xmlns:p14="http://schemas.microsoft.com/office/powerpoint/2010/main" val="21803788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kern="1200" dirty="0" smtClean="0">
                <a:solidFill>
                  <a:schemeClr val="tx1"/>
                </a:solidFill>
                <a:effectLst/>
                <a:latin typeface="+mn-lt"/>
                <a:ea typeface="+mn-ea"/>
                <a:cs typeface="+mn-cs"/>
              </a:rPr>
              <a:t>E’ stato individuato in Piemonte, nell’area metropolitana di Torino e Provincia, un campione ragionato delle scuole presenti in quartieri con alto flusso migratorio, caratterizzate dalla contemporanea presenza di:</a:t>
            </a:r>
          </a:p>
          <a:p>
            <a:pPr lvl="0"/>
            <a:r>
              <a:rPr lang="it-IT" sz="1200" kern="1200" dirty="0" smtClean="0">
                <a:solidFill>
                  <a:schemeClr val="tx1"/>
                </a:solidFill>
                <a:effectLst/>
                <a:latin typeface="+mn-lt"/>
                <a:ea typeface="+mn-ea"/>
                <a:cs typeface="+mn-cs"/>
              </a:rPr>
              <a:t>alunni con cittadinanza italiana; </a:t>
            </a:r>
          </a:p>
          <a:p>
            <a:pPr lvl="0"/>
            <a:r>
              <a:rPr lang="it-IT" sz="1200" kern="1200" dirty="0" smtClean="0">
                <a:solidFill>
                  <a:schemeClr val="tx1"/>
                </a:solidFill>
                <a:effectLst/>
                <a:latin typeface="+mn-lt"/>
                <a:ea typeface="+mn-ea"/>
                <a:cs typeface="+mn-cs"/>
              </a:rPr>
              <a:t>alunni appartenenti a famiglie di migranti, ma già inserite da qualche tempo sul territorio;</a:t>
            </a:r>
          </a:p>
          <a:p>
            <a:pPr lvl="0"/>
            <a:r>
              <a:rPr lang="it-IT" sz="1200" kern="1200" dirty="0" smtClean="0">
                <a:solidFill>
                  <a:schemeClr val="tx1"/>
                </a:solidFill>
                <a:effectLst/>
                <a:latin typeface="+mn-lt"/>
                <a:ea typeface="+mn-ea"/>
                <a:cs typeface="+mn-cs"/>
              </a:rPr>
              <a:t>alunni appartenenti a famiglie arrivate in Italia in tempi più recenti e provenienti in particolar modo dalla Cina, dai paesi del Maghreb o dall'America Latina o dall'Europa Orientale.</a:t>
            </a:r>
          </a:p>
          <a:p>
            <a:r>
              <a:rPr lang="it-IT" sz="1200" kern="1200" dirty="0" smtClean="0">
                <a:solidFill>
                  <a:schemeClr val="tx1"/>
                </a:solidFill>
                <a:effectLst/>
                <a:latin typeface="+mn-lt"/>
                <a:ea typeface="+mn-ea"/>
                <a:cs typeface="+mn-cs"/>
              </a:rPr>
              <a:t>Nelle scuole sono dunque presenti studenti con caratteristiche estremamente diversificate: coloro che sono nati in Italia e hanno frequentato la scuola dell'infanzia generalmente non presentano gravi carenze linguistiche rispetto ai “parlanti intermedi” (nati all'estero ma arrivati nel nostro Paese da qualche anno) e ai “non parlanti”.</a:t>
            </a:r>
          </a:p>
          <a:p>
            <a:r>
              <a:rPr lang="it-IT" sz="1200" kern="1200" dirty="0" smtClean="0">
                <a:solidFill>
                  <a:schemeClr val="tx1"/>
                </a:solidFill>
                <a:effectLst/>
                <a:latin typeface="+mn-lt"/>
                <a:ea typeface="+mn-ea"/>
                <a:cs typeface="+mn-cs"/>
              </a:rPr>
              <a:t>Il campione complessivo è costituito 8 classi di scuola primaria (di cui 3 quarte e 5 quinte) per un totale di 154 studenti, suddivisi tra italiani (68), studenti stranieri di I generazione (27) e studenti stranieri di II generazione (59).</a:t>
            </a:r>
          </a:p>
          <a:p>
            <a:r>
              <a:rPr lang="it-IT" sz="1200" kern="1200" dirty="0" smtClean="0">
                <a:solidFill>
                  <a:schemeClr val="tx1"/>
                </a:solidFill>
                <a:effectLst/>
                <a:latin typeface="+mn-lt"/>
                <a:ea typeface="+mn-ea"/>
                <a:cs typeface="+mn-cs"/>
              </a:rPr>
              <a:t>Alla sperimentazione hanno partecipato le seguenti scuole:</a:t>
            </a:r>
          </a:p>
          <a:p>
            <a:pPr lvl="0"/>
            <a:r>
              <a:rPr lang="it-IT" sz="1200" kern="1200" dirty="0" smtClean="0">
                <a:solidFill>
                  <a:schemeClr val="tx1"/>
                </a:solidFill>
                <a:effectLst/>
                <a:latin typeface="+mn-lt"/>
                <a:ea typeface="+mn-ea"/>
                <a:cs typeface="+mn-cs"/>
              </a:rPr>
              <a:t>D.D. A. Gabelli, situata nel quartiere Barriera di Milano di Torino; </a:t>
            </a:r>
          </a:p>
          <a:p>
            <a:pPr lvl="0"/>
            <a:r>
              <a:rPr lang="it-IT" sz="1200" kern="1200" dirty="0" smtClean="0">
                <a:solidFill>
                  <a:schemeClr val="tx1"/>
                </a:solidFill>
                <a:effectLst/>
                <a:latin typeface="+mn-lt"/>
                <a:ea typeface="+mn-ea"/>
                <a:cs typeface="+mn-cs"/>
              </a:rPr>
              <a:t>Scuola Gramsci (2° Circolo) di Venaria (TO) </a:t>
            </a:r>
          </a:p>
          <a:p>
            <a:pPr lvl="0"/>
            <a:r>
              <a:rPr lang="it-IT" sz="1200" kern="1200" dirty="0" smtClean="0">
                <a:solidFill>
                  <a:schemeClr val="tx1"/>
                </a:solidFill>
                <a:effectLst/>
                <a:latin typeface="+mn-lt"/>
                <a:ea typeface="+mn-ea"/>
                <a:cs typeface="+mn-cs"/>
              </a:rPr>
              <a:t>I.C. Manzoni, Plesso </a:t>
            </a:r>
            <a:r>
              <a:rPr lang="it-IT" sz="1200" kern="1200" dirty="0" err="1" smtClean="0">
                <a:solidFill>
                  <a:schemeClr val="tx1"/>
                </a:solidFill>
                <a:effectLst/>
                <a:latin typeface="+mn-lt"/>
                <a:ea typeface="+mn-ea"/>
                <a:cs typeface="+mn-cs"/>
              </a:rPr>
              <a:t>Rayneri</a:t>
            </a:r>
            <a:r>
              <a:rPr lang="it-IT" sz="1200" kern="1200" dirty="0" smtClean="0">
                <a:solidFill>
                  <a:schemeClr val="tx1"/>
                </a:solidFill>
                <a:effectLst/>
                <a:latin typeface="+mn-lt"/>
                <a:ea typeface="+mn-ea"/>
                <a:cs typeface="+mn-cs"/>
              </a:rPr>
              <a:t>, situato nel quartiere San </a:t>
            </a:r>
            <a:r>
              <a:rPr lang="it-IT" sz="1200" kern="1200" dirty="0" err="1" smtClean="0">
                <a:solidFill>
                  <a:schemeClr val="tx1"/>
                </a:solidFill>
                <a:effectLst/>
                <a:latin typeface="+mn-lt"/>
                <a:ea typeface="+mn-ea"/>
                <a:cs typeface="+mn-cs"/>
              </a:rPr>
              <a:t>Salvario</a:t>
            </a:r>
            <a:r>
              <a:rPr lang="it-IT" sz="1200" kern="1200" dirty="0" smtClean="0">
                <a:solidFill>
                  <a:schemeClr val="tx1"/>
                </a:solidFill>
                <a:effectLst/>
                <a:latin typeface="+mn-lt"/>
                <a:ea typeface="+mn-ea"/>
                <a:cs typeface="+mn-cs"/>
              </a:rPr>
              <a:t> di Torino; </a:t>
            </a:r>
          </a:p>
          <a:p>
            <a:pPr lvl="0"/>
            <a:r>
              <a:rPr lang="it-IT" sz="1200" kern="1200" dirty="0" smtClean="0">
                <a:solidFill>
                  <a:schemeClr val="tx1"/>
                </a:solidFill>
                <a:effectLst/>
                <a:latin typeface="+mn-lt"/>
                <a:ea typeface="+mn-ea"/>
                <a:cs typeface="+mn-cs"/>
              </a:rPr>
              <a:t>D.D. Ilaria Alpi (Plessi Perotti e Deledda) situata nel quartiere Barriera di Milano (a cui sono stati somministrati solo gli </a:t>
            </a:r>
            <a:r>
              <a:rPr lang="it-IT" sz="1200" i="1" kern="1200" dirty="0" err="1" smtClean="0">
                <a:solidFill>
                  <a:schemeClr val="tx1"/>
                </a:solidFill>
                <a:effectLst/>
                <a:latin typeface="+mn-lt"/>
                <a:ea typeface="+mn-ea"/>
                <a:cs typeface="+mn-cs"/>
              </a:rPr>
              <a:t>items</a:t>
            </a:r>
            <a:r>
              <a:rPr lang="it-IT" sz="1200" kern="1200" dirty="0" smtClean="0">
                <a:solidFill>
                  <a:schemeClr val="tx1"/>
                </a:solidFill>
                <a:effectLst/>
                <a:latin typeface="+mn-lt"/>
                <a:ea typeface="+mn-ea"/>
                <a:cs typeface="+mn-cs"/>
              </a:rPr>
              <a:t> 7, 8 e 13 della Prova Fenix classe quinta, relativi al </a:t>
            </a:r>
            <a:r>
              <a:rPr lang="it-IT" sz="1200" i="1" kern="1200" dirty="0" smtClean="0">
                <a:solidFill>
                  <a:schemeClr val="tx1"/>
                </a:solidFill>
                <a:effectLst/>
                <a:latin typeface="+mn-lt"/>
                <a:ea typeface="+mn-ea"/>
                <a:cs typeface="+mn-cs"/>
              </a:rPr>
              <a:t>problem solving</a:t>
            </a:r>
            <a:r>
              <a:rPr lang="it-IT" sz="1200" kern="1200" dirty="0" smtClean="0">
                <a:solidFill>
                  <a:schemeClr val="tx1"/>
                </a:solidFill>
                <a:effectLst/>
                <a:latin typeface="+mn-lt"/>
                <a:ea typeface="+mn-ea"/>
                <a:cs typeface="+mn-cs"/>
              </a:rPr>
              <a:t>, alla geometria e all’argomentazione).</a:t>
            </a:r>
          </a:p>
          <a:p>
            <a:endParaRPr lang="it-IT" dirty="0"/>
          </a:p>
        </p:txBody>
      </p:sp>
      <p:sp>
        <p:nvSpPr>
          <p:cNvPr id="4" name="Slide Number Placeholder 3"/>
          <p:cNvSpPr>
            <a:spLocks noGrp="1"/>
          </p:cNvSpPr>
          <p:nvPr>
            <p:ph type="sldNum" sz="quarter" idx="10"/>
          </p:nvPr>
        </p:nvSpPr>
        <p:spPr/>
        <p:txBody>
          <a:bodyPr/>
          <a:lstStyle/>
          <a:p>
            <a:fld id="{8939D650-F5FC-254F-92C5-45C79918811D}" type="slidenum">
              <a:rPr lang="it-IT" smtClean="0"/>
              <a:t>38</a:t>
            </a:fld>
            <a:endParaRPr lang="it-IT"/>
          </a:p>
        </p:txBody>
      </p:sp>
    </p:spTree>
    <p:extLst>
      <p:ext uri="{BB962C8B-B14F-4D97-AF65-F5344CB8AC3E}">
        <p14:creationId xmlns:p14="http://schemas.microsoft.com/office/powerpoint/2010/main" val="1607943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kern="1200" dirty="0" smtClean="0">
                <a:solidFill>
                  <a:schemeClr val="tx1"/>
                </a:solidFill>
                <a:effectLst/>
                <a:latin typeface="+mn-lt"/>
                <a:ea typeface="+mn-ea"/>
                <a:cs typeface="+mn-cs"/>
              </a:rPr>
              <a:t>La composizione, tuttavia, risulta molto variegata se si confrontano le diverse scuole. Come si evince dal grafico riportato in Fig. 4, in alcune scuole le percentuali di studenti stranieri sono nettamente maggiori rispetto a quelle degli studenti italiani (scuole A e B); tale percentuale aumenta progressivamente fino a raggiungere (nella scuola E) un valore vicino alla percentuale media regionale (12,7%).</a:t>
            </a:r>
          </a:p>
          <a:p>
            <a:endParaRPr lang="it-IT" dirty="0"/>
          </a:p>
        </p:txBody>
      </p:sp>
      <p:sp>
        <p:nvSpPr>
          <p:cNvPr id="4" name="Slide Number Placeholder 3"/>
          <p:cNvSpPr>
            <a:spLocks noGrp="1"/>
          </p:cNvSpPr>
          <p:nvPr>
            <p:ph type="sldNum" sz="quarter" idx="10"/>
          </p:nvPr>
        </p:nvSpPr>
        <p:spPr/>
        <p:txBody>
          <a:bodyPr/>
          <a:lstStyle/>
          <a:p>
            <a:fld id="{8939D650-F5FC-254F-92C5-45C79918811D}" type="slidenum">
              <a:rPr lang="it-IT" smtClean="0"/>
              <a:t>39</a:t>
            </a:fld>
            <a:endParaRPr lang="it-IT"/>
          </a:p>
        </p:txBody>
      </p:sp>
    </p:spTree>
    <p:extLst>
      <p:ext uri="{BB962C8B-B14F-4D97-AF65-F5344CB8AC3E}">
        <p14:creationId xmlns:p14="http://schemas.microsoft.com/office/powerpoint/2010/main" val="1918358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b="1" u="none" kern="1200" baseline="0" dirty="0" smtClean="0">
                <a:solidFill>
                  <a:schemeClr val="tx1"/>
                </a:solidFill>
                <a:latin typeface="+mn-lt"/>
                <a:ea typeface="+mn-ea"/>
                <a:cs typeface="+mn-cs"/>
              </a:rPr>
              <a:t> Classi quarte. Medie dei risultati.</a:t>
            </a:r>
            <a:endParaRPr lang="it-IT" dirty="0"/>
          </a:p>
        </p:txBody>
      </p:sp>
      <p:sp>
        <p:nvSpPr>
          <p:cNvPr id="4" name="Slide Number Placeholder 3"/>
          <p:cNvSpPr>
            <a:spLocks noGrp="1"/>
          </p:cNvSpPr>
          <p:nvPr>
            <p:ph type="sldNum" sz="quarter" idx="10"/>
          </p:nvPr>
        </p:nvSpPr>
        <p:spPr/>
        <p:txBody>
          <a:bodyPr/>
          <a:lstStyle/>
          <a:p>
            <a:fld id="{8939D650-F5FC-254F-92C5-45C79918811D}" type="slidenum">
              <a:rPr lang="it-IT" smtClean="0"/>
              <a:t>40</a:t>
            </a:fld>
            <a:endParaRPr lang="it-IT"/>
          </a:p>
        </p:txBody>
      </p:sp>
    </p:spTree>
    <p:extLst>
      <p:ext uri="{BB962C8B-B14F-4D97-AF65-F5344CB8AC3E}">
        <p14:creationId xmlns:p14="http://schemas.microsoft.com/office/powerpoint/2010/main" val="3653756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kern="1200" dirty="0" smtClean="0">
                <a:solidFill>
                  <a:schemeClr val="tx1"/>
                </a:solidFill>
                <a:effectLst/>
                <a:latin typeface="+mn-lt"/>
                <a:ea typeface="+mn-ea"/>
                <a:cs typeface="+mn-cs"/>
              </a:rPr>
              <a:t>L’approccio metodologico dell’intervento prevede, per ciascuna attività, lo svolgimento di alcune fasi tipiche:</a:t>
            </a:r>
          </a:p>
          <a:p>
            <a:pPr lvl="0"/>
            <a:r>
              <a:rPr lang="it-IT" sz="1200" kern="1200" dirty="0" smtClean="0">
                <a:solidFill>
                  <a:schemeClr val="tx1"/>
                </a:solidFill>
                <a:effectLst/>
                <a:latin typeface="+mn-lt"/>
                <a:ea typeface="+mn-ea"/>
                <a:cs typeface="+mn-cs"/>
              </a:rPr>
              <a:t>narrazione iniziale, che consente di calare in un contesto concreto una specifica situazione-problema; essa, fungendo da filo conduttore dell’intero percorso didattico, coinvolge gli studenti anche dal punto di vista emotivo e motivazionale;</a:t>
            </a:r>
          </a:p>
          <a:p>
            <a:pPr lvl="0"/>
            <a:r>
              <a:rPr lang="it-IT" sz="1200" kern="1200" dirty="0" smtClean="0">
                <a:solidFill>
                  <a:schemeClr val="tx1"/>
                </a:solidFill>
                <a:effectLst/>
                <a:latin typeface="+mn-lt"/>
                <a:ea typeface="+mn-ea"/>
                <a:cs typeface="+mn-cs"/>
              </a:rPr>
              <a:t>lavoro individuale, in cui vengono fornite agli studenti alcune schede per focalizzare l’attenzione sua alcuni aspetti fondamentali e facilitare la sua comprensione;</a:t>
            </a:r>
          </a:p>
          <a:p>
            <a:pPr lvl="0"/>
            <a:r>
              <a:rPr lang="it-IT" sz="1200" kern="1200" dirty="0" smtClean="0">
                <a:solidFill>
                  <a:schemeClr val="tx1"/>
                </a:solidFill>
                <a:effectLst/>
                <a:latin typeface="+mn-lt"/>
                <a:ea typeface="+mn-ea"/>
                <a:cs typeface="+mn-cs"/>
              </a:rPr>
              <a:t>condivisione nel piccolo gruppo e/o in coppia tramite l’utilizzo di materiali concreti o simbolici che favoriscono la rappresentazione del problema e un’analisi critica delle varie informazioni e ipotesi; si tratta anche del momento di acquisizione della consapevolezza del proprio e altrui pensiero e di riflessione sulla validità, utilità e comprensibilità delle argomentazioni proposte.</a:t>
            </a:r>
          </a:p>
          <a:p>
            <a:pPr lvl="0"/>
            <a:r>
              <a:rPr lang="it-IT" sz="1200" kern="1200" dirty="0" smtClean="0">
                <a:solidFill>
                  <a:schemeClr val="tx1"/>
                </a:solidFill>
                <a:effectLst/>
                <a:latin typeface="+mn-lt"/>
                <a:ea typeface="+mn-ea"/>
                <a:cs typeface="+mn-cs"/>
              </a:rPr>
              <a:t>discussione matematica con l’intera classe orchestrata dall’insegante, che dà la parola, permette ai bambini più timidi di intervenire per primi, contiene l’esuberanza di alcuni, focalizza l’attenzione sulle diverse strategie di risoluzione e sulla giustificazione della loro scelta, rilancia le idee e i ragionamenti espressi dai bambini, anche se contengono un errore, stimola la riflessione su contributi interessanti, richiede momenti di sintesi, fa riferimento ad un “linguaggio condiviso” e connette i nuovi apprendimenti con le attività matematiche precedenti;</a:t>
            </a:r>
          </a:p>
          <a:p>
            <a:pPr lvl="0"/>
            <a:r>
              <a:rPr lang="it-IT" sz="1200" kern="1200" dirty="0" smtClean="0">
                <a:solidFill>
                  <a:schemeClr val="tx1"/>
                </a:solidFill>
                <a:effectLst/>
                <a:latin typeface="+mn-lt"/>
                <a:ea typeface="+mn-ea"/>
                <a:cs typeface="+mn-cs"/>
              </a:rPr>
              <a:t>report individuale/di coppia che consente un monitoraggio e una riflessione su quanto appreso e, in alcuni casi, anche la possibilità di estenderne le possibili applicazioni.</a:t>
            </a:r>
          </a:p>
        </p:txBody>
      </p:sp>
      <p:sp>
        <p:nvSpPr>
          <p:cNvPr id="4" name="Slide Number Placeholder 3"/>
          <p:cNvSpPr>
            <a:spLocks noGrp="1"/>
          </p:cNvSpPr>
          <p:nvPr>
            <p:ph type="sldNum" sz="quarter" idx="10"/>
          </p:nvPr>
        </p:nvSpPr>
        <p:spPr/>
        <p:txBody>
          <a:bodyPr/>
          <a:lstStyle/>
          <a:p>
            <a:fld id="{8939D650-F5FC-254F-92C5-45C79918811D}" type="slidenum">
              <a:rPr lang="it-IT" smtClean="0"/>
              <a:t>46</a:t>
            </a:fld>
            <a:endParaRPr lang="it-IT"/>
          </a:p>
        </p:txBody>
      </p:sp>
    </p:spTree>
    <p:extLst>
      <p:ext uri="{BB962C8B-B14F-4D97-AF65-F5344CB8AC3E}">
        <p14:creationId xmlns:p14="http://schemas.microsoft.com/office/powerpoint/2010/main" val="105837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96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57200" eaLnBrk="1" hangingPunct="1">
              <a:spcBef>
                <a:spcPct val="0"/>
              </a:spcBef>
            </a:pPr>
            <a:r>
              <a:rPr lang="it-IT">
                <a:latin typeface="Calibri" charset="0"/>
              </a:rPr>
              <a:t>L'esigenza di insegnare matematica a studenti appartenenti a gruppi etnici e linguistici diversi o, comunque, con competenze linguistiche eterogenee, ha fatto sì che, negli ultimi anni, nell’ambito della ricerca in didattica, si sia sviluppata una crescente attenzione sul ruolo del linguaggio nel fare e comunicare la matematica. </a:t>
            </a:r>
          </a:p>
          <a:p>
            <a:pPr defTabSz="457200" eaLnBrk="1" hangingPunct="1">
              <a:spcBef>
                <a:spcPct val="0"/>
              </a:spcBef>
            </a:pPr>
            <a:endParaRPr lang="it-IT">
              <a:latin typeface="Calibri" charset="0"/>
            </a:endParaRPr>
          </a:p>
          <a:p>
            <a:pPr defTabSz="457200" eaLnBrk="1" hangingPunct="1">
              <a:spcBef>
                <a:spcPct val="0"/>
              </a:spcBef>
            </a:pPr>
            <a:endParaRPr lang="it-IT">
              <a:latin typeface="Calibri" charset="0"/>
            </a:endParaRPr>
          </a:p>
          <a:p>
            <a:pPr defTabSz="457200" eaLnBrk="1" hangingPunct="1">
              <a:spcBef>
                <a:spcPct val="0"/>
              </a:spcBef>
            </a:pPr>
            <a:endParaRPr lang="it-IT">
              <a:latin typeface="Calibri" charset="0"/>
            </a:endParaRPr>
          </a:p>
          <a:p>
            <a:pPr defTabSz="457200" eaLnBrk="1" hangingPunct="1">
              <a:spcBef>
                <a:spcPct val="0"/>
              </a:spcBef>
            </a:pPr>
            <a:r>
              <a:rPr lang="it-IT">
                <a:latin typeface="Calibri" charset="0"/>
              </a:rPr>
              <a:t>Il termine equità, nell’ambito della didattica della matematica si riferisce al fatto che tutti gli studenti, indipendentemente dalla lingua, dalla cultura o dalla classe socio-economica, hanno il diritto di impegnarsi in esperienze di apprendimento in aula stimolanti, che aiutino a sviluppare una più profonda comprensione della matematica. Queste attività dovrebbero invitare gli studenti a impegnarsi intellettualmente e a spingerli verso l'eccellenza. Tutti gli studenti hanno bisogno di contesti educativi che tengano conto della loro diversità linguistica e culturale e di supporti costanti in modo da permettere un apprendimento di successo.</a:t>
            </a:r>
          </a:p>
          <a:p>
            <a:pPr defTabSz="457200"/>
            <a:endParaRPr lang="en-GB">
              <a:latin typeface="Calibri" charset="0"/>
            </a:endParaRPr>
          </a:p>
        </p:txBody>
      </p:sp>
      <p:sp>
        <p:nvSpPr>
          <p:cNvPr id="696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4BBAA86-795C-4F4D-9765-645D8D8CB6F4}" type="slidenum">
              <a:rPr lang="it-IT" sz="1200">
                <a:cs typeface="Arial" charset="0"/>
              </a:rPr>
              <a:pPr eaLnBrk="1" hangingPunct="1"/>
              <a:t>57</a:t>
            </a:fld>
            <a:endParaRPr lang="it-IT" sz="120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8939D650-F5FC-254F-92C5-45C79918811D}" type="slidenum">
              <a:rPr lang="it-IT" smtClean="0"/>
              <a:t>3</a:t>
            </a:fld>
            <a:endParaRPr lang="it-IT"/>
          </a:p>
        </p:txBody>
      </p:sp>
    </p:spTree>
    <p:extLst>
      <p:ext uri="{BB962C8B-B14F-4D97-AF65-F5344CB8AC3E}">
        <p14:creationId xmlns:p14="http://schemas.microsoft.com/office/powerpoint/2010/main" val="2809346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8939D650-F5FC-254F-92C5-45C79918811D}" type="slidenum">
              <a:rPr lang="it-IT" smtClean="0"/>
              <a:t>8</a:t>
            </a:fld>
            <a:endParaRPr lang="it-IT"/>
          </a:p>
        </p:txBody>
      </p:sp>
    </p:spTree>
    <p:extLst>
      <p:ext uri="{BB962C8B-B14F-4D97-AF65-F5344CB8AC3E}">
        <p14:creationId xmlns:p14="http://schemas.microsoft.com/office/powerpoint/2010/main" val="1911764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dirty="0" smtClean="0"/>
              <a:t>Una recente Raccomandazione Europea, sottolinea, anche, l’importanza della promozione di un’adeguata padronanza della lingua di scolarizzazione, da parte di tutti gli studenti, come un contributo fondamentale alla lotta contro l’insuccesso scolastico e alla ricerca dell’equità e della qualità nell’educazione.</a:t>
            </a:r>
          </a:p>
          <a:p>
            <a:pPr marL="0" marR="0" indent="0" algn="l" defTabSz="457200" rtl="0" eaLnBrk="1" fontAlgn="auto" latinLnBrk="0" hangingPunct="1">
              <a:lnSpc>
                <a:spcPct val="100000"/>
              </a:lnSpc>
              <a:spcBef>
                <a:spcPts val="0"/>
              </a:spcBef>
              <a:spcAft>
                <a:spcPts val="0"/>
              </a:spcAft>
              <a:buClrTx/>
              <a:buSzTx/>
              <a:buFontTx/>
              <a:buNone/>
              <a:tabLst/>
              <a:defRPr/>
            </a:pPr>
            <a:endParaRPr lang="it-IT"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it-IT" dirty="0" smtClean="0"/>
              <a:t>Gli studenti stranieri, infatti, durante le lezioni di matematica devono affrontare il nuovo linguaggio della matematica, così come la nuova lingua in cui la matematica viene insegnata. Inoltre, essi devono anche poter accedere ai discorsi che si svolgono in aula.</a:t>
            </a:r>
          </a:p>
          <a:p>
            <a:endParaRPr lang="en-GB" dirty="0"/>
          </a:p>
        </p:txBody>
      </p:sp>
      <p:sp>
        <p:nvSpPr>
          <p:cNvPr id="4" name="Slide Number Placeholder 3"/>
          <p:cNvSpPr>
            <a:spLocks noGrp="1"/>
          </p:cNvSpPr>
          <p:nvPr>
            <p:ph type="sldNum" sz="quarter" idx="10"/>
          </p:nvPr>
        </p:nvSpPr>
        <p:spPr/>
        <p:txBody>
          <a:bodyPr/>
          <a:lstStyle/>
          <a:p>
            <a:fld id="{8939D650-F5FC-254F-92C5-45C79918811D}" type="slidenum">
              <a:rPr lang="it-IT" smtClean="0"/>
              <a:t>14</a:t>
            </a:fld>
            <a:endParaRPr lang="it-IT"/>
          </a:p>
        </p:txBody>
      </p:sp>
    </p:spTree>
    <p:extLst>
      <p:ext uri="{BB962C8B-B14F-4D97-AF65-F5344CB8AC3E}">
        <p14:creationId xmlns:p14="http://schemas.microsoft.com/office/powerpoint/2010/main" val="2780172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kern="1200" dirty="0" smtClean="0">
                <a:solidFill>
                  <a:schemeClr val="tx1"/>
                </a:solidFill>
                <a:effectLst/>
                <a:latin typeface="+mn-lt"/>
                <a:ea typeface="+mn-ea"/>
                <a:cs typeface="+mn-cs"/>
              </a:rPr>
              <a:t>Anche Boero, </a:t>
            </a:r>
            <a:r>
              <a:rPr lang="it-IT" sz="1200" kern="1200" dirty="0" err="1" smtClean="0">
                <a:solidFill>
                  <a:schemeClr val="tx1"/>
                </a:solidFill>
                <a:effectLst/>
                <a:latin typeface="+mn-lt"/>
                <a:ea typeface="+mn-ea"/>
                <a:cs typeface="+mn-cs"/>
              </a:rPr>
              <a:t>Douek</a:t>
            </a:r>
            <a:r>
              <a:rPr lang="it-IT" sz="1200" kern="1200" dirty="0" smtClean="0">
                <a:solidFill>
                  <a:schemeClr val="tx1"/>
                </a:solidFill>
                <a:effectLst/>
                <a:latin typeface="+mn-lt"/>
                <a:ea typeface="+mn-ea"/>
                <a:cs typeface="+mn-cs"/>
              </a:rPr>
              <a:t> e Ferrari considerano alcune funzioni cruciali che il linguaggio naturale svolge in matematica. Esse sono rilevanti per lo sviluppo degli aspetti teorici della matematica in quanto consentono: la gestione di diversi sistemi di segni in base a regole di trasformazione specifiche; la consapevolezza metalinguistica; il collegamento dei concetti in sistemi e la validazione di un enunciato a partire da premesse condivise e fasi di ragionamento.</a:t>
            </a:r>
          </a:p>
        </p:txBody>
      </p:sp>
      <p:sp>
        <p:nvSpPr>
          <p:cNvPr id="4" name="Slide Number Placeholder 3"/>
          <p:cNvSpPr>
            <a:spLocks noGrp="1"/>
          </p:cNvSpPr>
          <p:nvPr>
            <p:ph type="sldNum" sz="quarter" idx="10"/>
          </p:nvPr>
        </p:nvSpPr>
        <p:spPr/>
        <p:txBody>
          <a:bodyPr/>
          <a:lstStyle/>
          <a:p>
            <a:fld id="{8939D650-F5FC-254F-92C5-45C79918811D}" type="slidenum">
              <a:rPr lang="it-IT" smtClean="0"/>
              <a:t>16</a:t>
            </a:fld>
            <a:endParaRPr lang="it-IT"/>
          </a:p>
        </p:txBody>
      </p:sp>
    </p:spTree>
    <p:extLst>
      <p:ext uri="{BB962C8B-B14F-4D97-AF65-F5344CB8AC3E}">
        <p14:creationId xmlns:p14="http://schemas.microsoft.com/office/powerpoint/2010/main" val="3497229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it-IT" sz="1200" kern="1200" dirty="0" smtClean="0">
                <a:solidFill>
                  <a:schemeClr val="tx1"/>
                </a:solidFill>
                <a:latin typeface="+mn-lt"/>
                <a:ea typeface="+mn-ea"/>
                <a:cs typeface="+mn-cs"/>
              </a:rPr>
              <a:t>l’uso dei </a:t>
            </a:r>
            <a:r>
              <a:rPr lang="it-IT" sz="1200" i="1" kern="1200" dirty="0" smtClean="0">
                <a:solidFill>
                  <a:schemeClr val="tx1"/>
                </a:solidFill>
                <a:latin typeface="+mn-lt"/>
                <a:ea typeface="+mn-ea"/>
                <a:cs typeface="+mn-cs"/>
              </a:rPr>
              <a:t>tempi verbali </a:t>
            </a:r>
            <a:r>
              <a:rPr lang="it-IT" sz="1200" i="0" kern="1200" dirty="0" smtClean="0">
                <a:solidFill>
                  <a:schemeClr val="tx1"/>
                </a:solidFill>
                <a:latin typeface="+mn-lt"/>
                <a:ea typeface="+mn-ea"/>
                <a:cs typeface="+mn-cs"/>
              </a:rPr>
              <a:t>diversi nella stessa frase (si pensi ad esempio al seguente problema: "Sara avrà 28 anni fra 9 anni. Trova la sua età attuale”, riconoscere “avrà” come un tempo futuro ha importanti implicazioni nella risoluzione)</a:t>
            </a:r>
          </a:p>
          <a:p>
            <a:pPr>
              <a:lnSpc>
                <a:spcPct val="150000"/>
              </a:lnSpc>
            </a:pPr>
            <a:r>
              <a:rPr lang="it-IT" sz="1200" kern="1200" dirty="0" smtClean="0">
                <a:solidFill>
                  <a:schemeClr val="tx1"/>
                </a:solidFill>
                <a:latin typeface="+mn-lt"/>
                <a:ea typeface="+mn-ea"/>
                <a:cs typeface="+mn-cs"/>
              </a:rPr>
              <a:t>l’uso di </a:t>
            </a:r>
            <a:r>
              <a:rPr lang="it-IT" sz="1200" i="1" kern="1200" dirty="0" smtClean="0">
                <a:solidFill>
                  <a:schemeClr val="tx1"/>
                </a:solidFill>
                <a:latin typeface="+mn-lt"/>
                <a:ea typeface="+mn-ea"/>
                <a:cs typeface="+mn-cs"/>
              </a:rPr>
              <a:t>modi infiniti </a:t>
            </a:r>
            <a:r>
              <a:rPr lang="it-IT" sz="1200" i="0" kern="1200" dirty="0" smtClean="0">
                <a:solidFill>
                  <a:schemeClr val="tx1"/>
                </a:solidFill>
                <a:latin typeface="+mn-lt"/>
                <a:ea typeface="+mn-ea"/>
                <a:cs typeface="+mn-cs"/>
              </a:rPr>
              <a:t>come il gerundio e il participio passato, quest’ultimo usato talora con funzione temporale, talora con funzione relativa.</a:t>
            </a:r>
          </a:p>
          <a:p>
            <a:pPr>
              <a:lnSpc>
                <a:spcPct val="150000"/>
              </a:lnSpc>
            </a:pPr>
            <a:r>
              <a:rPr lang="it-IT" sz="1200" kern="1200" dirty="0" smtClean="0">
                <a:solidFill>
                  <a:schemeClr val="tx1"/>
                </a:solidFill>
                <a:latin typeface="+mn-lt"/>
                <a:ea typeface="+mn-ea"/>
                <a:cs typeface="+mn-cs"/>
              </a:rPr>
              <a:t>Knight e </a:t>
            </a:r>
            <a:r>
              <a:rPr lang="it-IT" sz="1200" kern="1200" dirty="0" err="1" smtClean="0">
                <a:solidFill>
                  <a:schemeClr val="tx1"/>
                </a:solidFill>
                <a:latin typeface="+mn-lt"/>
                <a:ea typeface="+mn-ea"/>
                <a:cs typeface="+mn-cs"/>
              </a:rPr>
              <a:t>Hargis</a:t>
            </a:r>
            <a:r>
              <a:rPr lang="it-IT" sz="1200" kern="1200" dirty="0" smtClean="0">
                <a:solidFill>
                  <a:schemeClr val="tx1"/>
                </a:solidFill>
                <a:latin typeface="+mn-lt"/>
                <a:ea typeface="+mn-ea"/>
                <a:cs typeface="+mn-cs"/>
              </a:rPr>
              <a:t> hanno sottolineato che le strutture sintattiche comparative sono particolarmente diffuse nel discorso matematico. Sfortunatamente per molti studenti, appartenenti alle minoranze linguistiche, il sistema comparativo di una lingua può essere molto complesso. Strutture come “più grande di, meno che, tante volte quante” sono spesso confuse a livello sintattico, poiché richiedono che lo studente padroneggi schemi specifici, collegati ai significati in molteplici modi.</a:t>
            </a:r>
            <a:endParaRPr lang="it-IT" sz="1200" i="0" kern="1200" dirty="0" smtClean="0">
              <a:solidFill>
                <a:schemeClr val="tx1"/>
              </a:solidFill>
              <a:latin typeface="+mn-lt"/>
              <a:ea typeface="+mn-ea"/>
              <a:cs typeface="+mn-cs"/>
            </a:endParaRPr>
          </a:p>
          <a:p>
            <a:pPr>
              <a:lnSpc>
                <a:spcPct val="150000"/>
              </a:lnSpc>
            </a:pPr>
            <a:r>
              <a:rPr lang="it-IT" sz="1200" kern="1200" dirty="0" smtClean="0">
                <a:solidFill>
                  <a:schemeClr val="tx1"/>
                </a:solidFill>
                <a:latin typeface="+mn-lt"/>
                <a:ea typeface="+mn-ea"/>
                <a:cs typeface="+mn-cs"/>
              </a:rPr>
              <a:t>Lo stesso problema esiste con gli schemi sintattici richiesti dalle </a:t>
            </a:r>
            <a:r>
              <a:rPr lang="it-IT" sz="1200" i="1" kern="1200" dirty="0" smtClean="0">
                <a:solidFill>
                  <a:schemeClr val="tx1"/>
                </a:solidFill>
                <a:latin typeface="+mn-lt"/>
                <a:ea typeface="+mn-ea"/>
                <a:cs typeface="+mn-cs"/>
              </a:rPr>
              <a:t>frasi subordinate </a:t>
            </a:r>
            <a:r>
              <a:rPr lang="it-IT" sz="1200" i="0" kern="1200" dirty="0" smtClean="0">
                <a:solidFill>
                  <a:schemeClr val="tx1"/>
                </a:solidFill>
                <a:latin typeface="+mn-lt"/>
                <a:ea typeface="+mn-ea"/>
                <a:cs typeface="+mn-cs"/>
              </a:rPr>
              <a:t>e dalle </a:t>
            </a:r>
            <a:r>
              <a:rPr lang="it-IT" sz="1200" i="1" kern="1200" dirty="0" smtClean="0">
                <a:solidFill>
                  <a:schemeClr val="tx1"/>
                </a:solidFill>
                <a:latin typeface="+mn-lt"/>
                <a:ea typeface="+mn-ea"/>
                <a:cs typeface="+mn-cs"/>
              </a:rPr>
              <a:t>forme passive</a:t>
            </a:r>
            <a:r>
              <a:rPr lang="it-IT" sz="1200" i="0" kern="1200" dirty="0" smtClean="0">
                <a:solidFill>
                  <a:schemeClr val="tx1"/>
                </a:solidFill>
                <a:latin typeface="+mn-lt"/>
                <a:ea typeface="+mn-ea"/>
                <a:cs typeface="+mn-cs"/>
              </a:rPr>
              <a:t>40. Come per le strutture comparative, anche queste frasi hanno un impianto piuttosto complesso, con verbi formati da due parole e in cui il ruolo delle particelle proposizionali è fondamentale. Lo stesso si può dire delle forme passive. Il rischio di confusione diventa ancora più evidente se si considera che gli autori dei libri di testo hanno la tendenza ad adottare spesso queste forme linguistiche che, seppur stilisticamente eleganti, sono al di fuori delle competenze linguistiche di un numero considerevole di studenti, sia nativi che stranieri.</a:t>
            </a:r>
          </a:p>
          <a:p>
            <a:pPr>
              <a:lnSpc>
                <a:spcPct val="150000"/>
              </a:lnSpc>
            </a:pPr>
            <a:r>
              <a:rPr lang="it-IT" sz="1200" kern="1200" dirty="0" smtClean="0">
                <a:solidFill>
                  <a:schemeClr val="tx1"/>
                </a:solidFill>
                <a:latin typeface="+mn-lt"/>
                <a:ea typeface="+mn-ea"/>
                <a:cs typeface="+mn-cs"/>
              </a:rPr>
              <a:t>Un considerevole numero di ricerche dimostra che le frasi contenenti le negazioni sono più difficili da comprendere rispetto a quelle affermative. I risultati di tali studi indicano inoltre che, all’aumentare del numero di negazioni, corrisponde una progressiva diminuzione della comprensione.</a:t>
            </a:r>
          </a:p>
          <a:p>
            <a:pPr>
              <a:lnSpc>
                <a:spcPct val="150000"/>
              </a:lnSpc>
            </a:pPr>
            <a:r>
              <a:rPr lang="it-IT" sz="1200" kern="1200" dirty="0" smtClean="0">
                <a:solidFill>
                  <a:schemeClr val="tx1"/>
                </a:solidFill>
                <a:latin typeface="+mn-lt"/>
                <a:ea typeface="+mn-ea"/>
                <a:cs typeface="+mn-cs"/>
              </a:rPr>
              <a:t>Anche i connettivi logici, cioè gli “elementi (specialmente avverbi o locuzioni avverbiali e congiunzioni coordinanti o subordinanti) che hanno la funzione di collegare le parti di un testo, esprimendo legami logici e sintattici di vario tipo: aggiuntivi o copulativi, esplicativi, disgiuntivi, avversativi, concessivi, temporali, causali, finali”42, sono ampiamente utilizzati nei testi matematici per sviluppare e concatenare le strutture matematiche (</a:t>
            </a:r>
            <a:r>
              <a:rPr lang="it-IT" sz="1200" i="1" kern="1200" dirty="0" smtClean="0">
                <a:solidFill>
                  <a:schemeClr val="tx1"/>
                </a:solidFill>
                <a:latin typeface="+mn-lt"/>
                <a:ea typeface="+mn-ea"/>
                <a:cs typeface="+mn-cs"/>
              </a:rPr>
              <a:t>se...allora</a:t>
            </a:r>
            <a:r>
              <a:rPr lang="it-IT" sz="1200" i="0" kern="1200" dirty="0" smtClean="0">
                <a:solidFill>
                  <a:schemeClr val="tx1"/>
                </a:solidFill>
                <a:latin typeface="+mn-lt"/>
                <a:ea typeface="+mn-ea"/>
                <a:cs typeface="+mn-cs"/>
              </a:rPr>
              <a:t>, se e solo se, poiché, tale che, ma, di conseguenza, sia...sia). </a:t>
            </a:r>
            <a:r>
              <a:rPr lang="it-IT" sz="1200" kern="1200" dirty="0" smtClean="0">
                <a:solidFill>
                  <a:schemeClr val="tx1"/>
                </a:solidFill>
                <a:latin typeface="+mn-lt"/>
                <a:ea typeface="+mn-ea"/>
                <a:cs typeface="+mn-cs"/>
              </a:rPr>
              <a:t>Quando gli studenti leggono i testi matematici, devono essere abili nel riconoscere le situazioni nelle quali essi appaiono. In particolare, devono	identificare	la	situazione	segnalata:	similarità, contraddizione, causa/effetto o premessa/risultato, sequenzialità logica o cronologica. A livello sintattico, è necessario anche individuare la posizione che essi occupano in una frase (proposizione iniziale, intermedia o finale) ed essere consapevoli del fatto che alcuni connettori possono apparire solo in una posizione, ma altri possono apparire in due o più posizioni. Inoltre, ad un cambio di posizione può corrispondere un cambiamento nel significato.</a:t>
            </a:r>
            <a:endParaRPr lang="it-IT" dirty="0" smtClean="0"/>
          </a:p>
        </p:txBody>
      </p:sp>
      <p:sp>
        <p:nvSpPr>
          <p:cNvPr id="4" name="Slide Number Placeholder 3"/>
          <p:cNvSpPr>
            <a:spLocks noGrp="1"/>
          </p:cNvSpPr>
          <p:nvPr>
            <p:ph type="sldNum" sz="quarter" idx="10"/>
          </p:nvPr>
        </p:nvSpPr>
        <p:spPr/>
        <p:txBody>
          <a:bodyPr/>
          <a:lstStyle/>
          <a:p>
            <a:fld id="{8939D650-F5FC-254F-92C5-45C79918811D}" type="slidenum">
              <a:rPr lang="it-IT" smtClean="0"/>
              <a:t>18</a:t>
            </a:fld>
            <a:endParaRPr lang="it-IT"/>
          </a:p>
        </p:txBody>
      </p:sp>
    </p:spTree>
    <p:extLst>
      <p:ext uri="{BB962C8B-B14F-4D97-AF65-F5344CB8AC3E}">
        <p14:creationId xmlns:p14="http://schemas.microsoft.com/office/powerpoint/2010/main" val="421995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kern="1200" dirty="0" smtClean="0">
                <a:solidFill>
                  <a:schemeClr val="tx1"/>
                </a:solidFill>
                <a:latin typeface="+mn-lt"/>
                <a:ea typeface="+mn-ea"/>
                <a:cs typeface="+mn-cs"/>
              </a:rPr>
              <a:t>I problemi che coinvolgono le strutture sintattiche possono essere aggravati da fenomeni semantici, che riguardano i significati sia di singole parole che di intere frasi. L’aver acquisito le strutture sintattiche di una lingua, infatti, non dà alcuna garanzia dell’avvenuta acquisizione dei modelli semantici che compongono il discorso matematico44.</a:t>
            </a:r>
          </a:p>
          <a:p>
            <a:r>
              <a:rPr lang="it-IT" sz="1200" kern="1200" dirty="0" smtClean="0">
                <a:solidFill>
                  <a:schemeClr val="tx1"/>
                </a:solidFill>
                <a:latin typeface="+mn-lt"/>
                <a:ea typeface="+mn-ea"/>
                <a:cs typeface="+mn-cs"/>
              </a:rPr>
              <a:t>Il vocabolario matematico include una serie di parole che sono specifiche della matematica e che, nella maggior parte dei casi, vengono apprese per la prima volta da tutti gli studenti. Si tratta di parole relativamente facili da imparare (es. “divisore, denominatore, quoziente e coefficiente”). Inoltre, due o più concetti matematici sono spesso combinanti insieme, per formare un nuovo concetto, e ciò aggrava ulteriormente la comprensione. Espressioni del tipo “minimo comune multiplo, massimo comune divisore, esponente negativo”, ma anche altre apparentemente più semplici, come “un quarto di mele” sono alcuni esempi della complessità delle frasi matematiche che devono essere apprese e comprese nella loro interezza.</a:t>
            </a:r>
          </a:p>
          <a:p>
            <a:r>
              <a:rPr lang="it-IT" sz="1200" kern="1200" dirty="0" smtClean="0">
                <a:solidFill>
                  <a:schemeClr val="tx1"/>
                </a:solidFill>
                <a:latin typeface="+mn-lt"/>
                <a:ea typeface="+mn-ea"/>
                <a:cs typeface="+mn-cs"/>
              </a:rPr>
              <a:t>È importante notare che il significato di alcuni termini può essere legato a specifiche </a:t>
            </a:r>
            <a:r>
              <a:rPr lang="it-IT" sz="1200" i="1" kern="1200" dirty="0" smtClean="0">
                <a:solidFill>
                  <a:schemeClr val="tx1"/>
                </a:solidFill>
                <a:latin typeface="+mn-lt"/>
                <a:ea typeface="+mn-ea"/>
                <a:cs typeface="+mn-cs"/>
              </a:rPr>
              <a:t>operazioni matematiche</a:t>
            </a:r>
            <a:r>
              <a:rPr lang="it-IT" sz="1200" i="0" kern="1200" dirty="0" smtClean="0">
                <a:solidFill>
                  <a:schemeClr val="tx1"/>
                </a:solidFill>
                <a:latin typeface="+mn-lt"/>
                <a:ea typeface="+mn-ea"/>
                <a:cs typeface="+mn-cs"/>
              </a:rPr>
              <a:t>. Un più sottile, e anche più delicato, aspetto del lessico matematico coinvolge, infatti, le molteplici modalità con cui una stessa operazione matematica può essere segnalata. Ad esempio l’addizione può essere segnalata dalle seguenti parole “addiziona, aggiungi, più, combina, aumentato di, e, somma”. Allo stesso modo, la sottrazione può essere segnalata dalle seguenti parole: “sottrai, togli, meno, diminuito di, differisce”. La manipolazione di questo vocabolario diventa cruciale per la comprensione delle spiegazioni degli insegnanti e per la risoluzione dei problemi.</a:t>
            </a:r>
          </a:p>
          <a:p>
            <a:r>
              <a:rPr lang="it-IT" sz="1200" kern="1200" dirty="0" smtClean="0">
                <a:solidFill>
                  <a:schemeClr val="tx1"/>
                </a:solidFill>
                <a:latin typeface="+mn-lt"/>
                <a:ea typeface="+mn-ea"/>
                <a:cs typeface="+mn-cs"/>
              </a:rPr>
              <a:t>Altre difficoltà da un punto di vista lessicale derivano dall’uso di </a:t>
            </a:r>
            <a:r>
              <a:rPr lang="it-IT" sz="1200" i="1" kern="1200" dirty="0" smtClean="0">
                <a:solidFill>
                  <a:schemeClr val="tx1"/>
                </a:solidFill>
                <a:latin typeface="+mn-lt"/>
                <a:ea typeface="+mn-ea"/>
                <a:cs typeface="+mn-cs"/>
              </a:rPr>
              <a:t>termini astratti</a:t>
            </a:r>
            <a:r>
              <a:rPr lang="it-IT" sz="1200" i="0" kern="1200" dirty="0" smtClean="0">
                <a:solidFill>
                  <a:schemeClr val="tx1"/>
                </a:solidFill>
                <a:latin typeface="+mn-lt"/>
                <a:ea typeface="+mn-ea"/>
                <a:cs typeface="+mn-cs"/>
              </a:rPr>
              <a:t>, che rimandano a concetti nuovi e complessi (es. “sistema” o “processo”). Tali termini non appartengono al lessico di base e non costituiscono quindi ancora parte del patrimonio linguistico dell’alunno, neanche a livello ricettivo. Un’ulteriore problematicità è la frequente </a:t>
            </a:r>
            <a:r>
              <a:rPr lang="it-IT" sz="1200" i="1" kern="1200" dirty="0" smtClean="0">
                <a:solidFill>
                  <a:schemeClr val="tx1"/>
                </a:solidFill>
                <a:latin typeface="+mn-lt"/>
                <a:ea typeface="+mn-ea"/>
                <a:cs typeface="+mn-cs"/>
              </a:rPr>
              <a:t>nominalizzazione</a:t>
            </a:r>
            <a:r>
              <a:rPr lang="it-IT" sz="1200" i="0" kern="1200" dirty="0" smtClean="0">
                <a:solidFill>
                  <a:schemeClr val="tx1"/>
                </a:solidFill>
                <a:latin typeface="+mn-lt"/>
                <a:ea typeface="+mn-ea"/>
                <a:cs typeface="+mn-cs"/>
              </a:rPr>
              <a:t>, ovvero l’uso di </a:t>
            </a:r>
            <a:r>
              <a:rPr lang="it-IT" sz="1200" kern="1200" dirty="0" smtClean="0">
                <a:solidFill>
                  <a:schemeClr val="tx1"/>
                </a:solidFill>
                <a:latin typeface="+mn-lt"/>
                <a:ea typeface="+mn-ea"/>
                <a:cs typeface="+mn-cs"/>
              </a:rPr>
              <a:t>parole che condensano il significato di intere frasi, quali “dilatazione, orientamento, definizione e classificazione”. Molti termini sono inoltre </a:t>
            </a:r>
            <a:r>
              <a:rPr lang="it-IT" sz="1200" i="1" kern="1200" dirty="0" smtClean="0">
                <a:solidFill>
                  <a:schemeClr val="tx1"/>
                </a:solidFill>
                <a:latin typeface="+mn-lt"/>
                <a:ea typeface="+mn-ea"/>
                <a:cs typeface="+mn-cs"/>
              </a:rPr>
              <a:t>polisemici</a:t>
            </a:r>
            <a:r>
              <a:rPr lang="it-IT" sz="1200" i="0" kern="1200" dirty="0" smtClean="0">
                <a:solidFill>
                  <a:schemeClr val="tx1"/>
                </a:solidFill>
                <a:latin typeface="+mn-lt"/>
                <a:ea typeface="+mn-ea"/>
                <a:cs typeface="+mn-cs"/>
              </a:rPr>
              <a:t>, possono cioè assumere un significato diverso da quello che viene loro attribuito nel linguaggio comune (es. “potenza, radice, volume, ottuso”) e addirittura possono con lo stesso presentare accezioni diverse nelle varie discipline scolastiche (es. “soluzione”) o nella stessa disciplina (es. “quadrato” in algebra e geometria; “mediana” in geometria e statistica), creando quindi una notevole difficoltà per gli alunni che non padroneggiano bene la lingua italiana. In alcuni casi una stessa parola è usata con significato nella lingua quotidiana e nel linguaggio matematico, ma quest’ultimo ha un significato più preciso (es. “simile, differenza”). Anche gli aggettivi possono modificare i significati matematici in modo sostanziale (es. “valore e valore assoluto”, “radice e radice quadrata”, “poligono e poligono regolare”)46 47.</a:t>
            </a:r>
          </a:p>
          <a:p>
            <a:r>
              <a:rPr lang="it-IT" sz="1200" i="0" kern="1200" dirty="0" smtClean="0">
                <a:solidFill>
                  <a:schemeClr val="tx1"/>
                </a:solidFill>
                <a:latin typeface="+mn-lt"/>
                <a:ea typeface="+mn-ea"/>
                <a:cs typeface="+mn-cs"/>
              </a:rPr>
              <a:t>Le </a:t>
            </a:r>
            <a:r>
              <a:rPr lang="it-IT" sz="1200" i="1" kern="1200" dirty="0" smtClean="0">
                <a:solidFill>
                  <a:schemeClr val="tx1"/>
                </a:solidFill>
                <a:latin typeface="+mn-lt"/>
                <a:ea typeface="+mn-ea"/>
                <a:cs typeface="+mn-cs"/>
              </a:rPr>
              <a:t>sinonimie</a:t>
            </a:r>
            <a:r>
              <a:rPr lang="it-IT" sz="1200" i="0" kern="1200" dirty="0" smtClean="0">
                <a:solidFill>
                  <a:schemeClr val="tx1"/>
                </a:solidFill>
                <a:latin typeface="+mn-lt"/>
                <a:ea typeface="+mn-ea"/>
                <a:cs typeface="+mn-cs"/>
              </a:rPr>
              <a:t>, ossia uno stesso concetto, espresso con termini diversi all’interno dello stesso testo, rappresentano un’altra possibile difficoltà per un lettore in possesso di un vocabolario ristretto di parole. Se l’alunno straniero, infatti, non riconosce la loro equivalenza semantica, è impossibile di dare continuità logica ai concetti e ricostruire il significato globale del testo.</a:t>
            </a:r>
            <a:endParaRPr lang="it-IT"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939D650-F5FC-254F-92C5-45C79918811D}" type="slidenum">
              <a:rPr lang="it-IT" smtClean="0"/>
              <a:t>19</a:t>
            </a:fld>
            <a:endParaRPr lang="it-IT"/>
          </a:p>
        </p:txBody>
      </p:sp>
    </p:spTree>
    <p:extLst>
      <p:ext uri="{BB962C8B-B14F-4D97-AF65-F5344CB8AC3E}">
        <p14:creationId xmlns:p14="http://schemas.microsoft.com/office/powerpoint/2010/main" val="2850372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kern="1200" dirty="0" smtClean="0">
                <a:solidFill>
                  <a:schemeClr val="tx1"/>
                </a:solidFill>
                <a:latin typeface="+mn-lt"/>
                <a:ea typeface="+mn-ea"/>
                <a:cs typeface="+mn-cs"/>
              </a:rPr>
              <a:t>La notazione simbolica è uno dei tratti distintivi della matematica. Come evidenzia Usiskin48, i simboli matematici sono i mezzi con cui si scrive la matematica e si comunica il suo significato. </a:t>
            </a:r>
            <a:r>
              <a:rPr lang="it-IT" sz="1200" kern="1200" dirty="0" err="1" smtClean="0">
                <a:solidFill>
                  <a:schemeClr val="tx1"/>
                </a:solidFill>
                <a:latin typeface="+mn-lt"/>
                <a:ea typeface="+mn-ea"/>
                <a:cs typeface="+mn-cs"/>
              </a:rPr>
              <a:t>Pimm</a:t>
            </a:r>
            <a:r>
              <a:rPr lang="it-IT" sz="1200" kern="1200" dirty="0" smtClean="0">
                <a:solidFill>
                  <a:schemeClr val="tx1"/>
                </a:solidFill>
                <a:latin typeface="+mn-lt"/>
                <a:ea typeface="+mn-ea"/>
                <a:cs typeface="+mn-cs"/>
              </a:rPr>
              <a:t> considera la funzione simbolica della matematica come “una delle caratteristiche più evidenti e più distintive della disciplina”49. Egli intende i simboli come delle “finestre”, attraverso le quali accediamo ai concetti matematici; essi rappresentano la struttura della matematica, consentono le routine manipolative, rendono possibile la riflessione sulla matematica e facilitano la compattezza e la permanenza del pensiero. Eppure, accade molto spesso che gli insegnanti, durante le lezioni di matematica, si riferiscano alle notazioni piuttosto che ai concetti.</a:t>
            </a:r>
          </a:p>
          <a:p>
            <a:r>
              <a:rPr lang="it-IT" sz="1200" kern="1200" dirty="0" smtClean="0">
                <a:solidFill>
                  <a:schemeClr val="tx1"/>
                </a:solidFill>
                <a:latin typeface="+mn-lt"/>
                <a:ea typeface="+mn-ea"/>
                <a:cs typeface="+mn-cs"/>
              </a:rPr>
              <a:t>Oltre al lessico e alle strutture sintattiche tipiche del linguaggio matematico, gli studenti devono imparare anche una serie di simboli </a:t>
            </a:r>
            <a:r>
              <a:rPr lang="it-IT" sz="1200" kern="1200" dirty="0" err="1" smtClean="0">
                <a:solidFill>
                  <a:schemeClr val="tx1"/>
                </a:solidFill>
                <a:latin typeface="+mn-lt"/>
                <a:ea typeface="+mn-ea"/>
                <a:cs typeface="+mn-cs"/>
              </a:rPr>
              <a:t>notazionali</a:t>
            </a:r>
            <a:r>
              <a:rPr lang="it-IT" sz="1200" kern="1200" dirty="0" smtClean="0">
                <a:solidFill>
                  <a:schemeClr val="tx1"/>
                </a:solidFill>
                <a:latin typeface="+mn-lt"/>
                <a:ea typeface="+mn-ea"/>
                <a:cs typeface="+mn-cs"/>
              </a:rPr>
              <a:t> usati, per esprimere i concetti e i processi matematici. Più si avanza in matematica, più grande è la quantità di simboli e più concettualmente densi sono i loro significati. Utilizzare correntemente la notazione simbolica è una condizione necessaria, anche se non sufficiente, per ottenere dei buoni risultati in matematica.</a:t>
            </a:r>
          </a:p>
          <a:p>
            <a:r>
              <a:rPr lang="it-IT" sz="1200" kern="1200" dirty="0" err="1" smtClean="0">
                <a:solidFill>
                  <a:schemeClr val="tx1"/>
                </a:solidFill>
                <a:latin typeface="+mn-lt"/>
                <a:ea typeface="+mn-ea"/>
                <a:cs typeface="+mn-cs"/>
              </a:rPr>
              <a:t>Rubenstein</a:t>
            </a:r>
            <a:r>
              <a:rPr lang="it-IT" sz="1200" kern="1200" dirty="0" smtClean="0">
                <a:solidFill>
                  <a:schemeClr val="tx1"/>
                </a:solidFill>
                <a:latin typeface="+mn-lt"/>
                <a:ea typeface="+mn-ea"/>
                <a:cs typeface="+mn-cs"/>
              </a:rPr>
              <a:t> e Thompson50 individuano varie funzioni con cui i simboli sono utilizzati in matematica:</a:t>
            </a:r>
          </a:p>
          <a:p>
            <a:r>
              <a:rPr lang="it-IT" sz="1200" kern="1200" dirty="0" smtClean="0">
                <a:solidFill>
                  <a:schemeClr val="tx1"/>
                </a:solidFill>
                <a:latin typeface="+mn-lt"/>
                <a:ea typeface="+mn-ea"/>
                <a:cs typeface="+mn-cs"/>
              </a:rPr>
              <a:t>-	denominare un concetto (es. 29%, π, ∞, !",) -	evidenziare la relazione tra due concetti (es. 2,3≠2,5; 3&lt;7;</a:t>
            </a:r>
          </a:p>
          <a:p>
            <a:r>
              <a:rPr lang="it-IT" sz="1200" kern="1200" dirty="0" smtClean="0">
                <a:solidFill>
                  <a:schemeClr val="tx1"/>
                </a:solidFill>
                <a:latin typeface="+mn-lt"/>
                <a:ea typeface="+mn-ea"/>
                <a:cs typeface="+mn-cs"/>
              </a:rPr>
              <a:t>!" ≅ !") -	indicare un’operazione (es. 3+7; |-4|; 5-1; 1⁄2</a:t>
            </a:r>
            <a:r>
              <a:rPr lang="it-IT" sz="1200" i="1" kern="1200" dirty="0" smtClean="0">
                <a:solidFill>
                  <a:schemeClr val="tx1"/>
                </a:solidFill>
                <a:latin typeface="+mn-lt"/>
                <a:ea typeface="+mn-ea"/>
                <a:cs typeface="+mn-cs"/>
              </a:rPr>
              <a:t>bh</a:t>
            </a:r>
            <a:r>
              <a:rPr lang="it-IT" sz="1200" i="0" kern="1200" dirty="0" smtClean="0">
                <a:solidFill>
                  <a:schemeClr val="tx1"/>
                </a:solidFill>
                <a:latin typeface="+mn-lt"/>
                <a:ea typeface="+mn-ea"/>
                <a:cs typeface="+mn-cs"/>
              </a:rPr>
              <a:t>) -	abbreviare parole, unità, teoremi (es. %; ⇒)</a:t>
            </a:r>
          </a:p>
          <a:p>
            <a:r>
              <a:rPr lang="it-IT" sz="1200" i="0" kern="1200" dirty="0" smtClean="0">
                <a:solidFill>
                  <a:schemeClr val="tx1"/>
                </a:solidFill>
                <a:latin typeface="+mn-lt"/>
                <a:ea typeface="+mn-ea"/>
                <a:cs typeface="+mn-cs"/>
              </a:rPr>
              <a:t>-	indicare raggruppamenti (es. (), [], {}, !!! ,	9 + 16). !!!</a:t>
            </a:r>
          </a:p>
          <a:p>
            <a:r>
              <a:rPr lang="it-IT" sz="1200" i="0" kern="1200" dirty="0" smtClean="0">
                <a:solidFill>
                  <a:schemeClr val="tx1"/>
                </a:solidFill>
                <a:latin typeface="+mn-lt"/>
                <a:ea typeface="+mn-ea"/>
                <a:cs typeface="+mn-cs"/>
              </a:rPr>
              <a:t>Le studiose pongono l’accento anche sulle sfide che la notazione simbolica pone agli studenti. Innanzitutto è evidenziata l’importanza della </a:t>
            </a:r>
            <a:r>
              <a:rPr lang="it-IT" sz="1200" i="1" kern="1200" dirty="0" smtClean="0">
                <a:solidFill>
                  <a:schemeClr val="tx1"/>
                </a:solidFill>
                <a:latin typeface="+mn-lt"/>
                <a:ea typeface="+mn-ea"/>
                <a:cs typeface="+mn-cs"/>
              </a:rPr>
              <a:t>verbalizzazione</a:t>
            </a:r>
            <a:r>
              <a:rPr lang="it-IT" sz="1200" i="0" kern="1200" dirty="0" smtClean="0">
                <a:solidFill>
                  <a:schemeClr val="tx1"/>
                </a:solidFill>
                <a:latin typeface="+mn-lt"/>
                <a:ea typeface="+mn-ea"/>
                <a:cs typeface="+mn-cs"/>
              </a:rPr>
              <a:t>, cioè della traduzione dei simboli nel linguaggio parlato. Alcuni simboli richiedono la pronuncia di più parole (es. ≤ "minore  o  uguale", ±  "più  e  meno" ), altri possono essere verbalizzati in molteplici modi (es. </a:t>
            </a:r>
            <a:r>
              <a:rPr lang="it-IT" sz="1200" i="1" kern="1200" dirty="0" smtClean="0">
                <a:solidFill>
                  <a:schemeClr val="tx1"/>
                </a:solidFill>
                <a:latin typeface="+mn-lt"/>
                <a:ea typeface="+mn-ea"/>
                <a:cs typeface="+mn-cs"/>
              </a:rPr>
              <a:t>x</a:t>
            </a:r>
            <a:r>
              <a:rPr lang="it-IT" sz="1200" i="0" kern="1200" dirty="0" smtClean="0">
                <a:solidFill>
                  <a:schemeClr val="tx1"/>
                </a:solidFill>
                <a:latin typeface="+mn-lt"/>
                <a:ea typeface="+mn-ea"/>
                <a:cs typeface="+mn-cs"/>
              </a:rPr>
              <a:t>2 “</a:t>
            </a:r>
            <a:r>
              <a:rPr lang="it-IT" sz="1200" i="1" kern="1200" dirty="0" smtClean="0">
                <a:solidFill>
                  <a:schemeClr val="tx1"/>
                </a:solidFill>
                <a:latin typeface="+mn-lt"/>
                <a:ea typeface="+mn-ea"/>
                <a:cs typeface="+mn-cs"/>
              </a:rPr>
              <a:t>x </a:t>
            </a:r>
            <a:r>
              <a:rPr lang="it-IT" sz="1200" i="0" kern="1200" dirty="0" smtClean="0">
                <a:solidFill>
                  <a:schemeClr val="tx1"/>
                </a:solidFill>
                <a:latin typeface="+mn-lt"/>
                <a:ea typeface="+mn-ea"/>
                <a:cs typeface="+mn-cs"/>
              </a:rPr>
              <a:t>due” “</a:t>
            </a:r>
            <a:r>
              <a:rPr lang="it-IT" sz="1200" i="1" kern="1200" dirty="0" smtClean="0">
                <a:solidFill>
                  <a:schemeClr val="tx1"/>
                </a:solidFill>
                <a:latin typeface="+mn-lt"/>
                <a:ea typeface="+mn-ea"/>
                <a:cs typeface="+mn-cs"/>
              </a:rPr>
              <a:t>x </a:t>
            </a:r>
            <a:r>
              <a:rPr lang="it-IT" sz="1200" i="0" kern="1200" dirty="0" smtClean="0">
                <a:solidFill>
                  <a:schemeClr val="tx1"/>
                </a:solidFill>
                <a:latin typeface="+mn-lt"/>
                <a:ea typeface="+mn-ea"/>
                <a:cs typeface="+mn-cs"/>
              </a:rPr>
              <a:t>al quadrato” “</a:t>
            </a:r>
            <a:r>
              <a:rPr lang="it-IT" sz="1200" i="1" kern="1200" dirty="0" smtClean="0">
                <a:solidFill>
                  <a:schemeClr val="tx1"/>
                </a:solidFill>
                <a:latin typeface="+mn-lt"/>
                <a:ea typeface="+mn-ea"/>
                <a:cs typeface="+mn-cs"/>
              </a:rPr>
              <a:t>x </a:t>
            </a:r>
            <a:r>
              <a:rPr lang="it-IT" sz="1200" i="0" kern="1200" dirty="0" smtClean="0">
                <a:solidFill>
                  <a:schemeClr val="tx1"/>
                </a:solidFill>
                <a:latin typeface="+mn-lt"/>
                <a:ea typeface="+mn-ea"/>
                <a:cs typeface="+mn-cs"/>
              </a:rPr>
              <a:t>elevato alla seconda”). Per quanto riguarda la </a:t>
            </a:r>
            <a:r>
              <a:rPr lang="it-IT" sz="1200" i="1" kern="1200" dirty="0" smtClean="0">
                <a:solidFill>
                  <a:schemeClr val="tx1"/>
                </a:solidFill>
                <a:latin typeface="+mn-lt"/>
                <a:ea typeface="+mn-ea"/>
                <a:cs typeface="+mn-cs"/>
              </a:rPr>
              <a:t>comprensione </a:t>
            </a:r>
            <a:r>
              <a:rPr lang="it-IT" sz="1200" i="0" kern="1200" dirty="0" smtClean="0">
                <a:solidFill>
                  <a:schemeClr val="tx1"/>
                </a:solidFill>
                <a:latin typeface="+mn-lt"/>
                <a:ea typeface="+mn-ea"/>
                <a:cs typeface="+mn-cs"/>
              </a:rPr>
              <a:t>dei concetti rappresentati dai simboli, bisogna tener presente che diversi</a:t>
            </a:r>
          </a:p>
          <a:p>
            <a:r>
              <a:rPr lang="it-IT" sz="1200" i="0" kern="1200" dirty="0" smtClean="0">
                <a:solidFill>
                  <a:schemeClr val="tx1"/>
                </a:solidFill>
                <a:latin typeface="+mn-lt"/>
                <a:ea typeface="+mn-ea"/>
                <a:cs typeface="+mn-cs"/>
              </a:rPr>
              <a:t>simboli possono rappresentare lo stesso concetto (es. 12:3 e !"; 3x4, !</a:t>
            </a:r>
          </a:p>
          <a:p>
            <a:r>
              <a:rPr lang="it-IT" sz="1200" i="0" kern="1200" dirty="0" smtClean="0">
                <a:solidFill>
                  <a:schemeClr val="tx1"/>
                </a:solidFill>
                <a:latin typeface="+mn-lt"/>
                <a:ea typeface="+mn-ea"/>
                <a:cs typeface="+mn-cs"/>
              </a:rPr>
              <a:t>(3)(4), 3∙4) e che alcuni simboli possono essere impliciti, ma essenziali per la comprensione (es. 3</a:t>
            </a:r>
            <a:r>
              <a:rPr lang="it-IT" sz="1200" i="1" kern="1200" dirty="0" smtClean="0">
                <a:solidFill>
                  <a:schemeClr val="tx1"/>
                </a:solidFill>
                <a:latin typeface="+mn-lt"/>
                <a:ea typeface="+mn-ea"/>
                <a:cs typeface="+mn-cs"/>
              </a:rPr>
              <a:t>x = </a:t>
            </a:r>
            <a:r>
              <a:rPr lang="it-IT" sz="1200" i="0" kern="1200" dirty="0" smtClean="0">
                <a:solidFill>
                  <a:schemeClr val="tx1"/>
                </a:solidFill>
                <a:latin typeface="+mn-lt"/>
                <a:ea typeface="+mn-ea"/>
                <a:cs typeface="+mn-cs"/>
              </a:rPr>
              <a:t>3∙</a:t>
            </a:r>
            <a:r>
              <a:rPr lang="it-IT" sz="1200" i="1" kern="1200" dirty="0" smtClean="0">
                <a:solidFill>
                  <a:schemeClr val="tx1"/>
                </a:solidFill>
                <a:latin typeface="+mn-lt"/>
                <a:ea typeface="+mn-ea"/>
                <a:cs typeface="+mn-cs"/>
              </a:rPr>
              <a:t>x</a:t>
            </a:r>
            <a:r>
              <a:rPr lang="it-IT" sz="1200" i="0" kern="1200" dirty="0" smtClean="0">
                <a:solidFill>
                  <a:schemeClr val="tx1"/>
                </a:solidFill>
                <a:latin typeface="+mn-lt"/>
                <a:ea typeface="+mn-ea"/>
                <a:cs typeface="+mn-cs"/>
              </a:rPr>
              <a:t>). Anche la posizione e l’ordine dei simboli influisce sul significato (es. -34 significa l’opposto di 3 elevato a 4 ed è uguale a -81, nel caso di (-3)4 si tratta invece del numero negativo -3 elevato a 4 ed è uguale a 81; ma anche </a:t>
            </a:r>
            <a:r>
              <a:rPr lang="it-IT" sz="1200" i="1" kern="1200" dirty="0" smtClean="0">
                <a:solidFill>
                  <a:schemeClr val="tx1"/>
                </a:solidFill>
                <a:latin typeface="+mn-lt"/>
                <a:ea typeface="+mn-ea"/>
                <a:cs typeface="+mn-cs"/>
              </a:rPr>
              <a:t>t=2n, t=2n e t=n2 </a:t>
            </a:r>
            <a:r>
              <a:rPr lang="it-IT" sz="1200" i="0" kern="1200" dirty="0" smtClean="0">
                <a:solidFill>
                  <a:schemeClr val="tx1"/>
                </a:solidFill>
                <a:latin typeface="+mn-lt"/>
                <a:ea typeface="+mn-ea"/>
                <a:cs typeface="+mn-cs"/>
              </a:rPr>
              <a:t>è una sequenza che differisce soltanto per </a:t>
            </a:r>
            <a:r>
              <a:rPr lang="it-IT" sz="1200" i="0" kern="1200" dirty="0" err="1" smtClean="0">
                <a:solidFill>
                  <a:schemeClr val="tx1"/>
                </a:solidFill>
                <a:latin typeface="+mn-lt"/>
                <a:ea typeface="+mn-ea"/>
                <a:cs typeface="+mn-cs"/>
              </a:rPr>
              <a:t>il</a:t>
            </a:r>
            <a:r>
              <a:rPr lang="it-IT" sz="1200" kern="1200" dirty="0" err="1" smtClean="0">
                <a:solidFill>
                  <a:schemeClr val="tx1"/>
                </a:solidFill>
                <a:latin typeface="+mn-lt"/>
                <a:ea typeface="+mn-ea"/>
                <a:cs typeface="+mn-cs"/>
              </a:rPr>
              <a:t>posizionamento</a:t>
            </a:r>
            <a:r>
              <a:rPr lang="it-IT" sz="1200" kern="1200" dirty="0" smtClean="0">
                <a:solidFill>
                  <a:schemeClr val="tx1"/>
                </a:solidFill>
                <a:latin typeface="+mn-lt"/>
                <a:ea typeface="+mn-ea"/>
                <a:cs typeface="+mn-cs"/>
              </a:rPr>
              <a:t> dei simboli 2 e </a:t>
            </a:r>
            <a:r>
              <a:rPr lang="it-IT" sz="1200" i="1" kern="1200" dirty="0" err="1" smtClean="0">
                <a:solidFill>
                  <a:schemeClr val="tx1"/>
                </a:solidFill>
                <a:latin typeface="+mn-lt"/>
                <a:ea typeface="+mn-ea"/>
                <a:cs typeface="+mn-cs"/>
              </a:rPr>
              <a:t>n</a:t>
            </a:r>
            <a:r>
              <a:rPr lang="it-IT" sz="1200" i="0" kern="1200" dirty="0" smtClean="0">
                <a:solidFill>
                  <a:schemeClr val="tx1"/>
                </a:solidFill>
                <a:latin typeface="+mn-lt"/>
                <a:ea typeface="+mn-ea"/>
                <a:cs typeface="+mn-cs"/>
              </a:rPr>
              <a:t>, ma i cui significati sono notevolmente diversi). Infine un’altra sfida importante è la </a:t>
            </a:r>
            <a:r>
              <a:rPr lang="it-IT" sz="1200" i="1" kern="1200" dirty="0" smtClean="0">
                <a:solidFill>
                  <a:schemeClr val="tx1"/>
                </a:solidFill>
                <a:latin typeface="+mn-lt"/>
                <a:ea typeface="+mn-ea"/>
                <a:cs typeface="+mn-cs"/>
              </a:rPr>
              <a:t>produzione </a:t>
            </a:r>
            <a:r>
              <a:rPr lang="it-IT" sz="1200" i="0" kern="1200" dirty="0" smtClean="0">
                <a:solidFill>
                  <a:schemeClr val="tx1"/>
                </a:solidFill>
                <a:latin typeface="+mn-lt"/>
                <a:ea typeface="+mn-ea"/>
                <a:cs typeface="+mn-cs"/>
              </a:rPr>
              <a:t>di enunciati contenti simboli matematici. Gli studenti, infatti, devono essere in grado di utilizzare e trasformare i simboli matematici per decodificare le idee degli altri e per risolvere i problemi. A questo livello si possono ripresentare tutte le difficoltà viste. Può capitare che gli studenti applichino la proprietà distributiva ai simboli quando non dovrebbero (es. (</a:t>
            </a:r>
            <a:r>
              <a:rPr lang="it-IT" sz="1200" i="1" kern="1200" dirty="0" smtClean="0">
                <a:solidFill>
                  <a:schemeClr val="tx1"/>
                </a:solidFill>
                <a:latin typeface="+mn-lt"/>
                <a:ea typeface="+mn-ea"/>
                <a:cs typeface="+mn-cs"/>
              </a:rPr>
              <a:t>x </a:t>
            </a:r>
            <a:r>
              <a:rPr lang="it-IT" sz="1200" i="0" kern="1200" dirty="0" smtClean="0">
                <a:solidFill>
                  <a:schemeClr val="tx1"/>
                </a:solidFill>
                <a:latin typeface="+mn-lt"/>
                <a:ea typeface="+mn-ea"/>
                <a:cs typeface="+mn-cs"/>
              </a:rPr>
              <a:t>+ </a:t>
            </a:r>
            <a:r>
              <a:rPr lang="it-IT" sz="1200" i="1" kern="1200" dirty="0" smtClean="0">
                <a:solidFill>
                  <a:schemeClr val="tx1"/>
                </a:solidFill>
                <a:latin typeface="+mn-lt"/>
                <a:ea typeface="+mn-ea"/>
                <a:cs typeface="+mn-cs"/>
              </a:rPr>
              <a:t>y</a:t>
            </a:r>
            <a:r>
              <a:rPr lang="it-IT" sz="1200" i="0" kern="1200" dirty="0" smtClean="0">
                <a:solidFill>
                  <a:schemeClr val="tx1"/>
                </a:solidFill>
                <a:latin typeface="+mn-lt"/>
                <a:ea typeface="+mn-ea"/>
                <a:cs typeface="+mn-cs"/>
              </a:rPr>
              <a:t>)2 = </a:t>
            </a:r>
            <a:r>
              <a:rPr lang="it-IT" sz="1200" i="1" kern="1200" dirty="0" smtClean="0">
                <a:solidFill>
                  <a:schemeClr val="tx1"/>
                </a:solidFill>
                <a:latin typeface="+mn-lt"/>
                <a:ea typeface="+mn-ea"/>
                <a:cs typeface="+mn-cs"/>
              </a:rPr>
              <a:t>x</a:t>
            </a:r>
            <a:r>
              <a:rPr lang="it-IT" sz="1200" i="0" kern="1200" dirty="0" smtClean="0">
                <a:solidFill>
                  <a:schemeClr val="tx1"/>
                </a:solidFill>
                <a:latin typeface="+mn-lt"/>
                <a:ea typeface="+mn-ea"/>
                <a:cs typeface="+mn-cs"/>
              </a:rPr>
              <a:t>2 + </a:t>
            </a:r>
            <a:r>
              <a:rPr lang="it-IT" sz="1200" i="1" kern="1200" dirty="0" smtClean="0">
                <a:solidFill>
                  <a:schemeClr val="tx1"/>
                </a:solidFill>
                <a:latin typeface="+mn-lt"/>
                <a:ea typeface="+mn-ea"/>
                <a:cs typeface="+mn-cs"/>
              </a:rPr>
              <a:t>y2</a:t>
            </a:r>
            <a:r>
              <a:rPr lang="it-IT" sz="1200" i="0" kern="1200" dirty="0" smtClean="0">
                <a:solidFill>
                  <a:schemeClr val="tx1"/>
                </a:solidFill>
                <a:latin typeface="+mn-lt"/>
                <a:ea typeface="+mn-ea"/>
                <a:cs typeface="+mn-cs"/>
              </a:rPr>
              <a:t>) o che non distinguano tra lettere maiuscole e minuscole (es. in A= 1⁄2 </a:t>
            </a:r>
            <a:r>
              <a:rPr lang="it-IT" sz="1200" i="1" kern="1200" dirty="0" smtClean="0">
                <a:solidFill>
                  <a:schemeClr val="tx1"/>
                </a:solidFill>
                <a:latin typeface="+mn-lt"/>
                <a:ea typeface="+mn-ea"/>
                <a:cs typeface="+mn-cs"/>
              </a:rPr>
              <a:t>h</a:t>
            </a:r>
            <a:r>
              <a:rPr lang="it-IT" sz="1200" i="0" kern="1200" dirty="0" smtClean="0">
                <a:solidFill>
                  <a:schemeClr val="tx1"/>
                </a:solidFill>
                <a:latin typeface="+mn-lt"/>
                <a:ea typeface="+mn-ea"/>
                <a:cs typeface="+mn-cs"/>
              </a:rPr>
              <a:t>∙</a:t>
            </a:r>
            <a:r>
              <a:rPr lang="it-IT" sz="1200" i="1" kern="1200" dirty="0" smtClean="0">
                <a:solidFill>
                  <a:schemeClr val="tx1"/>
                </a:solidFill>
                <a:latin typeface="+mn-lt"/>
                <a:ea typeface="+mn-ea"/>
                <a:cs typeface="+mn-cs"/>
              </a:rPr>
              <a:t>(</a:t>
            </a:r>
            <a:r>
              <a:rPr lang="it-IT" sz="1200" i="1" kern="1200" dirty="0" err="1" smtClean="0">
                <a:solidFill>
                  <a:schemeClr val="tx1"/>
                </a:solidFill>
                <a:latin typeface="+mn-lt"/>
                <a:ea typeface="+mn-ea"/>
                <a:cs typeface="+mn-cs"/>
              </a:rPr>
              <a:t>a+b</a:t>
            </a:r>
            <a:r>
              <a:rPr lang="it-IT" sz="1200" i="1" kern="1200" dirty="0" smtClean="0">
                <a:solidFill>
                  <a:schemeClr val="tx1"/>
                </a:solidFill>
                <a:latin typeface="+mn-lt"/>
                <a:ea typeface="+mn-ea"/>
                <a:cs typeface="+mn-cs"/>
              </a:rPr>
              <a:t>) </a:t>
            </a:r>
            <a:r>
              <a:rPr lang="it-IT" sz="1200" i="0" kern="1200" dirty="0" smtClean="0">
                <a:solidFill>
                  <a:schemeClr val="tx1"/>
                </a:solidFill>
                <a:latin typeface="+mn-lt"/>
                <a:ea typeface="+mn-ea"/>
                <a:cs typeface="+mn-cs"/>
              </a:rPr>
              <a:t>la A e la </a:t>
            </a:r>
            <a:r>
              <a:rPr lang="it-IT" sz="1200" i="1" kern="1200" dirty="0" smtClean="0">
                <a:solidFill>
                  <a:schemeClr val="tx1"/>
                </a:solidFill>
                <a:latin typeface="+mn-lt"/>
                <a:ea typeface="+mn-ea"/>
                <a:cs typeface="+mn-cs"/>
              </a:rPr>
              <a:t>a </a:t>
            </a:r>
            <a:r>
              <a:rPr lang="it-IT" sz="1200" i="0" kern="1200" dirty="0" smtClean="0">
                <a:solidFill>
                  <a:schemeClr val="tx1"/>
                </a:solidFill>
                <a:latin typeface="+mn-lt"/>
                <a:ea typeface="+mn-ea"/>
                <a:cs typeface="+mn-cs"/>
              </a:rPr>
              <a:t>rappresentano rispettivamente un’area e una lunghezza)51.</a:t>
            </a:r>
          </a:p>
          <a:p>
            <a:r>
              <a:rPr lang="it-IT" sz="1200" i="0" kern="1200" dirty="0" smtClean="0">
                <a:solidFill>
                  <a:schemeClr val="tx1"/>
                </a:solidFill>
                <a:latin typeface="+mn-lt"/>
                <a:ea typeface="+mn-ea"/>
                <a:cs typeface="+mn-cs"/>
              </a:rPr>
              <a:t>È anche importante ricordare che ci sono alcuni simboli che hanno significati differenti a seconda delle parti del mondo in cui vengono utilizzati. Negli Stati Uniti, ad esempio, il punto è usato per </a:t>
            </a:r>
            <a:r>
              <a:rPr lang="it-IT" sz="1200" i="0" kern="1200" dirty="0" err="1" smtClean="0">
                <a:solidFill>
                  <a:schemeClr val="tx1"/>
                </a:solidFill>
                <a:latin typeface="+mn-lt"/>
                <a:ea typeface="+mn-ea"/>
                <a:cs typeface="+mn-cs"/>
              </a:rPr>
              <a:t>seperare</a:t>
            </a:r>
            <a:r>
              <a:rPr lang="it-IT" sz="1200" i="0" kern="1200" dirty="0" smtClean="0">
                <a:solidFill>
                  <a:schemeClr val="tx1"/>
                </a:solidFill>
                <a:latin typeface="+mn-lt"/>
                <a:ea typeface="+mn-ea"/>
                <a:cs typeface="+mn-cs"/>
              </a:rPr>
              <a:t> i numeri interi dai decimali e la virgola è usata per i numeri interi nel separare le centinaia dalle migliaia, le centinaia di migliaia dai milioni e così via.</a:t>
            </a:r>
          </a:p>
          <a:p>
            <a:r>
              <a:rPr lang="it-IT" sz="1200" i="0" kern="1200" dirty="0" smtClean="0">
                <a:solidFill>
                  <a:schemeClr val="tx1"/>
                </a:solidFill>
                <a:latin typeface="+mn-lt"/>
                <a:ea typeface="+mn-ea"/>
                <a:cs typeface="+mn-cs"/>
              </a:rPr>
              <a:t>Gli insegnanti dovrebbero quindi essere consapevoli delle sfide che la notazione simbolica crea agli studenti. In molti casi si tratta di un vero e proprio linguaggio compatto, astratto, specifico e formale. Esso, inoltre, è spesso limitato solo alle lezioni di matematica, quindi, le opportunità di usare questo linguaggio dovrebbero essere regolari, ricche, significative e gratificanti. </a:t>
            </a:r>
            <a:endParaRPr lang="it-IT"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939D650-F5FC-254F-92C5-45C79918811D}" type="slidenum">
              <a:rPr lang="it-IT" smtClean="0"/>
              <a:t>20</a:t>
            </a:fld>
            <a:endParaRPr lang="it-IT"/>
          </a:p>
        </p:txBody>
      </p:sp>
    </p:spTree>
    <p:extLst>
      <p:ext uri="{BB962C8B-B14F-4D97-AF65-F5344CB8AC3E}">
        <p14:creationId xmlns:p14="http://schemas.microsoft.com/office/powerpoint/2010/main" val="713742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it-IT" dirty="0" smtClean="0"/>
              <a:t>Gli studenti nell’interpretare un testo (un testo verbale, orale o scritto, una formula, una figura geometrica o un diagramma) non possono fare a meno di essere influenzati dal contesto, e cioè dalle loro percezioni della situazione e degli scopi dell’interazione .</a:t>
            </a:r>
          </a:p>
          <a:p>
            <a:pPr marL="0" indent="0">
              <a:buNone/>
            </a:pPr>
            <a:r>
              <a:rPr lang="it-IT" dirty="0" smtClean="0"/>
              <a:t>Diversi studi empirici hanno messo in luce la natura pragmatica delle attività matematiche degli studenti di diversi livelli scolastici . Ferrari in particolare individua le seguenti difficoltà:</a:t>
            </a:r>
          </a:p>
          <a:p>
            <a:pPr lvl="0"/>
            <a:r>
              <a:rPr lang="it-IT" dirty="0" smtClean="0"/>
              <a:t>interpretazione dei testi come indicazioni di procedimenti da eseguire, piuttosto che come strumenti per rappresentare o comunicare informazioni (ma anche convinzioni ed emozioni);</a:t>
            </a:r>
          </a:p>
          <a:p>
            <a:pPr lvl="0"/>
            <a:r>
              <a:rPr lang="it-IT" dirty="0" smtClean="0"/>
              <a:t>interpretazione di frasi isolate, o di parole-chiave piuttosto che dei testi nella loro globalità;</a:t>
            </a:r>
          </a:p>
          <a:p>
            <a:pPr lvl="0"/>
            <a:r>
              <a:rPr lang="it-IT" dirty="0" smtClean="0"/>
              <a:t>interpretazione e produzione dei testi in conformità ai modi di espressione tipici del linguaggio orale quotidiano, piuttosto che a quelli specifici dei linguaggi scientifici e in particolare della matematica;</a:t>
            </a:r>
          </a:p>
          <a:p>
            <a:pPr lvl="0"/>
            <a:r>
              <a:rPr lang="it-IT" dirty="0" smtClean="0"/>
              <a:t>incapacità di utilizzare, in ambito scientifico, le competenze linguistiche acquisite in ambito linguistico-letterario: numerosi studenti che possiedono, sulla carta, un discreto bagaglio di competenze linguistiche, non le usano che in minima parte nella loro attività scientifica e in particolare, nella risoluzione dei problemi di matematica.</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8939D650-F5FC-254F-92C5-45C79918811D}" type="slidenum">
              <a:rPr lang="it-IT" smtClean="0"/>
              <a:t>21</a:t>
            </a:fld>
            <a:endParaRPr lang="it-IT"/>
          </a:p>
        </p:txBody>
      </p:sp>
    </p:spTree>
    <p:extLst>
      <p:ext uri="{BB962C8B-B14F-4D97-AF65-F5344CB8AC3E}">
        <p14:creationId xmlns:p14="http://schemas.microsoft.com/office/powerpoint/2010/main" val="37626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57199" y="1295400"/>
            <a:ext cx="8228013" cy="1927225"/>
          </a:xfrm>
        </p:spPr>
        <p:txBody>
          <a:bodyPr tIns="0" bIns="0" anchor="b" anchorCtr="0"/>
          <a:lstStyle>
            <a:lvl1pPr>
              <a:defRPr sz="6000">
                <a:solidFill>
                  <a:schemeClr val="bg1"/>
                </a:solidFill>
              </a:defRPr>
            </a:lvl1pPr>
          </a:lstStyle>
          <a:p>
            <a:r>
              <a:rPr lang="it-IT" smtClean="0"/>
              <a:t>Click to edit Master title style</a:t>
            </a:r>
            <a:endParaRPr/>
          </a:p>
        </p:txBody>
      </p:sp>
      <p:sp>
        <p:nvSpPr>
          <p:cNvPr id="3" name="Subtitle 2"/>
          <p:cNvSpPr>
            <a:spLocks noGrp="1"/>
          </p:cNvSpPr>
          <p:nvPr>
            <p:ph type="subTitle" idx="1"/>
          </p:nvPr>
        </p:nvSpPr>
        <p:spPr>
          <a:xfrm>
            <a:off x="457199" y="3307976"/>
            <a:ext cx="8228013" cy="1066800"/>
          </a:xfrm>
        </p:spPr>
        <p:txBody>
          <a:bodyPr tIns="0" bIns="0"/>
          <a:lstStyle>
            <a:lvl1pPr marL="0" indent="0" algn="ctr">
              <a:spcBef>
                <a:spcPts val="300"/>
              </a:spcBef>
              <a:buNone/>
              <a:defRPr sz="18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Click to edit Master subtitle style</a:t>
            </a:r>
            <a:endParaRPr dirty="0"/>
          </a:p>
        </p:txBody>
      </p:sp>
      <p:sp>
        <p:nvSpPr>
          <p:cNvPr id="4" name="Date Placeholder 3"/>
          <p:cNvSpPr>
            <a:spLocks noGrp="1"/>
          </p:cNvSpPr>
          <p:nvPr>
            <p:ph type="dt" sz="half" idx="10"/>
          </p:nvPr>
        </p:nvSpPr>
        <p:spPr/>
        <p:txBody>
          <a:bodyPr/>
          <a:lstStyle/>
          <a:p>
            <a:pPr eaLnBrk="1" latinLnBrk="0" hangingPunct="1"/>
            <a:fld id="{9D21D778-B565-4D7E-94D7-64010A445B68}" type="datetimeFigureOut">
              <a:rPr lang="en-US" smtClean="0"/>
              <a:pPr eaLnBrk="1" latinLnBrk="0" hangingPunct="1"/>
              <a:t>07/10/15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dirty="0">
              <a:solidFill>
                <a:schemeClr val="accent3">
                  <a:shade val="75000"/>
                </a:schemeClr>
              </a:solidFill>
            </a:endParaRPr>
          </a:p>
        </p:txBody>
      </p:sp>
      <p:sp>
        <p:nvSpPr>
          <p:cNvPr id="8" name="TextBox 7"/>
          <p:cNvSpPr txBox="1"/>
          <p:nvPr/>
        </p:nvSpPr>
        <p:spPr>
          <a:xfrm>
            <a:off x="8292818" y="5804647"/>
            <a:ext cx="367088" cy="677108"/>
          </a:xfrm>
          <a:prstGeom prst="rect">
            <a:avLst/>
          </a:prstGeom>
          <a:noFill/>
        </p:spPr>
        <p:txBody>
          <a:bodyPr wrap="none" lIns="0" tIns="0" rIns="0" bIns="0" rtlCol="0">
            <a:spAutoFit/>
          </a:bodyPr>
          <a:lstStyle/>
          <a:p>
            <a:r>
              <a:rPr sz="4400">
                <a:solidFill>
                  <a:schemeClr val="accent1"/>
                </a:solidFill>
                <a:latin typeface="Wingdings" pitchFamily="2" charset="2"/>
              </a:rPr>
              <a:t>S</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9D21D778-B565-4D7E-94D7-64010A445B68}" type="datetimeFigureOut">
              <a:rPr lang="en-US" smtClean="0"/>
              <a:pPr eaLnBrk="1" latinLnBrk="0" hangingPunct="1"/>
              <a:t>07/10/15</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199" y="381001"/>
            <a:ext cx="3509683" cy="2209800"/>
          </a:xfrm>
        </p:spPr>
        <p:txBody>
          <a:bodyPr anchor="b"/>
          <a:lstStyle>
            <a:lvl1pPr algn="l">
              <a:defRPr sz="4400" b="0"/>
            </a:lvl1pPr>
          </a:lstStyle>
          <a:p>
            <a:r>
              <a:rPr lang="it-IT" smtClean="0"/>
              <a:t>Click to edit Master title style</a:t>
            </a:r>
            <a:endParaRPr/>
          </a:p>
        </p:txBody>
      </p:sp>
      <p:sp>
        <p:nvSpPr>
          <p:cNvPr id="3" name="Content Placeholder 2"/>
          <p:cNvSpPr>
            <a:spLocks noGrp="1"/>
          </p:cNvSpPr>
          <p:nvPr>
            <p:ph idx="1"/>
          </p:nvPr>
        </p:nvSpPr>
        <p:spPr>
          <a:xfrm>
            <a:off x="5029200" y="273050"/>
            <a:ext cx="3657600" cy="5853113"/>
          </a:xfrm>
        </p:spPr>
        <p:txBody>
          <a:bodyPr>
            <a:normAutofit/>
          </a:bodyPr>
          <a:lstStyle>
            <a:lvl1pPr>
              <a:defRPr sz="2200"/>
            </a:lvl1pPr>
            <a:lvl2pPr>
              <a:defRPr sz="20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4" name="Text Placeholder 3"/>
          <p:cNvSpPr>
            <a:spLocks noGrp="1"/>
          </p:cNvSpPr>
          <p:nvPr>
            <p:ph type="body" sz="half" idx="2"/>
          </p:nvPr>
        </p:nvSpPr>
        <p:spPr>
          <a:xfrm>
            <a:off x="457199" y="2649071"/>
            <a:ext cx="3509683" cy="3388192"/>
          </a:xfrm>
        </p:spPr>
        <p:txBody>
          <a:bodyPr>
            <a:normAutofit/>
          </a:bodyPr>
          <a:lstStyle>
            <a:lvl1pPr marL="0" indent="0">
              <a:spcBef>
                <a:spcPts val="600"/>
              </a:spcBef>
              <a:buNone/>
              <a:defRPr sz="20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pPr eaLnBrk="1" latinLnBrk="0" hangingPunct="1"/>
            <a:fld id="{9D21D778-B565-4D7E-94D7-64010A445B68}" type="datetimeFigureOut">
              <a:rPr lang="en-US" smtClean="0"/>
              <a:pPr eaLnBrk="1" latinLnBrk="0" hangingPunct="1"/>
              <a:t>07/10/15</a:t>
            </a:fld>
            <a:endParaRPr lang="en-US"/>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dirty="0">
              <a:solidFill>
                <a:schemeClr val="accent3">
                  <a:shade val="75000"/>
                </a:scheme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it-IT" smtClean="0"/>
              <a:t>Click to edit Master title style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spcBef>
                <a:spcPts val="600"/>
              </a:spcBef>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pPr eaLnBrk="1" latinLnBrk="0" hangingPunct="1"/>
            <a:fld id="{9D21D778-B565-4D7E-94D7-64010A445B68}" type="datetimeFigureOut">
              <a:rPr lang="en-US" smtClean="0"/>
              <a:pPr eaLnBrk="1" latinLnBrk="0" hangingPunct="1"/>
              <a:t>07/10/15</a:t>
            </a:fld>
            <a:endParaRPr lang="en-US" dirty="0"/>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dirty="0"/>
          </a:p>
        </p:txBody>
      </p:sp>
      <p:sp>
        <p:nvSpPr>
          <p:cNvPr id="9" name="Picture Placeholder 8"/>
          <p:cNvSpPr>
            <a:spLocks noGrp="1"/>
          </p:cNvSpPr>
          <p:nvPr>
            <p:ph type="pic" sz="quarter" idx="13"/>
          </p:nvPr>
        </p:nvSpPr>
        <p:spPr>
          <a:xfrm>
            <a:off x="228600" y="1143000"/>
            <a:ext cx="4267200" cy="4267200"/>
          </a:xfrm>
          <a:prstGeom prst="ellipse">
            <a:avLst/>
          </a:prstGeom>
          <a:ln w="28575">
            <a:solidFill>
              <a:schemeClr val="accent1"/>
            </a:solidFill>
          </a:ln>
        </p:spPr>
        <p:txBody>
          <a:bodyPr/>
          <a:lstStyle>
            <a:lvl1pPr marL="0" indent="0">
              <a:buNone/>
              <a:defRPr>
                <a:solidFill>
                  <a:schemeClr val="bg1"/>
                </a:solidFill>
              </a:defRPr>
            </a:lvl1pPr>
          </a:lstStyle>
          <a:p>
            <a:r>
              <a:rPr lang="it-IT"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it-IT" smtClean="0"/>
              <a:t>Click to edit Master title style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spcBef>
                <a:spcPts val="600"/>
              </a:spcBef>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pPr algn="r" eaLnBrk="1" latinLnBrk="0" hangingPunct="1"/>
            <a:fld id="{9D21D778-B565-4D7E-94D7-64010A445B68}" type="datetimeFigureOut">
              <a:rPr lang="en-US" smtClean="0"/>
              <a:pPr algn="r" eaLnBrk="1" latinLnBrk="0" hangingPunct="1"/>
              <a:t>07/10/15</a:t>
            </a:fld>
            <a:endParaRPr lang="en-US" sz="1400" dirty="0">
              <a:solidFill>
                <a:srgbClr val="FFFFFF"/>
              </a:solidFill>
            </a:endParaRPr>
          </a:p>
        </p:txBody>
      </p:sp>
      <p:sp>
        <p:nvSpPr>
          <p:cNvPr id="6" name="Footer Placeholder 5"/>
          <p:cNvSpPr>
            <a:spLocks noGrp="1"/>
          </p:cNvSpPr>
          <p:nvPr>
            <p:ph type="ftr" sz="quarter" idx="11"/>
          </p:nvPr>
        </p:nvSpPr>
        <p:spPr/>
        <p:txBody>
          <a:bodyPr/>
          <a:lstStyle/>
          <a:p>
            <a:pPr algn="l" eaLnBrk="1" latinLnBrk="0" hangingPunct="1"/>
            <a:endParaRPr kumimoji="0" lang="en-US" dirty="0">
              <a:solidFill>
                <a:srgbClr val="FFFFFF"/>
              </a:solidFill>
            </a:endParaRPr>
          </a:p>
        </p:txBody>
      </p:sp>
      <p:sp>
        <p:nvSpPr>
          <p:cNvPr id="7" name="Slide Number Placeholder 6"/>
          <p:cNvSpPr>
            <a:spLocks noGrp="1"/>
          </p:cNvSpPr>
          <p:nvPr>
            <p:ph type="sldNum" sz="quarter" idx="12"/>
          </p:nvPr>
        </p:nvSpPr>
        <p:spPr/>
        <p:txBody>
          <a:bodyPr/>
          <a:lstStyle/>
          <a:p>
            <a:pPr algn="ctr" eaLnBrk="1" latinLnBrk="0" hangingPunct="1"/>
            <a:fld id="{2C6B1FF6-39B9-40F5-8B67-33C6354A3D4F}" type="slidenum">
              <a:rPr kumimoji="0" lang="en-US" smtClean="0"/>
              <a:pPr algn="ctr" eaLnBrk="1" latinLnBrk="0" hangingPunct="1"/>
              <a:t>‹#›</a:t>
            </a:fld>
            <a:endParaRPr kumimoji="0" lang="en-US" sz="1600" dirty="0">
              <a:solidFill>
                <a:schemeClr val="accent3">
                  <a:shade val="75000"/>
                </a:schemeClr>
              </a:solidFill>
            </a:endParaRPr>
          </a:p>
        </p:txBody>
      </p:sp>
      <p:sp>
        <p:nvSpPr>
          <p:cNvPr id="9" name="Picture Placeholder 8"/>
          <p:cNvSpPr>
            <a:spLocks noGrp="1"/>
          </p:cNvSpPr>
          <p:nvPr>
            <p:ph type="pic" sz="quarter" idx="13"/>
          </p:nvPr>
        </p:nvSpPr>
        <p:spPr>
          <a:xfrm>
            <a:off x="990600" y="2590800"/>
            <a:ext cx="3505200" cy="3505200"/>
          </a:xfrm>
          <a:prstGeom prst="ellipse">
            <a:avLst/>
          </a:prstGeom>
          <a:ln w="28575">
            <a:solidFill>
              <a:schemeClr val="accent1"/>
            </a:solidFill>
          </a:ln>
        </p:spPr>
        <p:txBody>
          <a:bodyPr/>
          <a:lstStyle>
            <a:lvl1pPr marL="0" indent="0">
              <a:buNone/>
              <a:defRPr>
                <a:solidFill>
                  <a:schemeClr val="bg1"/>
                </a:solidFill>
              </a:defRPr>
            </a:lvl1pPr>
          </a:lstStyle>
          <a:p>
            <a:r>
              <a:rPr lang="it-IT" smtClean="0"/>
              <a:t>Drag picture to placeholder or click icon to add</a:t>
            </a:r>
            <a:endParaRPr/>
          </a:p>
        </p:txBody>
      </p:sp>
      <p:sp>
        <p:nvSpPr>
          <p:cNvPr id="8" name="Picture Placeholder 8"/>
          <p:cNvSpPr>
            <a:spLocks noGrp="1"/>
          </p:cNvSpPr>
          <p:nvPr>
            <p:ph type="pic" sz="quarter" idx="14"/>
          </p:nvPr>
        </p:nvSpPr>
        <p:spPr>
          <a:xfrm>
            <a:off x="2479675" y="1260475"/>
            <a:ext cx="1254125" cy="1254125"/>
          </a:xfrm>
          <a:prstGeom prst="ellipse">
            <a:avLst/>
          </a:prstGeom>
          <a:ln w="28575">
            <a:solidFill>
              <a:schemeClr val="accent1"/>
            </a:solidFill>
          </a:ln>
        </p:spPr>
        <p:txBody>
          <a:bodyPr>
            <a:normAutofit/>
          </a:bodyPr>
          <a:lstStyle>
            <a:lvl1pPr marL="0" indent="0">
              <a:buNone/>
              <a:defRPr sz="1400">
                <a:solidFill>
                  <a:schemeClr val="bg1"/>
                </a:solidFill>
              </a:defRPr>
            </a:lvl1pPr>
          </a:lstStyle>
          <a:p>
            <a:r>
              <a:rPr lang="it-IT" smtClean="0"/>
              <a:t>Drag picture to placeholder or click icon to add</a:t>
            </a:r>
            <a:endParaRPr/>
          </a:p>
        </p:txBody>
      </p:sp>
      <p:sp>
        <p:nvSpPr>
          <p:cNvPr id="10" name="Picture Placeholder 8"/>
          <p:cNvSpPr>
            <a:spLocks noGrp="1"/>
          </p:cNvSpPr>
          <p:nvPr>
            <p:ph type="pic" sz="quarter" idx="15"/>
          </p:nvPr>
        </p:nvSpPr>
        <p:spPr>
          <a:xfrm>
            <a:off x="269875" y="762000"/>
            <a:ext cx="2092325" cy="2092325"/>
          </a:xfrm>
          <a:prstGeom prst="ellipse">
            <a:avLst/>
          </a:prstGeom>
          <a:ln w="28575">
            <a:solidFill>
              <a:schemeClr val="accent1"/>
            </a:solidFill>
          </a:ln>
        </p:spPr>
        <p:txBody>
          <a:bodyPr>
            <a:normAutofit/>
          </a:bodyPr>
          <a:lstStyle>
            <a:lvl1pPr marL="0" indent="0">
              <a:buNone/>
              <a:defRPr sz="1800">
                <a:solidFill>
                  <a:schemeClr val="bg1"/>
                </a:solidFill>
              </a:defRPr>
            </a:lvl1pPr>
          </a:lstStyle>
          <a:p>
            <a:r>
              <a:rPr lang="it-IT" smtClean="0"/>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a:p>
        </p:txBody>
      </p:sp>
      <p:sp>
        <p:nvSpPr>
          <p:cNvPr id="3" name="Vertical Text Placeholder 2"/>
          <p:cNvSpPr>
            <a:spLocks noGrp="1"/>
          </p:cNvSpPr>
          <p:nvPr>
            <p:ph type="body" orient="vert" idx="1"/>
          </p:nvPr>
        </p:nvSpPr>
        <p:spPr>
          <a:xfrm>
            <a:off x="457200" y="2568388"/>
            <a:ext cx="8228013" cy="3468875"/>
          </a:xfrm>
        </p:spPr>
        <p:txBody>
          <a:bodyPr vert="eaVert"/>
          <a:lstStyle>
            <a:lvl5pPr>
              <a:defRPr/>
            </a:lvl5pPr>
            <a:lvl6pPr marL="1719072">
              <a:defRPr/>
            </a:lvl6pPr>
            <a:lvl7pPr marL="1719072">
              <a:defRPr/>
            </a:lvl7pPr>
            <a:lvl8pPr marL="1719072">
              <a:defRPr/>
            </a:lvl8pPr>
            <a:lvl9pPr marL="1719072">
              <a:defRPr/>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4" name="Date Placeholder 3"/>
          <p:cNvSpPr>
            <a:spLocks noGrp="1"/>
          </p:cNvSpPr>
          <p:nvPr>
            <p:ph type="dt" sz="half" idx="10"/>
          </p:nvPr>
        </p:nvSpPr>
        <p:spPr/>
        <p:txBody>
          <a:bodyPr/>
          <a:lstStyle/>
          <a:p>
            <a:pPr eaLnBrk="1" latinLnBrk="0" hangingPunct="1"/>
            <a:fld id="{9D21D778-B565-4D7E-94D7-64010A445B68}" type="datetimeFigureOut">
              <a:rPr lang="en-US" smtClean="0"/>
              <a:pPr eaLnBrk="1" latinLnBrk="0" hangingPunct="1"/>
              <a:t>07/10/15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274638"/>
            <a:ext cx="1524000" cy="5851525"/>
          </a:xfrm>
        </p:spPr>
        <p:txBody>
          <a:bodyPr vert="eaVert" anchor="t" anchorCtr="0"/>
          <a:lstStyle/>
          <a:p>
            <a:r>
              <a:rPr lang="it-IT" smtClean="0"/>
              <a:t>Click to edit Master title style</a:t>
            </a:r>
            <a:endParaRPr/>
          </a:p>
        </p:txBody>
      </p:sp>
      <p:sp>
        <p:nvSpPr>
          <p:cNvPr id="3" name="Vertical Text Placeholder 2"/>
          <p:cNvSpPr>
            <a:spLocks noGrp="1"/>
          </p:cNvSpPr>
          <p:nvPr>
            <p:ph type="body" orient="vert" idx="1"/>
          </p:nvPr>
        </p:nvSpPr>
        <p:spPr>
          <a:xfrm>
            <a:off x="457200" y="416859"/>
            <a:ext cx="6019800" cy="5615642"/>
          </a:xfrm>
        </p:spPr>
        <p:txBody>
          <a:bodyPr vert="eaVert"/>
          <a:lstStyle>
            <a:lvl5pPr>
              <a:defRPr/>
            </a:lvl5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4" name="Date Placeholder 3"/>
          <p:cNvSpPr>
            <a:spLocks noGrp="1"/>
          </p:cNvSpPr>
          <p:nvPr>
            <p:ph type="dt" sz="half" idx="10"/>
          </p:nvPr>
        </p:nvSpPr>
        <p:spPr/>
        <p:txBody>
          <a:bodyPr/>
          <a:lstStyle/>
          <a:p>
            <a:pPr eaLnBrk="1" latinLnBrk="0" hangingPunct="1"/>
            <a:fld id="{9D21D778-B565-4D7E-94D7-64010A445B68}" type="datetimeFigureOut">
              <a:rPr lang="en-US" smtClean="0"/>
              <a:pPr eaLnBrk="1" latinLnBrk="0" hangingPunct="1"/>
              <a:t>07/10/15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los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lgn="r" eaLnBrk="1" latinLnBrk="0" hangingPunct="1"/>
            <a:fld id="{9D21D778-B565-4D7E-94D7-64010A445B68}" type="datetimeFigureOut">
              <a:rPr lang="en-US" smtClean="0"/>
              <a:pPr algn="r" eaLnBrk="1" latinLnBrk="0" hangingPunct="1"/>
              <a:t>07/10/15</a:t>
            </a:fld>
            <a:endParaRPr lang="en-US" sz="1400" dirty="0">
              <a:solidFill>
                <a:srgbClr val="FFFFFF"/>
              </a:solidFill>
            </a:endParaRPr>
          </a:p>
        </p:txBody>
      </p:sp>
      <p:sp>
        <p:nvSpPr>
          <p:cNvPr id="4" name="Footer Placeholder 3"/>
          <p:cNvSpPr>
            <a:spLocks noGrp="1"/>
          </p:cNvSpPr>
          <p:nvPr>
            <p:ph type="ftr" sz="quarter" idx="11"/>
          </p:nvPr>
        </p:nvSpPr>
        <p:spPr/>
        <p:txBody>
          <a:bodyPr/>
          <a:lstStyle/>
          <a:p>
            <a:pPr algn="l" eaLnBrk="1" latinLnBrk="0" hangingPunct="1"/>
            <a:endParaRPr kumimoji="0" lang="en-US" dirty="0">
              <a:solidFill>
                <a:srgbClr val="FFFFFF"/>
              </a:solidFill>
            </a:endParaRPr>
          </a:p>
        </p:txBody>
      </p:sp>
      <p:sp>
        <p:nvSpPr>
          <p:cNvPr id="5" name="Slide Number Placeholder 4"/>
          <p:cNvSpPr>
            <a:spLocks noGrp="1"/>
          </p:cNvSpPr>
          <p:nvPr>
            <p:ph type="sldNum" sz="quarter" idx="12"/>
          </p:nvPr>
        </p:nvSpPr>
        <p:spPr/>
        <p:txBody>
          <a:bodyPr/>
          <a:lstStyle/>
          <a:p>
            <a:pPr algn="ctr" eaLnBrk="1" latinLnBrk="0" hangingPunct="1"/>
            <a:fld id="{2C6B1FF6-39B9-40F5-8B67-33C6354A3D4F}" type="slidenum">
              <a:rPr kumimoji="0" lang="en-US" smtClean="0"/>
              <a:pPr algn="ctr" eaLnBrk="1" latinLnBrk="0" hangingPunct="1"/>
              <a:t>‹#›</a:t>
            </a:fld>
            <a:endParaRPr kumimoji="0" lang="en-US" sz="1600" dirty="0">
              <a:solidFill>
                <a:schemeClr val="accent3">
                  <a:shade val="75000"/>
                </a:scheme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4" name="Date Placeholder 3"/>
          <p:cNvSpPr>
            <a:spLocks noGrp="1"/>
          </p:cNvSpPr>
          <p:nvPr>
            <p:ph type="dt" sz="half" idx="10"/>
          </p:nvPr>
        </p:nvSpPr>
        <p:spPr/>
        <p:txBody>
          <a:bodyPr/>
          <a:lstStyle/>
          <a:p>
            <a:pPr eaLnBrk="1" latinLnBrk="0" hangingPunct="1"/>
            <a:fld id="{9D21D778-B565-4D7E-94D7-64010A445B68}" type="datetimeFigureOut">
              <a:rPr lang="en-US" smtClean="0"/>
              <a:pPr eaLnBrk="1" latinLnBrk="0" hangingPunct="1"/>
              <a:t>07/10/15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36694"/>
            <a:ext cx="6400800" cy="1362075"/>
          </a:xfrm>
        </p:spPr>
        <p:txBody>
          <a:bodyPr anchor="b" anchorCtr="0"/>
          <a:lstStyle>
            <a:lvl1pPr algn="r">
              <a:defRPr sz="4600" b="0" cap="none" baseline="0"/>
            </a:lvl1pPr>
          </a:lstStyle>
          <a:p>
            <a:r>
              <a:rPr lang="it-IT" smtClean="0"/>
              <a:t>Click to edit Master title style</a:t>
            </a:r>
            <a:endParaRPr/>
          </a:p>
        </p:txBody>
      </p:sp>
      <p:sp>
        <p:nvSpPr>
          <p:cNvPr id="3" name="Text Placeholder 2"/>
          <p:cNvSpPr>
            <a:spLocks noGrp="1"/>
          </p:cNvSpPr>
          <p:nvPr>
            <p:ph type="body" idx="1"/>
          </p:nvPr>
        </p:nvSpPr>
        <p:spPr>
          <a:xfrm>
            <a:off x="1676399" y="3609695"/>
            <a:ext cx="5181601" cy="1500187"/>
          </a:xfrm>
        </p:spPr>
        <p:txBody>
          <a:bodyPr anchor="t" anchorCtr="0"/>
          <a:lstStyle>
            <a:lvl1pPr marL="0" indent="0" algn="r">
              <a:spcBef>
                <a:spcPts val="300"/>
              </a:spcBef>
              <a:buNone/>
              <a:defRPr sz="1800"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Click to edit Master text styles</a:t>
            </a:r>
          </a:p>
        </p:txBody>
      </p:sp>
      <p:sp>
        <p:nvSpPr>
          <p:cNvPr id="4" name="Date Placeholder 3"/>
          <p:cNvSpPr>
            <a:spLocks noGrp="1"/>
          </p:cNvSpPr>
          <p:nvPr>
            <p:ph type="dt" sz="half" idx="10"/>
          </p:nvPr>
        </p:nvSpPr>
        <p:spPr/>
        <p:txBody>
          <a:bodyPr/>
          <a:lstStyle>
            <a:lvl1pPr>
              <a:defRPr>
                <a:solidFill>
                  <a:schemeClr val="bg1"/>
                </a:solidFill>
              </a:defRPr>
            </a:lvl1pPr>
          </a:lstStyle>
          <a:p>
            <a:pPr eaLnBrk="1" latinLnBrk="0" hangingPunct="1"/>
            <a:fld id="{9D21D778-B565-4D7E-94D7-64010A445B68}" type="datetimeFigureOut">
              <a:rPr lang="en-US" smtClean="0"/>
              <a:pPr eaLnBrk="1" latinLnBrk="0" hangingPunct="1"/>
              <a:t>07/10/15</a:t>
            </a:fld>
            <a:endParaRPr lang="en-US"/>
          </a:p>
        </p:txBody>
      </p:sp>
      <p:sp>
        <p:nvSpPr>
          <p:cNvPr id="5" name="Footer Placeholder 4"/>
          <p:cNvSpPr>
            <a:spLocks noGrp="1"/>
          </p:cNvSpPr>
          <p:nvPr>
            <p:ph type="ftr" sz="quarter" idx="11"/>
          </p:nvPr>
        </p:nvSpPr>
        <p:spPr>
          <a:xfrm>
            <a:off x="7238999" y="6356350"/>
            <a:ext cx="1446213" cy="365125"/>
          </a:xfrm>
        </p:spPr>
        <p:txBody>
          <a:bodyPr/>
          <a:lstStyle/>
          <a:p>
            <a:endParaRPr kumimoji="0"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C6B1FF6-39B9-40F5-8B67-33C6354A3D4F}" type="slidenum">
              <a:rPr kumimoji="0" lang="en-US" smtClean="0"/>
              <a:pPr eaLnBrk="1" latinLnBrk="0" hangingPunct="1"/>
              <a:t>‹#›</a:t>
            </a:fld>
            <a:endParaRPr kumimoji="0" lang="en-US" dirty="0">
              <a:solidFill>
                <a:schemeClr val="accent3">
                  <a:shade val="75000"/>
                </a:schemeClr>
              </a:solidFill>
            </a:endParaRPr>
          </a:p>
        </p:txBody>
      </p:sp>
      <p:sp>
        <p:nvSpPr>
          <p:cNvPr id="8" name="TextBox 7"/>
          <p:cNvSpPr txBox="1"/>
          <p:nvPr/>
        </p:nvSpPr>
        <p:spPr>
          <a:xfrm>
            <a:off x="8292818" y="5804647"/>
            <a:ext cx="367088" cy="677108"/>
          </a:xfrm>
          <a:prstGeom prst="rect">
            <a:avLst/>
          </a:prstGeom>
          <a:noFill/>
        </p:spPr>
        <p:txBody>
          <a:bodyPr wrap="none" lIns="0" tIns="0" rIns="0" bIns="0" rtlCol="0">
            <a:spAutoFit/>
          </a:bodyPr>
          <a:lstStyle/>
          <a:p>
            <a:r>
              <a:rPr sz="4400">
                <a:solidFill>
                  <a:schemeClr val="accent1"/>
                </a:solidFill>
                <a:latin typeface="Wingdings" pitchFamily="2" charset="2"/>
              </a:rPr>
              <a:t>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a:p>
        </p:txBody>
      </p:sp>
      <p:sp>
        <p:nvSpPr>
          <p:cNvPr id="3" name="Content Placeholder 2"/>
          <p:cNvSpPr>
            <a:spLocks noGrp="1"/>
          </p:cNvSpPr>
          <p:nvPr>
            <p:ph sz="half" idx="1"/>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4" name="Content Placeholder 3"/>
          <p:cNvSpPr>
            <a:spLocks noGrp="1"/>
          </p:cNvSpPr>
          <p:nvPr>
            <p:ph sz="half" idx="2"/>
          </p:nvPr>
        </p:nvSpPr>
        <p:spPr>
          <a:xfrm>
            <a:off x="4634753" y="2784475"/>
            <a:ext cx="3767328" cy="3252788"/>
          </a:xfrm>
        </p:spPr>
        <p:txBody>
          <a:bodyPr/>
          <a:lstStyle>
            <a:lvl1pPr>
              <a:defRPr sz="1800"/>
            </a:lvl1pPr>
            <a:lvl2pPr>
              <a:defRPr sz="1800"/>
            </a:lvl2pPr>
            <a:lvl3pPr>
              <a:defRPr sz="1800"/>
            </a:lvl3pPr>
            <a:lvl4pPr>
              <a:defRPr sz="1800"/>
            </a:lvl4pPr>
            <a:lvl5pPr>
              <a:defRPr sz="1800"/>
            </a:lvl5pPr>
            <a:lvl6pPr marL="1946275" indent="-227013">
              <a:tabLst/>
              <a:defRPr sz="1600"/>
            </a:lvl6pPr>
            <a:lvl7pPr marL="2173288" indent="-227013">
              <a:tabLst/>
              <a:defRPr sz="1600"/>
            </a:lvl7pPr>
            <a:lvl8pPr marL="2398713" indent="-227013">
              <a:tabLst/>
              <a:defRPr sz="1600"/>
            </a:lvl8pPr>
            <a:lvl9pPr marL="2625725" indent="-227013">
              <a:tabLst/>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5" name="Date Placeholder 4"/>
          <p:cNvSpPr>
            <a:spLocks noGrp="1"/>
          </p:cNvSpPr>
          <p:nvPr>
            <p:ph type="dt" sz="half" idx="10"/>
          </p:nvPr>
        </p:nvSpPr>
        <p:spPr/>
        <p:txBody>
          <a:bodyPr/>
          <a:lstStyle/>
          <a:p>
            <a:pPr eaLnBrk="1" latinLnBrk="0" hangingPunct="1"/>
            <a:fld id="{9D21D778-B565-4D7E-94D7-64010A445B68}" type="datetimeFigureOut">
              <a:rPr lang="en-US" smtClean="0"/>
              <a:pPr eaLnBrk="1" latinLnBrk="0" hangingPunct="1"/>
              <a:t>07/10/15</a:t>
            </a:fld>
            <a:endParaRPr lang="en-US"/>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Click to edit Master title style</a:t>
            </a:r>
            <a:endParaRPr/>
          </a:p>
        </p:txBody>
      </p:sp>
      <p:sp>
        <p:nvSpPr>
          <p:cNvPr id="3" name="Text Placeholder 2"/>
          <p:cNvSpPr>
            <a:spLocks noGrp="1"/>
          </p:cNvSpPr>
          <p:nvPr>
            <p:ph type="body" idx="1"/>
          </p:nvPr>
        </p:nvSpPr>
        <p:spPr>
          <a:xfrm>
            <a:off x="740664"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Click to edit Master text styles</a:t>
            </a:r>
          </a:p>
        </p:txBody>
      </p:sp>
      <p:sp>
        <p:nvSpPr>
          <p:cNvPr id="4" name="Content Placeholder 3"/>
          <p:cNvSpPr>
            <a:spLocks noGrp="1"/>
          </p:cNvSpPr>
          <p:nvPr>
            <p:ph sz="half" idx="2"/>
          </p:nvPr>
        </p:nvSpPr>
        <p:spPr>
          <a:xfrm>
            <a:off x="740664" y="3160059"/>
            <a:ext cx="3767328" cy="2891491"/>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5" name="Text Placeholder 4"/>
          <p:cNvSpPr>
            <a:spLocks noGrp="1"/>
          </p:cNvSpPr>
          <p:nvPr>
            <p:ph type="body" sz="quarter" idx="3"/>
          </p:nvPr>
        </p:nvSpPr>
        <p:spPr>
          <a:xfrm>
            <a:off x="4631578"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Click to edit Master text styles</a:t>
            </a:r>
          </a:p>
        </p:txBody>
      </p:sp>
      <p:sp>
        <p:nvSpPr>
          <p:cNvPr id="6" name="Content Placeholder 5"/>
          <p:cNvSpPr>
            <a:spLocks noGrp="1"/>
          </p:cNvSpPr>
          <p:nvPr>
            <p:ph sz="quarter" idx="4"/>
          </p:nvPr>
        </p:nvSpPr>
        <p:spPr>
          <a:xfrm>
            <a:off x="4631578" y="3160059"/>
            <a:ext cx="3767328" cy="2891491"/>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7" name="Date Placeholder 6"/>
          <p:cNvSpPr>
            <a:spLocks noGrp="1"/>
          </p:cNvSpPr>
          <p:nvPr>
            <p:ph type="dt" sz="half" idx="10"/>
          </p:nvPr>
        </p:nvSpPr>
        <p:spPr/>
        <p:txBody>
          <a:bodyPr/>
          <a:lstStyle/>
          <a:p>
            <a:pPr eaLnBrk="1" latinLnBrk="0" hangingPunct="1"/>
            <a:fld id="{9D21D778-B565-4D7E-94D7-64010A445B68}" type="datetimeFigureOut">
              <a:rPr lang="en-US" smtClean="0"/>
              <a:pPr eaLnBrk="1" latinLnBrk="0" hangingPunct="1"/>
              <a:t>07/10/15</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pPr algn="ctr" eaLnBrk="1" latinLnBrk="0" hangingPunct="1"/>
            <a:fld id="{2C6B1FF6-39B9-40F5-8B67-33C6354A3D4F}" type="slidenum">
              <a:rPr kumimoji="0" lang="en-US" smtClean="0"/>
              <a:pPr algn="ctr" eaLnBrk="1" latinLnBrk="0" hangingPunct="1"/>
              <a:t>‹#›</a:t>
            </a:fld>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a:p>
        </p:txBody>
      </p:sp>
      <p:sp>
        <p:nvSpPr>
          <p:cNvPr id="3" name="Content Placeholder 2"/>
          <p:cNvSpPr>
            <a:spLocks noGrp="1"/>
          </p:cNvSpPr>
          <p:nvPr>
            <p:ph sz="half" idx="1"/>
          </p:nvPr>
        </p:nvSpPr>
        <p:spPr>
          <a:xfrm>
            <a:off x="762000" y="2784475"/>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5" name="Date Placeholder 4"/>
          <p:cNvSpPr>
            <a:spLocks noGrp="1"/>
          </p:cNvSpPr>
          <p:nvPr>
            <p:ph type="dt" sz="half" idx="10"/>
          </p:nvPr>
        </p:nvSpPr>
        <p:spPr/>
        <p:txBody>
          <a:bodyPr/>
          <a:lstStyle/>
          <a:p>
            <a:pPr algn="r" eaLnBrk="1" latinLnBrk="0" hangingPunct="1"/>
            <a:fld id="{9D21D778-B565-4D7E-94D7-64010A445B68}" type="datetimeFigureOut">
              <a:rPr lang="en-US" smtClean="0"/>
              <a:pPr algn="r" eaLnBrk="1" latinLnBrk="0" hangingPunct="1"/>
              <a:t>07/10/15</a:t>
            </a:fld>
            <a:endParaRPr lang="en-US" sz="1400" dirty="0">
              <a:solidFill>
                <a:srgbClr val="FFFFFF"/>
              </a:solidFill>
            </a:endParaRPr>
          </a:p>
        </p:txBody>
      </p:sp>
      <p:sp>
        <p:nvSpPr>
          <p:cNvPr id="6" name="Footer Placeholder 5"/>
          <p:cNvSpPr>
            <a:spLocks noGrp="1"/>
          </p:cNvSpPr>
          <p:nvPr>
            <p:ph type="ftr" sz="quarter" idx="11"/>
          </p:nvPr>
        </p:nvSpPr>
        <p:spPr/>
        <p:txBody>
          <a:bodyPr/>
          <a:lstStyle/>
          <a:p>
            <a:pPr algn="l" eaLnBrk="1" latinLnBrk="0" hangingPunct="1"/>
            <a:endParaRPr kumimoji="0" lang="en-US" dirty="0">
              <a:solidFill>
                <a:srgbClr val="FFFFFF"/>
              </a:solidFill>
            </a:endParaRPr>
          </a:p>
        </p:txBody>
      </p:sp>
      <p:sp>
        <p:nvSpPr>
          <p:cNvPr id="7" name="Slide Number Placeholder 6"/>
          <p:cNvSpPr>
            <a:spLocks noGrp="1"/>
          </p:cNvSpPr>
          <p:nvPr>
            <p:ph type="sldNum" sz="quarter" idx="12"/>
          </p:nvPr>
        </p:nvSpPr>
        <p:spPr/>
        <p:txBody>
          <a:bodyPr/>
          <a:lstStyle/>
          <a:p>
            <a:pPr algn="ctr" eaLnBrk="1" latinLnBrk="0" hangingPunct="1"/>
            <a:fld id="{2C6B1FF6-39B9-40F5-8B67-33C6354A3D4F}" type="slidenum">
              <a:rPr kumimoji="0" lang="en-US" smtClean="0"/>
              <a:pPr algn="ctr" eaLnBrk="1" latinLnBrk="0" hangingPunct="1"/>
              <a:t>‹#›</a:t>
            </a:fld>
            <a:endParaRPr kumimoji="0" lang="en-US" sz="1600" dirty="0">
              <a:solidFill>
                <a:schemeClr val="accent3">
                  <a:shade val="75000"/>
                </a:schemeClr>
              </a:solidFill>
            </a:endParaRPr>
          </a:p>
        </p:txBody>
      </p:sp>
      <p:sp>
        <p:nvSpPr>
          <p:cNvPr id="8" name="Content Placeholder 2"/>
          <p:cNvSpPr>
            <a:spLocks noGrp="1"/>
          </p:cNvSpPr>
          <p:nvPr>
            <p:ph sz="half" idx="13"/>
          </p:nvPr>
        </p:nvSpPr>
        <p:spPr>
          <a:xfrm>
            <a:off x="762000" y="4497070"/>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5" name="Date Placeholder 4"/>
          <p:cNvSpPr>
            <a:spLocks noGrp="1"/>
          </p:cNvSpPr>
          <p:nvPr>
            <p:ph type="dt" sz="half" idx="10"/>
          </p:nvPr>
        </p:nvSpPr>
        <p:spPr/>
        <p:txBody>
          <a:bodyPr/>
          <a:lstStyle/>
          <a:p>
            <a:pPr algn="r" eaLnBrk="1" latinLnBrk="0" hangingPunct="1"/>
            <a:fld id="{9D21D778-B565-4D7E-94D7-64010A445B68}" type="datetimeFigureOut">
              <a:rPr lang="en-US" smtClean="0"/>
              <a:pPr algn="r" eaLnBrk="1" latinLnBrk="0" hangingPunct="1"/>
              <a:t>07/10/15</a:t>
            </a:fld>
            <a:endParaRPr lang="en-US" sz="1400" dirty="0">
              <a:solidFill>
                <a:srgbClr val="FFFFFF"/>
              </a:solidFill>
            </a:endParaRPr>
          </a:p>
        </p:txBody>
      </p:sp>
      <p:sp>
        <p:nvSpPr>
          <p:cNvPr id="6" name="Footer Placeholder 5"/>
          <p:cNvSpPr>
            <a:spLocks noGrp="1"/>
          </p:cNvSpPr>
          <p:nvPr>
            <p:ph type="ftr" sz="quarter" idx="11"/>
          </p:nvPr>
        </p:nvSpPr>
        <p:spPr/>
        <p:txBody>
          <a:bodyPr/>
          <a:lstStyle/>
          <a:p>
            <a:pPr algn="l" eaLnBrk="1" latinLnBrk="0" hangingPunct="1"/>
            <a:endParaRPr kumimoji="0" lang="en-US" dirty="0">
              <a:solidFill>
                <a:srgbClr val="FFFFFF"/>
              </a:solidFill>
            </a:endParaRPr>
          </a:p>
        </p:txBody>
      </p:sp>
      <p:sp>
        <p:nvSpPr>
          <p:cNvPr id="7" name="Slide Number Placeholder 6"/>
          <p:cNvSpPr>
            <a:spLocks noGrp="1"/>
          </p:cNvSpPr>
          <p:nvPr>
            <p:ph type="sldNum" sz="quarter" idx="12"/>
          </p:nvPr>
        </p:nvSpPr>
        <p:spPr/>
        <p:txBody>
          <a:bodyPr/>
          <a:lstStyle/>
          <a:p>
            <a:pPr algn="ctr" eaLnBrk="1" latinLnBrk="0" hangingPunct="1"/>
            <a:fld id="{2C6B1FF6-39B9-40F5-8B67-33C6354A3D4F}" type="slidenum">
              <a:rPr kumimoji="0" lang="en-US" smtClean="0"/>
              <a:pPr algn="ctr" eaLnBrk="1" latinLnBrk="0" hangingPunct="1"/>
              <a:t>‹#›</a:t>
            </a:fld>
            <a:endParaRPr kumimoji="0" lang="en-US" sz="1600" dirty="0">
              <a:solidFill>
                <a:schemeClr val="accent3">
                  <a:shade val="75000"/>
                </a:schemeClr>
              </a:solidFill>
            </a:endParaRPr>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9" name="Content Placeholder 2"/>
          <p:cNvSpPr>
            <a:spLocks noGrp="1"/>
          </p:cNvSpPr>
          <p:nvPr>
            <p:ph sz="half" idx="14"/>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marL="1946275" indent="-234950">
              <a:defRPr sz="1600"/>
            </a:lvl6pPr>
            <a:lvl7pPr marL="2173288" indent="-234950">
              <a:defRPr sz="1600"/>
            </a:lvl7pPr>
            <a:lvl8pPr marL="2398713" indent="-234950">
              <a:defRPr sz="1600"/>
            </a:lvl8pPr>
            <a:lvl9pPr marL="2625725" indent="-234950">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5" name="Date Placeholder 4"/>
          <p:cNvSpPr>
            <a:spLocks noGrp="1"/>
          </p:cNvSpPr>
          <p:nvPr>
            <p:ph type="dt" sz="half" idx="10"/>
          </p:nvPr>
        </p:nvSpPr>
        <p:spPr/>
        <p:txBody>
          <a:bodyPr/>
          <a:lstStyle/>
          <a:p>
            <a:pPr algn="r" eaLnBrk="1" latinLnBrk="0" hangingPunct="1"/>
            <a:fld id="{9D21D778-B565-4D7E-94D7-64010A445B68}" type="datetimeFigureOut">
              <a:rPr lang="en-US" smtClean="0"/>
              <a:pPr algn="r" eaLnBrk="1" latinLnBrk="0" hangingPunct="1"/>
              <a:t>07/10/15</a:t>
            </a:fld>
            <a:endParaRPr lang="en-US" sz="1400" dirty="0">
              <a:solidFill>
                <a:srgbClr val="FFFFFF"/>
              </a:solidFill>
            </a:endParaRPr>
          </a:p>
        </p:txBody>
      </p:sp>
      <p:sp>
        <p:nvSpPr>
          <p:cNvPr id="6" name="Footer Placeholder 5"/>
          <p:cNvSpPr>
            <a:spLocks noGrp="1"/>
          </p:cNvSpPr>
          <p:nvPr>
            <p:ph type="ftr" sz="quarter" idx="11"/>
          </p:nvPr>
        </p:nvSpPr>
        <p:spPr/>
        <p:txBody>
          <a:bodyPr/>
          <a:lstStyle/>
          <a:p>
            <a:pPr algn="l" eaLnBrk="1" latinLnBrk="0" hangingPunct="1"/>
            <a:endParaRPr kumimoji="0" lang="en-US" dirty="0">
              <a:solidFill>
                <a:srgbClr val="FFFFFF"/>
              </a:solidFill>
            </a:endParaRPr>
          </a:p>
        </p:txBody>
      </p:sp>
      <p:sp>
        <p:nvSpPr>
          <p:cNvPr id="7" name="Slide Number Placeholder 6"/>
          <p:cNvSpPr>
            <a:spLocks noGrp="1"/>
          </p:cNvSpPr>
          <p:nvPr>
            <p:ph type="sldNum" sz="quarter" idx="12"/>
          </p:nvPr>
        </p:nvSpPr>
        <p:spPr/>
        <p:txBody>
          <a:bodyPr/>
          <a:lstStyle/>
          <a:p>
            <a:pPr algn="ctr" eaLnBrk="1" latinLnBrk="0" hangingPunct="1"/>
            <a:fld id="{2C6B1FF6-39B9-40F5-8B67-33C6354A3D4F}" type="slidenum">
              <a:rPr kumimoji="0" lang="en-US" smtClean="0"/>
              <a:pPr algn="ctr" eaLnBrk="1" latinLnBrk="0" hangingPunct="1"/>
              <a:t>‹#›</a:t>
            </a:fld>
            <a:endParaRPr kumimoji="0" lang="en-US" sz="1600" dirty="0">
              <a:solidFill>
                <a:schemeClr val="accent3">
                  <a:shade val="75000"/>
                </a:schemeClr>
              </a:solidFill>
            </a:endParaRPr>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marL="1946275"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6pPr>
            <a:lvl7pPr marL="2173288"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7pPr>
            <a:lvl8pPr marL="2398713"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8pPr>
            <a:lvl9pPr marL="2625725" indent="-234950" algn="l" defTabSz="914400" rtl="0" eaLnBrk="1" latinLnBrk="0" hangingPunct="1">
              <a:spcBef>
                <a:spcPct val="20000"/>
              </a:spcBef>
              <a:buSzPct val="90000"/>
              <a:buFont typeface="Wingdings" pitchFamily="2" charset="2"/>
              <a:buChar char=""/>
              <a:defRPr lang="en-US" sz="1600" kern="1200" dirty="0">
                <a:solidFill>
                  <a:schemeClr val="tx1">
                    <a:lumMod val="65000"/>
                    <a:lumOff val="35000"/>
                  </a:schemeClr>
                </a:solidFill>
                <a:latin typeface="+mn-lt"/>
                <a:ea typeface="+mn-ea"/>
                <a:cs typeface="+mn-cs"/>
              </a:defRPr>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10" name="Content Placeholder 2"/>
          <p:cNvSpPr>
            <a:spLocks noGrp="1"/>
          </p:cNvSpPr>
          <p:nvPr>
            <p:ph sz="half" idx="14"/>
          </p:nvPr>
        </p:nvSpPr>
        <p:spPr>
          <a:xfrm>
            <a:off x="739775" y="2784475"/>
            <a:ext cx="3767328" cy="1554480"/>
          </a:xfrm>
        </p:spPr>
        <p:txBody>
          <a:bodyPr/>
          <a:lstStyle>
            <a:lvl1pPr>
              <a:defRPr sz="1800"/>
            </a:lvl1pPr>
            <a:lvl2pPr>
              <a:defRPr sz="1800"/>
            </a:lvl2pPr>
            <a:lvl3pPr>
              <a:defRPr sz="1800"/>
            </a:lvl3pPr>
            <a:lvl4pPr>
              <a:defRPr sz="1800"/>
            </a:lvl4pPr>
            <a:lvl5pPr>
              <a:defRPr sz="1800"/>
            </a:lvl5pPr>
            <a:lvl6pPr marL="1946275" indent="-227013">
              <a:defRPr sz="1600"/>
            </a:lvl6pPr>
            <a:lvl7pPr marL="2173288" indent="-227013">
              <a:defRPr sz="1600"/>
            </a:lvl7pPr>
            <a:lvl8pPr marL="2398713" indent="-227013">
              <a:defRPr sz="1600"/>
            </a:lvl8pPr>
            <a:lvl9pPr marL="2625725" indent="-227013">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11" name="Content Placeholder 2"/>
          <p:cNvSpPr>
            <a:spLocks noGrp="1"/>
          </p:cNvSpPr>
          <p:nvPr>
            <p:ph sz="half" idx="15"/>
          </p:nvPr>
        </p:nvSpPr>
        <p:spPr>
          <a:xfrm>
            <a:off x="739775" y="4497070"/>
            <a:ext cx="3767328" cy="1554480"/>
          </a:xfrm>
        </p:spPr>
        <p:txBody>
          <a:bodyPr/>
          <a:lstStyle>
            <a:lvl1pPr>
              <a:defRPr sz="1800"/>
            </a:lvl1pPr>
            <a:lvl2pPr>
              <a:defRPr sz="1800"/>
            </a:lvl2pPr>
            <a:lvl3pPr>
              <a:defRPr sz="1800"/>
            </a:lvl3pPr>
            <a:lvl4pPr>
              <a:defRPr sz="1800"/>
            </a:lvl4pPr>
            <a:lvl5pPr>
              <a:defRPr sz="1800"/>
            </a:lvl5pPr>
            <a:lvl6pPr marL="1946275"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6pPr>
            <a:lvl7pPr marL="2173288"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7pPr>
            <a:lvl8pPr marL="2398713" indent="-234950" algn="l" defTabSz="914400" rtl="0" eaLnBrk="1" latinLnBrk="0" hangingPunct="1">
              <a:spcBef>
                <a:spcPct val="20000"/>
              </a:spcBef>
              <a:buSzPct val="90000"/>
              <a:buFont typeface="Wingdings" pitchFamily="2" charset="2"/>
              <a:buChar char=""/>
              <a:defRPr lang="en-US" sz="1600" kern="1200" dirty="0" smtClean="0">
                <a:solidFill>
                  <a:schemeClr val="tx1">
                    <a:lumMod val="65000"/>
                    <a:lumOff val="35000"/>
                  </a:schemeClr>
                </a:solidFill>
                <a:latin typeface="+mn-lt"/>
                <a:ea typeface="+mn-ea"/>
                <a:cs typeface="+mn-cs"/>
              </a:defRPr>
            </a:lvl8pPr>
            <a:lvl9pPr marL="2625725" indent="-234950" algn="l" defTabSz="914400" rtl="0" eaLnBrk="1" latinLnBrk="0" hangingPunct="1">
              <a:spcBef>
                <a:spcPct val="20000"/>
              </a:spcBef>
              <a:buSzPct val="90000"/>
              <a:buFont typeface="Wingdings" pitchFamily="2" charset="2"/>
              <a:buChar char=""/>
              <a:defRPr lang="en-US" sz="1600" kern="1200" dirty="0">
                <a:solidFill>
                  <a:schemeClr val="tx1">
                    <a:lumMod val="65000"/>
                    <a:lumOff val="35000"/>
                  </a:schemeClr>
                </a:solidFill>
                <a:latin typeface="+mn-lt"/>
                <a:ea typeface="+mn-ea"/>
                <a:cs typeface="+mn-cs"/>
              </a:defRPr>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a:p>
        </p:txBody>
      </p:sp>
      <p:sp>
        <p:nvSpPr>
          <p:cNvPr id="3" name="Date Placeholder 2"/>
          <p:cNvSpPr>
            <a:spLocks noGrp="1"/>
          </p:cNvSpPr>
          <p:nvPr>
            <p:ph type="dt" sz="half" idx="10"/>
          </p:nvPr>
        </p:nvSpPr>
        <p:spPr/>
        <p:txBody>
          <a:bodyPr/>
          <a:lstStyle/>
          <a:p>
            <a:pPr eaLnBrk="1" latinLnBrk="0" hangingPunct="1"/>
            <a:fld id="{9D21D778-B565-4D7E-94D7-64010A445B68}" type="datetimeFigureOut">
              <a:rPr lang="en-US" smtClean="0"/>
              <a:pPr eaLnBrk="1" latinLnBrk="0" hangingPunct="1"/>
              <a:t>07/10/15</a:t>
            </a:fld>
            <a:endParaRPr lang="en-US"/>
          </a:p>
        </p:txBody>
      </p:sp>
      <p:sp>
        <p:nvSpPr>
          <p:cNvPr id="4" name="Footer Placeholder 3"/>
          <p:cNvSpPr>
            <a:spLocks noGrp="1"/>
          </p:cNvSpPr>
          <p:nvPr>
            <p:ph type="ftr" sz="quarter" idx="11"/>
          </p:nvPr>
        </p:nvSpPr>
        <p:spPr/>
        <p:txBody>
          <a:bodyPr/>
          <a:lstStyle/>
          <a:p>
            <a:endParaRPr kumimoji="0" lang="en-US" dirty="0"/>
          </a:p>
        </p:txBody>
      </p:sp>
      <p:sp>
        <p:nvSpPr>
          <p:cNvPr id="5" name="Slide Number Placeholder 4"/>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45141"/>
            <a:ext cx="8229600" cy="1143000"/>
          </a:xfrm>
          <a:prstGeom prst="rect">
            <a:avLst/>
          </a:prstGeom>
        </p:spPr>
        <p:txBody>
          <a:bodyPr vert="horz" lIns="91440" tIns="45720" rIns="91440" bIns="45720" rtlCol="0" anchor="ctr">
            <a:noAutofit/>
          </a:bodyPr>
          <a:lstStyle/>
          <a:p>
            <a:r>
              <a:rPr lang="it-IT" smtClean="0"/>
              <a:t>Click to edit Master title style</a:t>
            </a:r>
            <a:endParaRPr/>
          </a:p>
        </p:txBody>
      </p:sp>
      <p:sp>
        <p:nvSpPr>
          <p:cNvPr id="3" name="Text Placeholder 2"/>
          <p:cNvSpPr>
            <a:spLocks noGrp="1"/>
          </p:cNvSpPr>
          <p:nvPr>
            <p:ph type="body" idx="1"/>
          </p:nvPr>
        </p:nvSpPr>
        <p:spPr>
          <a:xfrm>
            <a:off x="739775" y="2770094"/>
            <a:ext cx="7662864" cy="3267169"/>
          </a:xfrm>
          <a:prstGeom prst="rect">
            <a:avLst/>
          </a:prstGeom>
        </p:spPr>
        <p:txBody>
          <a:bodyPr vert="horz" lIns="91440" tIns="45720" rIns="91440" bIns="45720" rtlCol="0">
            <a:normAutofit/>
          </a:body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algn="r" eaLnBrk="1" latinLnBrk="0" hangingPunct="1"/>
            <a:fld id="{9D21D778-B565-4D7E-94D7-64010A445B68}" type="datetimeFigureOut">
              <a:rPr lang="en-US" smtClean="0"/>
              <a:pPr algn="r" eaLnBrk="1" latinLnBrk="0" hangingPunct="1"/>
              <a:t>07/10/15</a:t>
            </a:fld>
            <a:endParaRPr lang="en-US" sz="1400" dirty="0">
              <a:solidFill>
                <a:srgbClr val="FFFFFF"/>
              </a:solidFill>
            </a:endParaRPr>
          </a:p>
        </p:txBody>
      </p:sp>
      <p:sp>
        <p:nvSpPr>
          <p:cNvPr id="5" name="Footer Placeholder 4"/>
          <p:cNvSpPr>
            <a:spLocks noGrp="1"/>
          </p:cNvSpPr>
          <p:nvPr>
            <p:ph type="ftr" sz="quarter" idx="3"/>
          </p:nvPr>
        </p:nvSpPr>
        <p:spPr>
          <a:xfrm>
            <a:off x="5789613" y="6356350"/>
            <a:ext cx="2895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algn="l" eaLnBrk="1" latinLnBrk="0" hangingPunct="1"/>
            <a:endParaRPr kumimoji="0" lang="en-US" dirty="0">
              <a:solidFill>
                <a:srgbClr val="FFFFFF"/>
              </a:solidFill>
            </a:endParaRPr>
          </a:p>
        </p:txBody>
      </p:sp>
      <p:sp>
        <p:nvSpPr>
          <p:cNvPr id="6" name="Slide Number Placeholder 5"/>
          <p:cNvSpPr>
            <a:spLocks noGrp="1"/>
          </p:cNvSpPr>
          <p:nvPr>
            <p:ph type="sldNum" sz="quarter" idx="4"/>
          </p:nvPr>
        </p:nvSpPr>
        <p:spPr>
          <a:xfrm>
            <a:off x="4305300" y="6356350"/>
            <a:ext cx="533400" cy="365125"/>
          </a:xfrm>
          <a:prstGeom prst="rect">
            <a:avLst/>
          </a:prstGeom>
        </p:spPr>
        <p:txBody>
          <a:bodyPr vert="horz" lIns="91440" tIns="45720" rIns="91440" bIns="45720" rtlCol="0" anchor="ctr"/>
          <a:lstStyle>
            <a:lvl1pPr algn="ctr">
              <a:defRPr sz="1100" b="1">
                <a:solidFill>
                  <a:schemeClr val="tx1">
                    <a:lumMod val="50000"/>
                    <a:lumOff val="50000"/>
                  </a:schemeClr>
                </a:solidFill>
              </a:defRPr>
            </a:lvl1pPr>
          </a:lstStyle>
          <a:p>
            <a:pPr algn="ctr" eaLnBrk="1" latinLnBrk="0" hangingPunct="1"/>
            <a:fld id="{2C6B1FF6-39B9-40F5-8B67-33C6354A3D4F}" type="slidenum">
              <a:rPr kumimoji="0" lang="en-US" smtClean="0"/>
              <a:pPr algn="ctr" eaLnBrk="1" latinLnBrk="0" hangingPunct="1"/>
              <a:t>‹#›</a:t>
            </a:fld>
            <a:endParaRPr kumimoji="0" lang="en-US" sz="1600" dirty="0">
              <a:solidFill>
                <a:schemeClr val="accent3">
                  <a:shade val="75000"/>
                </a:schemeClr>
              </a:solidFill>
            </a:endParaRPr>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ctr" defTabSz="914400" rtl="0" eaLnBrk="1" latinLnBrk="0" hangingPunct="1">
        <a:spcBef>
          <a:spcPct val="0"/>
        </a:spcBef>
        <a:buNone/>
        <a:defRPr sz="4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SzPct val="90000"/>
        <a:buFont typeface="Wingdings" pitchFamily="2" charset="2"/>
        <a:buChar char="S"/>
        <a:defRPr sz="22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60000"/>
            <a:lumOff val="40000"/>
          </a:schemeClr>
        </a:buClr>
        <a:buSzPct val="90000"/>
        <a:buFont typeface="Wingdings" pitchFamily="2" charset="2"/>
        <a:buChar char="S"/>
        <a:defRPr sz="20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SzPct val="90000"/>
        <a:buFont typeface="Wingdings" pitchFamily="2" charset="2"/>
        <a:buChar char="S"/>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60000"/>
            <a:lumOff val="40000"/>
          </a:schemeClr>
        </a:buClr>
        <a:buSzPct val="90000"/>
        <a:buFont typeface="Wingdings" pitchFamily="2" charset="2"/>
        <a:buChar char="S"/>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SzPct val="90000"/>
        <a:buFont typeface="Wingdings" pitchFamily="2" charset="2"/>
        <a:buChar char="S"/>
        <a:defRPr sz="1800" kern="1200">
          <a:solidFill>
            <a:schemeClr val="tx1">
              <a:lumMod val="65000"/>
              <a:lumOff val="35000"/>
            </a:schemeClr>
          </a:solidFill>
          <a:latin typeface="+mn-lt"/>
          <a:ea typeface="+mn-ea"/>
          <a:cs typeface="+mn-cs"/>
        </a:defRPr>
      </a:lvl5pPr>
      <a:lvl6pPr marL="2055813" indent="-344488" algn="l" defTabSz="914400" rtl="0" eaLnBrk="1" latinLnBrk="0" hangingPunct="1">
        <a:spcBef>
          <a:spcPct val="20000"/>
        </a:spcBef>
        <a:buClr>
          <a:schemeClr val="accent1">
            <a:lumMod val="60000"/>
            <a:lumOff val="40000"/>
          </a:schemeClr>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60000"/>
            <a:lumOff val="40000"/>
          </a:schemeClr>
        </a:buClr>
        <a:buSzPct val="90000"/>
        <a:buFont typeface="Wingdings" pitchFamily="2"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SzPct val="90000"/>
        <a:buFont typeface="Wingdings" pitchFamily="2"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4" Type="http://schemas.microsoft.com/office/2007/relationships/hdphoto" Target="../media/hdphoto1.wdp"/><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chart" Target="../charts/char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10.xml"/><Relationship Id="rId2"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9.xml"/><Relationship Id="rId2" Type="http://schemas.openxmlformats.org/officeDocument/2006/relationships/notesSlide" Target="../notesSlides/notesSlide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diagramData" Target="../diagrams/data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8" Type="http://schemas.openxmlformats.org/officeDocument/2006/relationships/image" Target="../media/image21.gif"/><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emf"/><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10.png"/><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chart" Target="../charts/char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chart" Target="../charts/char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chart" Target="../charts/char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chart" Target="../charts/char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chart" Target="../charts/char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1" Type="http://schemas.openxmlformats.org/officeDocument/2006/relationships/image" Target="../media/image28.png"/><Relationship Id="rId12"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8" Type="http://schemas.openxmlformats.org/officeDocument/2006/relationships/image" Target="../media/image26.png"/><Relationship Id="rId9" Type="http://schemas.microsoft.com/office/2007/relationships/hdphoto" Target="../media/hdphoto3.wdp"/><Relationship Id="rId10" Type="http://schemas.openxmlformats.org/officeDocument/2006/relationships/image" Target="../media/image2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microsoft.com/office/2007/relationships/hdphoto" Target="../media/hdphoto3.wdp"/><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8" Type="http://schemas.openxmlformats.org/officeDocument/2006/relationships/image" Target="../media/image31.jpeg"/><Relationship Id="rId9" Type="http://schemas.openxmlformats.org/officeDocument/2006/relationships/image" Target="../media/image32.jpeg"/><Relationship Id="rId10" Type="http://schemas.openxmlformats.org/officeDocument/2006/relationships/image" Target="../media/image33.png"/><Relationship Id="rId1" Type="http://schemas.openxmlformats.org/officeDocument/2006/relationships/slideLayout" Target="../slideLayouts/slideLayout10.xml"/><Relationship Id="rId2" Type="http://schemas.openxmlformats.org/officeDocument/2006/relationships/image" Target="../media/image26.png"/></Relationships>
</file>

<file path=ppt/slides/_rels/slide49.xml.rels><?xml version="1.0" encoding="UTF-8" standalone="yes"?>
<Relationships xmlns="http://schemas.openxmlformats.org/package/2006/relationships"><Relationship Id="rId11" Type="http://schemas.openxmlformats.org/officeDocument/2006/relationships/image" Target="../media/image37.png"/><Relationship Id="rId12" Type="http://schemas.openxmlformats.org/officeDocument/2006/relationships/image" Target="../media/image38.png"/><Relationship Id="rId1" Type="http://schemas.openxmlformats.org/officeDocument/2006/relationships/slideLayout" Target="../slideLayouts/slideLayout10.xml"/><Relationship Id="rId2" Type="http://schemas.openxmlformats.org/officeDocument/2006/relationships/image" Target="../media/image26.png"/><Relationship Id="rId3" Type="http://schemas.microsoft.com/office/2007/relationships/hdphoto" Target="../media/hdphoto3.wdp"/><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4.png"/><Relationship Id="rId8" Type="http://schemas.openxmlformats.org/officeDocument/2006/relationships/image" Target="../media/image35.jpg"/><Relationship Id="rId9" Type="http://schemas.openxmlformats.org/officeDocument/2006/relationships/image" Target="../media/image36.jpeg"/><Relationship Id="rId10" Type="http://schemas.microsoft.com/office/2007/relationships/hdphoto" Target="../media/hdphoto4.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chart" Target="../charts/char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hyperlink" Target="http://www.oecd.org/pisa/pisaproducts/Draft%20PISA%202015%20Collaborative%20Problem%20Solving%20Framework%20.pdf"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8.jpeg"/><Relationship Id="rId4" Type="http://schemas.microsoft.com/office/2007/relationships/hdphoto" Target="../media/hdphoto1.wdp"/><Relationship Id="rId1" Type="http://schemas.openxmlformats.org/officeDocument/2006/relationships/slideLayout" Target="../slideLayouts/slideLayout10.xml"/><Relationship Id="rId2" Type="http://schemas.openxmlformats.org/officeDocument/2006/relationships/notesSlide" Target="../notesSlides/notesSlide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chart" Target="../charts/char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02036" y="250879"/>
            <a:ext cx="4405998" cy="1915092"/>
          </a:xfrm>
        </p:spPr>
        <p:txBody>
          <a:bodyPr>
            <a:noAutofit/>
          </a:bodyPr>
          <a:lstStyle/>
          <a:p>
            <a:pPr algn="ctr"/>
            <a:r>
              <a:rPr lang="it-IT" sz="2200" b="1" dirty="0" smtClean="0"/>
              <a:t>La riuscita scolastica degli studenti stranieri in matematica: una proposta di potenziamento del </a:t>
            </a:r>
            <a:r>
              <a:rPr lang="it-IT" sz="2200" b="1" i="1" dirty="0" smtClean="0"/>
              <a:t>problem solving</a:t>
            </a:r>
            <a:endParaRPr lang="it-IT" sz="2200" b="1" i="1" dirty="0"/>
          </a:p>
        </p:txBody>
      </p:sp>
      <p:sp>
        <p:nvSpPr>
          <p:cNvPr id="2" name="Subtitle 1"/>
          <p:cNvSpPr>
            <a:spLocks noGrp="1"/>
          </p:cNvSpPr>
          <p:nvPr>
            <p:ph type="body" sz="half" idx="2"/>
          </p:nvPr>
        </p:nvSpPr>
        <p:spPr>
          <a:xfrm>
            <a:off x="-71174" y="865159"/>
            <a:ext cx="4573210" cy="5588757"/>
          </a:xfrm>
        </p:spPr>
        <p:txBody>
          <a:bodyPr>
            <a:normAutofit/>
          </a:bodyPr>
          <a:lstStyle/>
          <a:p>
            <a:pPr algn="ctr"/>
            <a:r>
              <a:rPr lang="it-IT" sz="1400" dirty="0" smtClean="0">
                <a:solidFill>
                  <a:schemeClr val="bg1"/>
                </a:solidFill>
              </a:rPr>
              <a:t>VII CONVEGNO NAZIONALE</a:t>
            </a:r>
          </a:p>
          <a:p>
            <a:pPr algn="ctr"/>
            <a:r>
              <a:rPr lang="it-IT" sz="1400" cap="none" dirty="0" smtClean="0">
                <a:solidFill>
                  <a:schemeClr val="bg1"/>
                </a:solidFill>
              </a:rPr>
              <a:t>DI DIDATTICA DELLA FISICA E DELLA MATEMATICA</a:t>
            </a:r>
          </a:p>
          <a:p>
            <a:pPr algn="ctr"/>
            <a:r>
              <a:rPr lang="it-IT" sz="1400" dirty="0" smtClean="0">
                <a:solidFill>
                  <a:schemeClr val="bg1"/>
                </a:solidFill>
              </a:rPr>
              <a:t>DI.FI.MA 2015</a:t>
            </a:r>
            <a:endParaRPr lang="it-IT" sz="1400" cap="none" dirty="0" smtClean="0">
              <a:solidFill>
                <a:schemeClr val="bg1"/>
              </a:solidFill>
            </a:endParaRPr>
          </a:p>
          <a:p>
            <a:endParaRPr lang="it-IT" sz="1400" dirty="0">
              <a:solidFill>
                <a:schemeClr val="bg1"/>
              </a:solidFill>
            </a:endParaRPr>
          </a:p>
          <a:p>
            <a:endParaRPr lang="it-IT" sz="1400" cap="none" dirty="0" smtClean="0">
              <a:solidFill>
                <a:schemeClr val="bg1"/>
              </a:solidFill>
            </a:endParaRPr>
          </a:p>
          <a:p>
            <a:pPr algn="ctr"/>
            <a:endParaRPr lang="it-IT" sz="1400" cap="none" dirty="0" smtClean="0">
              <a:solidFill>
                <a:schemeClr val="bg1"/>
              </a:solidFill>
            </a:endParaRPr>
          </a:p>
          <a:p>
            <a:pPr algn="ctr">
              <a:spcAft>
                <a:spcPts val="0"/>
              </a:spcAft>
            </a:pPr>
            <a:r>
              <a:rPr lang="it-IT" sz="1800" b="1" cap="none" dirty="0" smtClean="0">
                <a:solidFill>
                  <a:schemeClr val="bg1"/>
                </a:solidFill>
              </a:rPr>
              <a:t>Insegnare e imparare matematica e fisica:</a:t>
            </a:r>
          </a:p>
          <a:p>
            <a:pPr algn="ctr">
              <a:spcAft>
                <a:spcPts val="0"/>
              </a:spcAft>
            </a:pPr>
            <a:r>
              <a:rPr lang="en-US" sz="1800" b="1" dirty="0" smtClean="0">
                <a:solidFill>
                  <a:schemeClr val="bg1"/>
                </a:solidFill>
              </a:rPr>
              <a:t>I</a:t>
            </a:r>
            <a:r>
              <a:rPr lang="it-IT" sz="1800" b="1" dirty="0" err="1" smtClean="0">
                <a:solidFill>
                  <a:schemeClr val="bg1"/>
                </a:solidFill>
              </a:rPr>
              <a:t>nsegnanti</a:t>
            </a:r>
            <a:r>
              <a:rPr lang="it-IT" sz="1800" b="1" dirty="0" smtClean="0">
                <a:solidFill>
                  <a:schemeClr val="bg1"/>
                </a:solidFill>
              </a:rPr>
              <a:t> e studenti per una didattica inclusiva</a:t>
            </a:r>
          </a:p>
          <a:p>
            <a:pPr algn="ctr">
              <a:spcAft>
                <a:spcPts val="0"/>
              </a:spcAft>
            </a:pPr>
            <a:endParaRPr lang="it-IT" sz="1600" cap="none" dirty="0" smtClean="0">
              <a:solidFill>
                <a:schemeClr val="bg1"/>
              </a:solidFill>
            </a:endParaRPr>
          </a:p>
          <a:p>
            <a:pPr algn="ctr">
              <a:spcAft>
                <a:spcPts val="0"/>
              </a:spcAft>
            </a:pPr>
            <a:endParaRPr lang="it-IT" sz="1600" dirty="0" smtClean="0">
              <a:solidFill>
                <a:schemeClr val="bg1"/>
              </a:solidFill>
            </a:endParaRPr>
          </a:p>
          <a:p>
            <a:pPr algn="ctr">
              <a:spcAft>
                <a:spcPts val="0"/>
              </a:spcAft>
            </a:pPr>
            <a:endParaRPr lang="it-IT" sz="1600" dirty="0">
              <a:solidFill>
                <a:schemeClr val="bg1"/>
              </a:solidFill>
            </a:endParaRPr>
          </a:p>
          <a:p>
            <a:pPr algn="ctr">
              <a:spcAft>
                <a:spcPts val="0"/>
              </a:spcAft>
            </a:pPr>
            <a:endParaRPr lang="it-IT" sz="1600" dirty="0" smtClean="0">
              <a:solidFill>
                <a:schemeClr val="bg1"/>
              </a:solidFill>
            </a:endParaRPr>
          </a:p>
          <a:p>
            <a:pPr algn="ctr">
              <a:spcAft>
                <a:spcPts val="0"/>
              </a:spcAft>
            </a:pPr>
            <a:endParaRPr lang="it-IT" sz="1600" dirty="0">
              <a:solidFill>
                <a:schemeClr val="bg1"/>
              </a:solidFill>
            </a:endParaRPr>
          </a:p>
          <a:p>
            <a:pPr algn="ctr">
              <a:spcAft>
                <a:spcPts val="0"/>
              </a:spcAft>
            </a:pPr>
            <a:r>
              <a:rPr lang="it-IT" sz="1600" cap="none" dirty="0" smtClean="0">
                <a:solidFill>
                  <a:schemeClr val="bg1"/>
                </a:solidFill>
              </a:rPr>
              <a:t>7-8-9 Ottobre 2015</a:t>
            </a:r>
          </a:p>
          <a:p>
            <a:pPr algn="ctr">
              <a:spcAft>
                <a:spcPts val="0"/>
              </a:spcAft>
            </a:pPr>
            <a:r>
              <a:rPr lang="it-IT" sz="1600" dirty="0" smtClean="0">
                <a:solidFill>
                  <a:schemeClr val="bg1"/>
                </a:solidFill>
              </a:rPr>
              <a:t>Liceo D’Azeglio - Torino</a:t>
            </a:r>
            <a:endParaRPr lang="it-IT" sz="1600" cap="none" dirty="0">
              <a:solidFill>
                <a:schemeClr val="bg1"/>
              </a:solidFill>
            </a:endParaRPr>
          </a:p>
          <a:p>
            <a:pPr algn="ctr">
              <a:spcAft>
                <a:spcPts val="0"/>
              </a:spcAft>
            </a:pPr>
            <a:endParaRPr lang="it-IT" sz="1600" dirty="0" smtClean="0">
              <a:solidFill>
                <a:schemeClr val="bg1"/>
              </a:solidFill>
            </a:endParaRPr>
          </a:p>
          <a:p>
            <a:pPr algn="ctr">
              <a:spcAft>
                <a:spcPts val="0"/>
              </a:spcAft>
            </a:pPr>
            <a:endParaRPr lang="it-IT" sz="1600" cap="none" dirty="0">
              <a:solidFill>
                <a:schemeClr val="bg1"/>
              </a:solidFill>
            </a:endParaRPr>
          </a:p>
          <a:p>
            <a:pPr algn="ctr">
              <a:spcAft>
                <a:spcPts val="0"/>
              </a:spcAft>
            </a:pPr>
            <a:endParaRPr lang="it-IT" sz="1400" cap="none" dirty="0" smtClean="0"/>
          </a:p>
          <a:p>
            <a:pPr algn="r">
              <a:spcAft>
                <a:spcPts val="0"/>
              </a:spcAft>
            </a:pPr>
            <a:endParaRPr lang="it-IT" sz="1400" dirty="0"/>
          </a:p>
          <a:p>
            <a:pPr algn="r">
              <a:spcAft>
                <a:spcPts val="0"/>
              </a:spcAft>
            </a:pPr>
            <a:endParaRPr lang="it-IT" sz="1400" cap="none" dirty="0" smtClean="0"/>
          </a:p>
        </p:txBody>
      </p:sp>
      <p:pic>
        <p:nvPicPr>
          <p:cNvPr id="5" name="Picture Placeholder 4"/>
          <p:cNvPicPr>
            <a:picLocks noGrp="1" noChangeAspect="1"/>
          </p:cNvPicPr>
          <p:nvPr>
            <p:ph type="pic" sz="quarter" idx="13"/>
          </p:nvPr>
        </p:nvPicPr>
        <p:blipFill rotWithShape="1">
          <a:blip r:embed="rId3">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8800"/>
                    </a14:imgEffect>
                    <a14:imgEffect>
                      <a14:saturation sat="400000"/>
                    </a14:imgEffect>
                  </a14:imgLayer>
                </a14:imgProps>
              </a:ext>
            </a:extLst>
          </a:blip>
          <a:srcRect l="21905" r="21905"/>
          <a:stretch/>
        </p:blipFill>
        <p:spPr>
          <a:xfrm>
            <a:off x="4690172" y="2312156"/>
            <a:ext cx="4267200" cy="4267200"/>
          </a:xfrm>
          <a:prstGeom prst="ellipse">
            <a:avLst/>
          </a:prstGeom>
          <a:ln>
            <a:noFill/>
          </a:ln>
          <a:effectLst>
            <a:softEdge rad="112500"/>
          </a:effectLst>
        </p:spPr>
      </p:pic>
      <p:sp>
        <p:nvSpPr>
          <p:cNvPr id="4" name="TextBox 3"/>
          <p:cNvSpPr txBox="1"/>
          <p:nvPr/>
        </p:nvSpPr>
        <p:spPr>
          <a:xfrm>
            <a:off x="5769362" y="6500956"/>
            <a:ext cx="2049246" cy="369332"/>
          </a:xfrm>
          <a:prstGeom prst="rect">
            <a:avLst/>
          </a:prstGeom>
          <a:noFill/>
        </p:spPr>
        <p:txBody>
          <a:bodyPr wrap="none" rtlCol="0">
            <a:spAutoFit/>
          </a:bodyPr>
          <a:lstStyle/>
          <a:p>
            <a:r>
              <a:rPr lang="it-IT" dirty="0" smtClean="0"/>
              <a:t>Valeria Di Martino</a:t>
            </a:r>
            <a:endParaRPr lang="it-IT" dirty="0"/>
          </a:p>
        </p:txBody>
      </p:sp>
    </p:spTree>
    <p:extLst>
      <p:ext uri="{BB962C8B-B14F-4D97-AF65-F5344CB8AC3E}">
        <p14:creationId xmlns:p14="http://schemas.microsoft.com/office/powerpoint/2010/main" val="1317803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it-IT" sz="2500" dirty="0"/>
              <a:t>1. Gli studenti stranieri nel sistema scolastico italiano e la loro riuscita scolastica</a:t>
            </a:r>
            <a:endParaRPr lang="en-GB" sz="2500" dirty="0"/>
          </a:p>
        </p:txBody>
      </p:sp>
      <p:sp>
        <p:nvSpPr>
          <p:cNvPr id="13" name="Content Placeholder 2"/>
          <p:cNvSpPr>
            <a:spLocks noGrp="1"/>
          </p:cNvSpPr>
          <p:nvPr>
            <p:ph sz="half" idx="1"/>
          </p:nvPr>
        </p:nvSpPr>
        <p:spPr>
          <a:xfrm>
            <a:off x="301752" y="2223312"/>
            <a:ext cx="4543352" cy="4681728"/>
          </a:xfrm>
        </p:spPr>
        <p:txBody>
          <a:bodyPr>
            <a:normAutofit/>
          </a:bodyPr>
          <a:lstStyle/>
          <a:p>
            <a:pPr marL="0" indent="0">
              <a:buNone/>
            </a:pPr>
            <a:r>
              <a:rPr lang="it-IT" sz="1900" dirty="0" smtClean="0"/>
              <a:t>Variabili</a:t>
            </a:r>
            <a:r>
              <a:rPr lang="it-IT" sz="1900" b="1" dirty="0" smtClean="0">
                <a:solidFill>
                  <a:schemeClr val="accent1"/>
                </a:solidFill>
              </a:rPr>
              <a:t> </a:t>
            </a:r>
            <a:r>
              <a:rPr lang="it-IT" sz="1900" dirty="0"/>
              <a:t>in grado di influenzare il successo scolastico in contesti </a:t>
            </a:r>
            <a:r>
              <a:rPr lang="it-IT" sz="1900" dirty="0" smtClean="0"/>
              <a:t>multiculturali </a:t>
            </a:r>
            <a:r>
              <a:rPr lang="it-IT" sz="1600" dirty="0" smtClean="0"/>
              <a:t>(</a:t>
            </a:r>
            <a:r>
              <a:rPr lang="en-US" sz="1600" dirty="0" err="1"/>
              <a:t>Besozzi</a:t>
            </a:r>
            <a:r>
              <a:rPr lang="en-US" sz="1600" dirty="0"/>
              <a:t>, M. Colombo, M. </a:t>
            </a:r>
            <a:r>
              <a:rPr lang="en-US" sz="1600" dirty="0" err="1"/>
              <a:t>Santagati</a:t>
            </a:r>
            <a:r>
              <a:rPr lang="en-US" sz="1600" dirty="0"/>
              <a:t>, 2013; </a:t>
            </a:r>
            <a:r>
              <a:rPr lang="it-IT" sz="1600" dirty="0" smtClean="0"/>
              <a:t>ISMU</a:t>
            </a:r>
            <a:r>
              <a:rPr lang="it-IT" sz="1600" dirty="0"/>
              <a:t>, MIUR, 2014)</a:t>
            </a:r>
            <a:r>
              <a:rPr lang="it-IT" sz="1900" dirty="0"/>
              <a:t> </a:t>
            </a:r>
            <a:r>
              <a:rPr lang="it-IT" sz="1900" dirty="0" smtClean="0"/>
              <a:t>:</a:t>
            </a:r>
            <a:endParaRPr lang="en-GB" sz="1900" dirty="0" smtClean="0"/>
          </a:p>
          <a:p>
            <a:pPr>
              <a:lnSpc>
                <a:spcPct val="150000"/>
              </a:lnSpc>
              <a:spcBef>
                <a:spcPts val="0"/>
              </a:spcBef>
            </a:pPr>
            <a:r>
              <a:rPr lang="en-GB" sz="2000" dirty="0" err="1" smtClean="0"/>
              <a:t>Inserimento</a:t>
            </a:r>
            <a:endParaRPr lang="en-GB" sz="2000" dirty="0" smtClean="0"/>
          </a:p>
          <a:p>
            <a:pPr>
              <a:lnSpc>
                <a:spcPct val="150000"/>
              </a:lnSpc>
              <a:spcBef>
                <a:spcPts val="0"/>
              </a:spcBef>
            </a:pPr>
            <a:r>
              <a:rPr lang="en-GB" sz="2000" dirty="0" err="1"/>
              <a:t>Ritardo</a:t>
            </a:r>
            <a:r>
              <a:rPr lang="en-GB" sz="2000" dirty="0"/>
              <a:t> </a:t>
            </a:r>
            <a:r>
              <a:rPr lang="en-GB" sz="2000" dirty="0" err="1" smtClean="0"/>
              <a:t>scolastico</a:t>
            </a:r>
            <a:endParaRPr lang="en-US" sz="900" dirty="0" smtClean="0"/>
          </a:p>
          <a:p>
            <a:pPr>
              <a:lnSpc>
                <a:spcPct val="150000"/>
              </a:lnSpc>
              <a:spcBef>
                <a:spcPts val="0"/>
              </a:spcBef>
            </a:pPr>
            <a:r>
              <a:rPr lang="en-US" sz="2000" b="1" dirty="0"/>
              <a:t>T</a:t>
            </a:r>
            <a:r>
              <a:rPr lang="en-GB" sz="2000" b="1" dirty="0" err="1"/>
              <a:t>assi</a:t>
            </a:r>
            <a:r>
              <a:rPr lang="en-GB" sz="2000" b="1" dirty="0"/>
              <a:t> di </a:t>
            </a:r>
            <a:r>
              <a:rPr lang="en-GB" sz="2000" b="1" dirty="0" err="1" smtClean="0"/>
              <a:t>ripetenza</a:t>
            </a:r>
            <a:endParaRPr lang="en-US" sz="900" b="1" dirty="0" smtClean="0"/>
          </a:p>
          <a:p>
            <a:pPr>
              <a:lnSpc>
                <a:spcPct val="150000"/>
              </a:lnSpc>
              <a:spcBef>
                <a:spcPts val="0"/>
              </a:spcBef>
            </a:pPr>
            <a:r>
              <a:rPr lang="en-GB" sz="2000" dirty="0" err="1"/>
              <a:t>Competenza</a:t>
            </a:r>
            <a:r>
              <a:rPr lang="en-GB" sz="2000" dirty="0"/>
              <a:t> in </a:t>
            </a:r>
            <a:r>
              <a:rPr lang="en-GB" sz="2000" dirty="0" err="1"/>
              <a:t>italiano</a:t>
            </a:r>
            <a:r>
              <a:rPr lang="en-GB" sz="2000" dirty="0"/>
              <a:t> </a:t>
            </a:r>
            <a:r>
              <a:rPr lang="en-GB" sz="2000" dirty="0" smtClean="0"/>
              <a:t>L2</a:t>
            </a:r>
          </a:p>
          <a:p>
            <a:pPr>
              <a:lnSpc>
                <a:spcPct val="150000"/>
              </a:lnSpc>
              <a:spcBef>
                <a:spcPts val="0"/>
              </a:spcBef>
            </a:pPr>
            <a:r>
              <a:rPr lang="en-GB" sz="2000" dirty="0" err="1" smtClean="0"/>
              <a:t>Concentrazione</a:t>
            </a:r>
            <a:r>
              <a:rPr lang="en-GB" sz="2000" dirty="0" smtClean="0"/>
              <a:t> </a:t>
            </a:r>
            <a:r>
              <a:rPr lang="en-GB" sz="2000" dirty="0" err="1"/>
              <a:t>degli</a:t>
            </a:r>
            <a:r>
              <a:rPr lang="en-GB" sz="2000" dirty="0"/>
              <a:t> </a:t>
            </a:r>
            <a:r>
              <a:rPr lang="en-GB" sz="2000" dirty="0" err="1"/>
              <a:t>studenti</a:t>
            </a:r>
            <a:r>
              <a:rPr lang="en-GB" sz="2000" dirty="0"/>
              <a:t> </a:t>
            </a:r>
            <a:r>
              <a:rPr lang="en-GB" sz="2000" dirty="0" err="1"/>
              <a:t>stranieri</a:t>
            </a:r>
            <a:r>
              <a:rPr lang="en-GB" sz="2000" dirty="0"/>
              <a:t> </a:t>
            </a:r>
            <a:r>
              <a:rPr lang="en-GB" sz="2000" dirty="0" err="1"/>
              <a:t>nelle</a:t>
            </a:r>
            <a:r>
              <a:rPr lang="en-GB" sz="2000" dirty="0"/>
              <a:t> </a:t>
            </a:r>
            <a:r>
              <a:rPr lang="en-GB" sz="2000" dirty="0" err="1" smtClean="0"/>
              <a:t>scuole</a:t>
            </a:r>
            <a:endParaRPr lang="en-GB" sz="2000" dirty="0" smtClean="0"/>
          </a:p>
          <a:p>
            <a:pPr>
              <a:lnSpc>
                <a:spcPct val="150000"/>
              </a:lnSpc>
              <a:spcBef>
                <a:spcPts val="0"/>
              </a:spcBef>
            </a:pPr>
            <a:r>
              <a:rPr lang="en-GB" sz="2000" dirty="0" err="1" smtClean="0"/>
              <a:t>Relazioni</a:t>
            </a:r>
            <a:r>
              <a:rPr lang="en-GB" sz="2000" dirty="0" smtClean="0"/>
              <a:t> </a:t>
            </a:r>
            <a:r>
              <a:rPr lang="en-GB" sz="2000" dirty="0"/>
              <a:t>in </a:t>
            </a:r>
            <a:r>
              <a:rPr lang="en-GB" sz="2000" dirty="0" err="1" smtClean="0"/>
              <a:t>classe</a:t>
            </a:r>
            <a:endParaRPr lang="en-GB" sz="2000" dirty="0"/>
          </a:p>
        </p:txBody>
      </p:sp>
      <p:graphicFrame>
        <p:nvGraphicFramePr>
          <p:cNvPr id="7" name="Content Placeholder 6"/>
          <p:cNvGraphicFramePr>
            <a:graphicFrameLocks noGrp="1"/>
          </p:cNvGraphicFramePr>
          <p:nvPr>
            <p:ph sz="half" idx="2"/>
            <p:extLst>
              <p:ext uri="{D42A27DB-BD31-4B8C-83A1-F6EECF244321}">
                <p14:modId xmlns:p14="http://schemas.microsoft.com/office/powerpoint/2010/main" val="1933255702"/>
              </p:ext>
            </p:extLst>
          </p:nvPr>
        </p:nvGraphicFramePr>
        <p:xfrm>
          <a:off x="4421102" y="1626806"/>
          <a:ext cx="4418098" cy="4883517"/>
        </p:xfrm>
        <a:graphic>
          <a:graphicData uri="http://schemas.openxmlformats.org/drawingml/2006/chart">
            <c:chart xmlns:c="http://schemas.openxmlformats.org/drawingml/2006/chart" xmlns:r="http://schemas.openxmlformats.org/officeDocument/2006/relationships" r:id="rId2"/>
          </a:graphicData>
        </a:graphic>
      </p:graphicFrame>
      <p:sp>
        <p:nvSpPr>
          <p:cNvPr id="10" name="Rectangle 9"/>
          <p:cNvSpPr/>
          <p:nvPr/>
        </p:nvSpPr>
        <p:spPr>
          <a:xfrm>
            <a:off x="4147604" y="6420130"/>
            <a:ext cx="2714392" cy="307777"/>
          </a:xfrm>
          <a:prstGeom prst="rect">
            <a:avLst/>
          </a:prstGeom>
        </p:spPr>
        <p:txBody>
          <a:bodyPr wrap="none">
            <a:spAutoFit/>
          </a:bodyPr>
          <a:lstStyle/>
          <a:p>
            <a:r>
              <a:rPr lang="en-US" sz="1400" dirty="0"/>
              <a:t>T</a:t>
            </a:r>
            <a:r>
              <a:rPr lang="en-GB" sz="1400" dirty="0" err="1"/>
              <a:t>assi</a:t>
            </a:r>
            <a:r>
              <a:rPr lang="en-GB" sz="1400" dirty="0"/>
              <a:t> di </a:t>
            </a:r>
            <a:r>
              <a:rPr lang="en-GB" sz="1400" dirty="0" err="1" smtClean="0"/>
              <a:t>ripetenza</a:t>
            </a:r>
            <a:r>
              <a:rPr lang="en-GB" sz="1400" dirty="0" smtClean="0"/>
              <a:t> A.S. 2012/13*</a:t>
            </a:r>
            <a:endParaRPr lang="en-GB" sz="1400" dirty="0"/>
          </a:p>
        </p:txBody>
      </p:sp>
      <p:sp>
        <p:nvSpPr>
          <p:cNvPr id="6" name="Rectangle 5"/>
          <p:cNvSpPr/>
          <p:nvPr/>
        </p:nvSpPr>
        <p:spPr>
          <a:xfrm>
            <a:off x="6235796" y="6600107"/>
            <a:ext cx="2838574" cy="276999"/>
          </a:xfrm>
          <a:prstGeom prst="rect">
            <a:avLst/>
          </a:prstGeom>
        </p:spPr>
        <p:txBody>
          <a:bodyPr wrap="none">
            <a:spAutoFit/>
          </a:bodyPr>
          <a:lstStyle/>
          <a:p>
            <a:pPr algn="r"/>
            <a:r>
              <a:rPr lang="it-IT" sz="1200" i="1" dirty="0" smtClean="0"/>
              <a:t>*Fonte</a:t>
            </a:r>
            <a:r>
              <a:rPr lang="it-IT" sz="1200" dirty="0"/>
              <a:t>: elaborazioni </a:t>
            </a:r>
            <a:r>
              <a:rPr lang="it-IT" sz="1200" dirty="0" err="1"/>
              <a:t>Ismu</a:t>
            </a:r>
            <a:r>
              <a:rPr lang="it-IT" sz="1200" dirty="0"/>
              <a:t> su dati </a:t>
            </a:r>
            <a:r>
              <a:rPr lang="it-IT" sz="1200" dirty="0" err="1"/>
              <a:t>Miur</a:t>
            </a:r>
            <a:r>
              <a:rPr lang="it-IT" sz="1200" dirty="0"/>
              <a:t> </a:t>
            </a:r>
            <a:endParaRPr lang="en-GB" sz="1200" dirty="0"/>
          </a:p>
        </p:txBody>
      </p:sp>
    </p:spTree>
    <p:extLst>
      <p:ext uri="{BB962C8B-B14F-4D97-AF65-F5344CB8AC3E}">
        <p14:creationId xmlns:p14="http://schemas.microsoft.com/office/powerpoint/2010/main" val="178423347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it-IT" sz="2500" dirty="0"/>
              <a:t>1. Gli studenti stranieri nel sistema scolastico italiano e la loro riuscita scolastica</a:t>
            </a:r>
            <a:endParaRPr lang="en-GB" sz="2500" dirty="0"/>
          </a:p>
        </p:txBody>
      </p:sp>
      <p:sp>
        <p:nvSpPr>
          <p:cNvPr id="3" name="Rectangle 2"/>
          <p:cNvSpPr/>
          <p:nvPr/>
        </p:nvSpPr>
        <p:spPr>
          <a:xfrm>
            <a:off x="7767167" y="6390217"/>
            <a:ext cx="1107996" cy="276999"/>
          </a:xfrm>
          <a:prstGeom prst="rect">
            <a:avLst/>
          </a:prstGeom>
        </p:spPr>
        <p:txBody>
          <a:bodyPr wrap="none">
            <a:spAutoFit/>
          </a:bodyPr>
          <a:lstStyle/>
          <a:p>
            <a:pPr algn="r"/>
            <a:r>
              <a:rPr lang="it-IT" sz="1200" dirty="0" smtClean="0"/>
              <a:t>(Invalsi, 2015) </a:t>
            </a:r>
            <a:endParaRPr lang="en-GB" sz="1200" dirty="0"/>
          </a:p>
        </p:txBody>
      </p:sp>
      <p:sp>
        <p:nvSpPr>
          <p:cNvPr id="4" name="Rectangle 3"/>
          <p:cNvSpPr/>
          <p:nvPr/>
        </p:nvSpPr>
        <p:spPr>
          <a:xfrm>
            <a:off x="3482991" y="1661216"/>
            <a:ext cx="2418100" cy="461665"/>
          </a:xfrm>
          <a:prstGeom prst="rect">
            <a:avLst/>
          </a:prstGeom>
        </p:spPr>
        <p:txBody>
          <a:bodyPr wrap="none">
            <a:spAutoFit/>
          </a:bodyPr>
          <a:lstStyle/>
          <a:p>
            <a:r>
              <a:rPr lang="en-GB" sz="2400" i="1" dirty="0" err="1">
                <a:solidFill>
                  <a:srgbClr val="FFFFFF"/>
                </a:solidFill>
              </a:rPr>
              <a:t>Esiti</a:t>
            </a:r>
            <a:r>
              <a:rPr lang="en-GB" sz="2400" i="1" dirty="0">
                <a:solidFill>
                  <a:srgbClr val="FFFFFF"/>
                </a:solidFill>
              </a:rPr>
              <a:t> Prove </a:t>
            </a:r>
            <a:r>
              <a:rPr lang="en-GB" sz="2400" i="1" dirty="0" err="1">
                <a:solidFill>
                  <a:srgbClr val="FFFFFF"/>
                </a:solidFill>
              </a:rPr>
              <a:t>Invalsi</a:t>
            </a:r>
            <a:endParaRPr lang="en-GB" sz="2400" i="1" dirty="0">
              <a:solidFill>
                <a:srgbClr val="FFFFFF"/>
              </a:solidFill>
            </a:endParaRPr>
          </a:p>
        </p:txBody>
      </p:sp>
      <p:graphicFrame>
        <p:nvGraphicFramePr>
          <p:cNvPr id="10" name="Chart 9"/>
          <p:cNvGraphicFramePr/>
          <p:nvPr>
            <p:extLst>
              <p:ext uri="{D42A27DB-BD31-4B8C-83A1-F6EECF244321}">
                <p14:modId xmlns:p14="http://schemas.microsoft.com/office/powerpoint/2010/main" val="2273963082"/>
              </p:ext>
            </p:extLst>
          </p:nvPr>
        </p:nvGraphicFramePr>
        <p:xfrm>
          <a:off x="844581" y="2624638"/>
          <a:ext cx="7842219" cy="356892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2280317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it-IT" sz="2500" dirty="0"/>
              <a:t>1. Gli studenti stranieri nel sistema scolastico italiano e la loro riuscita scolastica</a:t>
            </a:r>
            <a:endParaRPr lang="en-GB" sz="2500" dirty="0"/>
          </a:p>
        </p:txBody>
      </p:sp>
      <p:graphicFrame>
        <p:nvGraphicFramePr>
          <p:cNvPr id="4" name="Chart 3"/>
          <p:cNvGraphicFramePr/>
          <p:nvPr>
            <p:extLst>
              <p:ext uri="{D42A27DB-BD31-4B8C-83A1-F6EECF244321}">
                <p14:modId xmlns:p14="http://schemas.microsoft.com/office/powerpoint/2010/main" val="1120006006"/>
              </p:ext>
            </p:extLst>
          </p:nvPr>
        </p:nvGraphicFramePr>
        <p:xfrm>
          <a:off x="621534" y="2567139"/>
          <a:ext cx="7850262" cy="2617052"/>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301752" y="5378067"/>
            <a:ext cx="8656004" cy="970522"/>
          </a:xfrm>
          <a:prstGeom prst="rect">
            <a:avLst/>
          </a:prstGeom>
        </p:spPr>
        <p:txBody>
          <a:bodyPr wrap="square">
            <a:spAutoFit/>
          </a:bodyPr>
          <a:lstStyle/>
          <a:p>
            <a:pPr marL="285750" indent="-285750" algn="just">
              <a:lnSpc>
                <a:spcPct val="120000"/>
              </a:lnSpc>
              <a:buFont typeface="Wingdings" charset="2"/>
              <a:buChar char="q"/>
            </a:pPr>
            <a:r>
              <a:rPr lang="it-IT" sz="1600" dirty="0" smtClean="0"/>
              <a:t>25</a:t>
            </a:r>
            <a:r>
              <a:rPr lang="it-IT" sz="1600" dirty="0"/>
              <a:t>% degli studenti immigrati </a:t>
            </a:r>
            <a:r>
              <a:rPr lang="it-IT" sz="1600" dirty="0" smtClean="0"/>
              <a:t>dimostra </a:t>
            </a:r>
            <a:r>
              <a:rPr lang="it-IT" sz="1600" dirty="0"/>
              <a:t>di non possedere le abilità matematiche di </a:t>
            </a:r>
            <a:r>
              <a:rPr lang="it-IT" sz="1600" dirty="0" smtClean="0"/>
              <a:t>base</a:t>
            </a:r>
          </a:p>
          <a:p>
            <a:pPr marL="285750" indent="-285750" algn="just">
              <a:lnSpc>
                <a:spcPct val="120000"/>
              </a:lnSpc>
              <a:buFont typeface="Wingdings" charset="2"/>
              <a:buChar char="q"/>
            </a:pPr>
            <a:r>
              <a:rPr lang="it-IT" sz="1600" dirty="0" smtClean="0"/>
              <a:t>Motivazione </a:t>
            </a:r>
            <a:r>
              <a:rPr lang="it-IT" sz="1600" dirty="0"/>
              <a:t>ed </a:t>
            </a:r>
            <a:r>
              <a:rPr lang="it-IT" sz="1600" dirty="0" smtClean="0"/>
              <a:t>attitudine </a:t>
            </a:r>
            <a:r>
              <a:rPr lang="it-IT" sz="1600" dirty="0"/>
              <a:t>positiva verso la </a:t>
            </a:r>
            <a:r>
              <a:rPr lang="it-IT" sz="1600" dirty="0" smtClean="0"/>
              <a:t>scuola </a:t>
            </a:r>
          </a:p>
          <a:p>
            <a:pPr algn="just">
              <a:lnSpc>
                <a:spcPct val="120000"/>
              </a:lnSpc>
            </a:pPr>
            <a:r>
              <a:rPr lang="it-IT" sz="1600" dirty="0"/>
              <a:t> </a:t>
            </a:r>
            <a:r>
              <a:rPr lang="it-IT" sz="1600" dirty="0" smtClean="0"/>
              <a:t>	</a:t>
            </a:r>
            <a:r>
              <a:rPr lang="it-IT" sz="1600" i="1" dirty="0" smtClean="0"/>
              <a:t>È </a:t>
            </a:r>
            <a:r>
              <a:rPr lang="it-IT" sz="1600" i="1" dirty="0"/>
              <a:t>su questa caratteristica che dovrebbe essere costruito il loro successo educativo</a:t>
            </a:r>
            <a:r>
              <a:rPr lang="it-IT" sz="1600" i="1" dirty="0" smtClean="0"/>
              <a:t>.</a:t>
            </a:r>
            <a:endParaRPr lang="it-IT" sz="1600" i="1" dirty="0"/>
          </a:p>
        </p:txBody>
      </p:sp>
      <p:sp>
        <p:nvSpPr>
          <p:cNvPr id="3" name="Right Arrow 2"/>
          <p:cNvSpPr/>
          <p:nvPr/>
        </p:nvSpPr>
        <p:spPr>
          <a:xfrm>
            <a:off x="621534" y="6081869"/>
            <a:ext cx="472909" cy="18913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Rectangle 5"/>
          <p:cNvSpPr/>
          <p:nvPr/>
        </p:nvSpPr>
        <p:spPr>
          <a:xfrm>
            <a:off x="6751051" y="6401949"/>
            <a:ext cx="2085101" cy="276999"/>
          </a:xfrm>
          <a:prstGeom prst="rect">
            <a:avLst/>
          </a:prstGeom>
        </p:spPr>
        <p:txBody>
          <a:bodyPr wrap="none">
            <a:spAutoFit/>
          </a:bodyPr>
          <a:lstStyle/>
          <a:p>
            <a:pPr algn="r"/>
            <a:r>
              <a:rPr lang="it-IT" sz="1200" i="1" dirty="0" smtClean="0"/>
              <a:t>(Ocse-Pisa, 2012; Invalsi</a:t>
            </a:r>
            <a:r>
              <a:rPr lang="it-IT" sz="1200" i="1" dirty="0"/>
              <a:t>, 2014) </a:t>
            </a:r>
            <a:endParaRPr lang="en-GB" sz="1200" i="1" dirty="0"/>
          </a:p>
        </p:txBody>
      </p:sp>
      <p:sp>
        <p:nvSpPr>
          <p:cNvPr id="7" name="Rectangle 6"/>
          <p:cNvSpPr/>
          <p:nvPr/>
        </p:nvSpPr>
        <p:spPr>
          <a:xfrm>
            <a:off x="2811320" y="1518928"/>
            <a:ext cx="3394028" cy="461665"/>
          </a:xfrm>
          <a:prstGeom prst="rect">
            <a:avLst/>
          </a:prstGeom>
        </p:spPr>
        <p:txBody>
          <a:bodyPr wrap="none">
            <a:spAutoFit/>
          </a:bodyPr>
          <a:lstStyle/>
          <a:p>
            <a:pPr algn="ctr"/>
            <a:r>
              <a:rPr lang="en-GB" sz="2400" i="1" dirty="0" err="1">
                <a:solidFill>
                  <a:srgbClr val="FFFFFF"/>
                </a:solidFill>
              </a:rPr>
              <a:t>Esiti</a:t>
            </a:r>
            <a:r>
              <a:rPr lang="en-GB" sz="2400" i="1" dirty="0">
                <a:solidFill>
                  <a:srgbClr val="FFFFFF"/>
                </a:solidFill>
              </a:rPr>
              <a:t> Prove </a:t>
            </a:r>
            <a:r>
              <a:rPr lang="en-GB" sz="2400" i="1" dirty="0" err="1">
                <a:solidFill>
                  <a:srgbClr val="FFFFFF"/>
                </a:solidFill>
              </a:rPr>
              <a:t>Ocse</a:t>
            </a:r>
            <a:r>
              <a:rPr lang="en-GB" sz="2400" i="1" dirty="0">
                <a:solidFill>
                  <a:srgbClr val="FFFFFF"/>
                </a:solidFill>
              </a:rPr>
              <a:t>-Pisa 2012</a:t>
            </a:r>
          </a:p>
        </p:txBody>
      </p:sp>
    </p:spTree>
    <p:extLst>
      <p:ext uri="{BB962C8B-B14F-4D97-AF65-F5344CB8AC3E}">
        <p14:creationId xmlns:p14="http://schemas.microsoft.com/office/powerpoint/2010/main" val="242019671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2175656890"/>
              </p:ext>
            </p:extLst>
          </p:nvPr>
        </p:nvGraphicFramePr>
        <p:xfrm>
          <a:off x="595751" y="1907793"/>
          <a:ext cx="7662863" cy="32670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41536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graphicEl>
                                              <a:dgm id="{33499451-F3B5-7141-BE4D-C29096743440}"/>
                                            </p:graphicEl>
                                          </p:spTgt>
                                        </p:tgtEl>
                                        <p:attrNameLst>
                                          <p:attrName>style.visibility</p:attrName>
                                        </p:attrNameLst>
                                      </p:cBhvr>
                                      <p:to>
                                        <p:strVal val="visible"/>
                                      </p:to>
                                    </p:set>
                                    <p:animEffect transition="in" filter="fade">
                                      <p:cBhvr>
                                        <p:cTn id="7" dur="1000"/>
                                        <p:tgtEl>
                                          <p:spTgt spid="4">
                                            <p:graphicEl>
                                              <a:dgm id="{33499451-F3B5-7141-BE4D-C29096743440}"/>
                                            </p:graphicEl>
                                          </p:spTgt>
                                        </p:tgtEl>
                                      </p:cBhvr>
                                    </p:animEffect>
                                    <p:anim calcmode="lin" valueType="num">
                                      <p:cBhvr>
                                        <p:cTn id="8" dur="1000" fill="hold"/>
                                        <p:tgtEl>
                                          <p:spTgt spid="4">
                                            <p:graphicEl>
                                              <a:dgm id="{33499451-F3B5-7141-BE4D-C29096743440}"/>
                                            </p:graphicEl>
                                          </p:spTgt>
                                        </p:tgtEl>
                                        <p:attrNameLst>
                                          <p:attrName>ppt_x</p:attrName>
                                        </p:attrNameLst>
                                      </p:cBhvr>
                                      <p:tavLst>
                                        <p:tav tm="0">
                                          <p:val>
                                            <p:strVal val="#ppt_x"/>
                                          </p:val>
                                        </p:tav>
                                        <p:tav tm="100000">
                                          <p:val>
                                            <p:strVal val="#ppt_x"/>
                                          </p:val>
                                        </p:tav>
                                      </p:tavLst>
                                    </p:anim>
                                    <p:anim calcmode="lin" valueType="num">
                                      <p:cBhvr>
                                        <p:cTn id="9" dur="900" decel="100000" fill="hold"/>
                                        <p:tgtEl>
                                          <p:spTgt spid="4">
                                            <p:graphicEl>
                                              <a:dgm id="{33499451-F3B5-7141-BE4D-C29096743440}"/>
                                            </p:graphic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graphicEl>
                                              <a:dgm id="{33499451-F3B5-7141-BE4D-C29096743440}"/>
                                            </p:graphicEl>
                                          </p:spTgt>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4">
                                            <p:graphicEl>
                                              <a:dgm id="{22B03DC2-5044-9545-9B61-0F434BD1A8B3}"/>
                                            </p:graphicEl>
                                          </p:spTgt>
                                        </p:tgtEl>
                                        <p:attrNameLst>
                                          <p:attrName>style.visibility</p:attrName>
                                        </p:attrNameLst>
                                      </p:cBhvr>
                                      <p:to>
                                        <p:strVal val="visible"/>
                                      </p:to>
                                    </p:set>
                                    <p:animEffect transition="in" filter="fade">
                                      <p:cBhvr>
                                        <p:cTn id="13" dur="1000"/>
                                        <p:tgtEl>
                                          <p:spTgt spid="4">
                                            <p:graphicEl>
                                              <a:dgm id="{22B03DC2-5044-9545-9B61-0F434BD1A8B3}"/>
                                            </p:graphicEl>
                                          </p:spTgt>
                                        </p:tgtEl>
                                      </p:cBhvr>
                                    </p:animEffect>
                                    <p:anim calcmode="lin" valueType="num">
                                      <p:cBhvr>
                                        <p:cTn id="14" dur="1000" fill="hold"/>
                                        <p:tgtEl>
                                          <p:spTgt spid="4">
                                            <p:graphicEl>
                                              <a:dgm id="{22B03DC2-5044-9545-9B61-0F434BD1A8B3}"/>
                                            </p:graphicEl>
                                          </p:spTgt>
                                        </p:tgtEl>
                                        <p:attrNameLst>
                                          <p:attrName>ppt_x</p:attrName>
                                        </p:attrNameLst>
                                      </p:cBhvr>
                                      <p:tavLst>
                                        <p:tav tm="0">
                                          <p:val>
                                            <p:strVal val="#ppt_x"/>
                                          </p:val>
                                        </p:tav>
                                        <p:tav tm="100000">
                                          <p:val>
                                            <p:strVal val="#ppt_x"/>
                                          </p:val>
                                        </p:tav>
                                      </p:tavLst>
                                    </p:anim>
                                    <p:anim calcmode="lin" valueType="num">
                                      <p:cBhvr>
                                        <p:cTn id="15" dur="900" decel="100000" fill="hold"/>
                                        <p:tgtEl>
                                          <p:spTgt spid="4">
                                            <p:graphicEl>
                                              <a:dgm id="{22B03DC2-5044-9545-9B61-0F434BD1A8B3}"/>
                                            </p:graphic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graphicEl>
                                              <a:dgm id="{22B03DC2-5044-9545-9B61-0F434BD1A8B3}"/>
                                            </p:graphicEl>
                                          </p:spTgt>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4">
                                            <p:graphicEl>
                                              <a:dgm id="{302B4B5D-9ADC-204C-8FA3-9735AB13E998}"/>
                                            </p:graphicEl>
                                          </p:spTgt>
                                        </p:tgtEl>
                                        <p:attrNameLst>
                                          <p:attrName>style.visibility</p:attrName>
                                        </p:attrNameLst>
                                      </p:cBhvr>
                                      <p:to>
                                        <p:strVal val="visible"/>
                                      </p:to>
                                    </p:set>
                                    <p:animEffect transition="in" filter="fade">
                                      <p:cBhvr>
                                        <p:cTn id="21" dur="1000"/>
                                        <p:tgtEl>
                                          <p:spTgt spid="4">
                                            <p:graphicEl>
                                              <a:dgm id="{302B4B5D-9ADC-204C-8FA3-9735AB13E998}"/>
                                            </p:graphicEl>
                                          </p:spTgt>
                                        </p:tgtEl>
                                      </p:cBhvr>
                                    </p:animEffect>
                                    <p:anim calcmode="lin" valueType="num">
                                      <p:cBhvr>
                                        <p:cTn id="22" dur="1000" fill="hold"/>
                                        <p:tgtEl>
                                          <p:spTgt spid="4">
                                            <p:graphicEl>
                                              <a:dgm id="{302B4B5D-9ADC-204C-8FA3-9735AB13E998}"/>
                                            </p:graphicEl>
                                          </p:spTgt>
                                        </p:tgtEl>
                                        <p:attrNameLst>
                                          <p:attrName>ppt_x</p:attrName>
                                        </p:attrNameLst>
                                      </p:cBhvr>
                                      <p:tavLst>
                                        <p:tav tm="0">
                                          <p:val>
                                            <p:strVal val="#ppt_x"/>
                                          </p:val>
                                        </p:tav>
                                        <p:tav tm="100000">
                                          <p:val>
                                            <p:strVal val="#ppt_x"/>
                                          </p:val>
                                        </p:tav>
                                      </p:tavLst>
                                    </p:anim>
                                    <p:anim calcmode="lin" valueType="num">
                                      <p:cBhvr>
                                        <p:cTn id="23" dur="900" decel="100000" fill="hold"/>
                                        <p:tgtEl>
                                          <p:spTgt spid="4">
                                            <p:graphicEl>
                                              <a:dgm id="{302B4B5D-9ADC-204C-8FA3-9735AB13E998}"/>
                                            </p:graphic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4">
                                            <p:graphicEl>
                                              <a:dgm id="{302B4B5D-9ADC-204C-8FA3-9735AB13E998}"/>
                                            </p:graphicEl>
                                          </p:spTgt>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4">
                                            <p:graphicEl>
                                              <a:dgm id="{A5479966-D8FC-514F-BE9D-9BC5BE41438A}"/>
                                            </p:graphicEl>
                                          </p:spTgt>
                                        </p:tgtEl>
                                        <p:attrNameLst>
                                          <p:attrName>style.visibility</p:attrName>
                                        </p:attrNameLst>
                                      </p:cBhvr>
                                      <p:to>
                                        <p:strVal val="visible"/>
                                      </p:to>
                                    </p:set>
                                    <p:animEffect transition="in" filter="fade">
                                      <p:cBhvr>
                                        <p:cTn id="27" dur="1000"/>
                                        <p:tgtEl>
                                          <p:spTgt spid="4">
                                            <p:graphicEl>
                                              <a:dgm id="{A5479966-D8FC-514F-BE9D-9BC5BE41438A}"/>
                                            </p:graphicEl>
                                          </p:spTgt>
                                        </p:tgtEl>
                                      </p:cBhvr>
                                    </p:animEffect>
                                    <p:anim calcmode="lin" valueType="num">
                                      <p:cBhvr>
                                        <p:cTn id="28" dur="1000" fill="hold"/>
                                        <p:tgtEl>
                                          <p:spTgt spid="4">
                                            <p:graphicEl>
                                              <a:dgm id="{A5479966-D8FC-514F-BE9D-9BC5BE41438A}"/>
                                            </p:graphicEl>
                                          </p:spTgt>
                                        </p:tgtEl>
                                        <p:attrNameLst>
                                          <p:attrName>ppt_x</p:attrName>
                                        </p:attrNameLst>
                                      </p:cBhvr>
                                      <p:tavLst>
                                        <p:tav tm="0">
                                          <p:val>
                                            <p:strVal val="#ppt_x"/>
                                          </p:val>
                                        </p:tav>
                                        <p:tav tm="100000">
                                          <p:val>
                                            <p:strVal val="#ppt_x"/>
                                          </p:val>
                                        </p:tav>
                                      </p:tavLst>
                                    </p:anim>
                                    <p:anim calcmode="lin" valueType="num">
                                      <p:cBhvr>
                                        <p:cTn id="29" dur="900" decel="100000" fill="hold"/>
                                        <p:tgtEl>
                                          <p:spTgt spid="4">
                                            <p:graphicEl>
                                              <a:dgm id="{A5479966-D8FC-514F-BE9D-9BC5BE41438A}"/>
                                            </p:graphic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
                                            <p:graphicEl>
                                              <a:dgm id="{A5479966-D8FC-514F-BE9D-9BC5BE41438A}"/>
                                            </p:graphic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8975" y="1200901"/>
            <a:ext cx="8356197" cy="5733879"/>
          </a:xfrm>
          <a:prstGeom prst="rect">
            <a:avLst/>
          </a:prstGeom>
        </p:spPr>
        <p:txBody>
          <a:bodyPr wrap="square">
            <a:spAutoFit/>
          </a:bodyPr>
          <a:lstStyle/>
          <a:p>
            <a:pPr algn="just">
              <a:lnSpc>
                <a:spcPct val="120000"/>
              </a:lnSpc>
            </a:pPr>
            <a:endParaRPr lang="it-IT" dirty="0" smtClean="0"/>
          </a:p>
          <a:p>
            <a:pPr algn="just">
              <a:lnSpc>
                <a:spcPct val="120000"/>
              </a:lnSpc>
            </a:pPr>
            <a:endParaRPr lang="it-IT" dirty="0" smtClean="0"/>
          </a:p>
          <a:p>
            <a:pPr algn="just">
              <a:lnSpc>
                <a:spcPct val="120000"/>
              </a:lnSpc>
            </a:pPr>
            <a:r>
              <a:rPr lang="it-IT" dirty="0" smtClean="0"/>
              <a:t>“</a:t>
            </a:r>
            <a:r>
              <a:rPr lang="it-IT" dirty="0"/>
              <a:t>La situazione delicata di molti allievi vulnerabili, a causa della loro </a:t>
            </a:r>
            <a:r>
              <a:rPr lang="it-IT" b="1" i="1" dirty="0">
                <a:solidFill>
                  <a:srgbClr val="4F81BD"/>
                </a:solidFill>
              </a:rPr>
              <a:t>insufficiente padronanza delle forme linguistiche che sono specifiche delle diverse materie </a:t>
            </a:r>
            <a:r>
              <a:rPr lang="it-IT" dirty="0"/>
              <a:t>scolastiche, è </a:t>
            </a:r>
            <a:r>
              <a:rPr lang="it-IT" dirty="0" smtClean="0"/>
              <a:t>in </a:t>
            </a:r>
            <a:r>
              <a:rPr lang="it-IT" dirty="0"/>
              <a:t>forte stimolo a migliorare la qualità di tutto il sistema di formazione e di istruzione di cui tutti gli allievi sono potenziali beneficiari. La ricerca di </a:t>
            </a:r>
            <a:r>
              <a:rPr lang="it-IT" b="1" i="1" dirty="0" smtClean="0">
                <a:solidFill>
                  <a:srgbClr val="4F81BD"/>
                </a:solidFill>
              </a:rPr>
              <a:t>equità</a:t>
            </a:r>
            <a:r>
              <a:rPr lang="it-IT" i="1" dirty="0" smtClean="0">
                <a:solidFill>
                  <a:srgbClr val="4F81BD"/>
                </a:solidFill>
              </a:rPr>
              <a:t> </a:t>
            </a:r>
            <a:r>
              <a:rPr lang="it-IT" dirty="0" smtClean="0"/>
              <a:t>non </a:t>
            </a:r>
            <a:r>
              <a:rPr lang="it-IT" dirty="0"/>
              <a:t>può che migliorare la </a:t>
            </a:r>
            <a:r>
              <a:rPr lang="it-IT" b="1" i="1" dirty="0" smtClean="0">
                <a:solidFill>
                  <a:srgbClr val="4F81BD"/>
                </a:solidFill>
              </a:rPr>
              <a:t>qualità </a:t>
            </a:r>
            <a:r>
              <a:rPr lang="it-IT" dirty="0" smtClean="0"/>
              <a:t>della </a:t>
            </a:r>
            <a:r>
              <a:rPr lang="it-IT" dirty="0"/>
              <a:t>formazione e dell’istruzione a cui ogni studente ha </a:t>
            </a:r>
            <a:r>
              <a:rPr lang="it-IT" dirty="0" smtClean="0"/>
              <a:t>diritto” (p.11).</a:t>
            </a:r>
          </a:p>
          <a:p>
            <a:pPr algn="just">
              <a:lnSpc>
                <a:spcPct val="120000"/>
              </a:lnSpc>
            </a:pPr>
            <a:endParaRPr lang="it-IT" dirty="0"/>
          </a:p>
          <a:p>
            <a:pPr algn="just">
              <a:lnSpc>
                <a:spcPct val="120000"/>
              </a:lnSpc>
            </a:pPr>
            <a:r>
              <a:rPr lang="it-IT" dirty="0" smtClean="0"/>
              <a:t>“Tale </a:t>
            </a:r>
            <a:r>
              <a:rPr lang="it-IT" dirty="0"/>
              <a:t>consapevolezza da parte di tutti gli attori dell’istruzione dovrebbe essere sostenuta attraverso un numero maggiore di ulteriori studi che mettano in evidenza la </a:t>
            </a:r>
            <a:r>
              <a:rPr lang="it-IT" b="1" i="1" dirty="0">
                <a:solidFill>
                  <a:srgbClr val="4F81BD"/>
                </a:solidFill>
              </a:rPr>
              <a:t>dimensione linguistica presente nell’insegnamento di ogni </a:t>
            </a:r>
            <a:r>
              <a:rPr lang="it-IT" b="1" i="1" dirty="0" smtClean="0">
                <a:solidFill>
                  <a:srgbClr val="4F81BD"/>
                </a:solidFill>
              </a:rPr>
              <a:t>materia</a:t>
            </a:r>
            <a:r>
              <a:rPr lang="it-IT" dirty="0" smtClean="0"/>
              <a:t>”(p.14).</a:t>
            </a:r>
          </a:p>
          <a:p>
            <a:pPr algn="r">
              <a:lnSpc>
                <a:spcPct val="120000"/>
              </a:lnSpc>
            </a:pPr>
            <a:endParaRPr lang="it-IT" sz="1200" dirty="0" smtClean="0"/>
          </a:p>
          <a:p>
            <a:pPr algn="r">
              <a:lnSpc>
                <a:spcPct val="120000"/>
              </a:lnSpc>
            </a:pPr>
            <a:r>
              <a:rPr lang="it-IT" sz="1200" dirty="0" smtClean="0"/>
              <a:t>Consiglio </a:t>
            </a:r>
            <a:r>
              <a:rPr lang="it-IT" sz="1200" dirty="0"/>
              <a:t>d’Europa, </a:t>
            </a:r>
            <a:r>
              <a:rPr lang="it-IT" sz="1200" i="1" dirty="0"/>
              <a:t>Raccomandazione </a:t>
            </a:r>
            <a:r>
              <a:rPr lang="fr-FR" sz="1200" i="1" dirty="0"/>
              <a:t>Cm/</a:t>
            </a:r>
            <a:r>
              <a:rPr lang="fr-FR" sz="1200" i="1" dirty="0" err="1"/>
              <a:t>rec</a:t>
            </a:r>
            <a:r>
              <a:rPr lang="fr-FR" sz="1200" i="1" dirty="0"/>
              <a:t>(2014)5 </a:t>
            </a:r>
            <a:r>
              <a:rPr lang="fr-FR" sz="1200" i="1" dirty="0" err="1"/>
              <a:t>del</a:t>
            </a:r>
            <a:r>
              <a:rPr lang="fr-FR" sz="1200" i="1" dirty="0"/>
              <a:t> </a:t>
            </a:r>
            <a:r>
              <a:rPr lang="fr-FR" sz="1200" i="1" dirty="0" err="1"/>
              <a:t>comitato</a:t>
            </a:r>
            <a:r>
              <a:rPr lang="fr-FR" sz="1200" i="1" dirty="0"/>
              <a:t> dei </a:t>
            </a:r>
            <a:r>
              <a:rPr lang="fr-FR" sz="1200" i="1" dirty="0" err="1"/>
              <a:t>ministri</a:t>
            </a:r>
            <a:r>
              <a:rPr lang="fr-FR" sz="1200" i="1" dirty="0"/>
              <a:t> </a:t>
            </a:r>
            <a:r>
              <a:rPr lang="fr-FR" sz="1200" i="1" dirty="0" err="1"/>
              <a:t>agli</a:t>
            </a:r>
            <a:r>
              <a:rPr lang="fr-FR" sz="1200" i="1" dirty="0"/>
              <a:t> </a:t>
            </a:r>
            <a:r>
              <a:rPr lang="fr-FR" sz="1200" i="1" dirty="0" err="1"/>
              <a:t>stati</a:t>
            </a:r>
            <a:r>
              <a:rPr lang="fr-FR" sz="1200" i="1" dirty="0"/>
              <a:t> </a:t>
            </a:r>
            <a:r>
              <a:rPr lang="fr-FR" sz="1200" i="1" dirty="0" err="1"/>
              <a:t>membri</a:t>
            </a:r>
            <a:r>
              <a:rPr lang="fr-FR" sz="1200" i="1" dirty="0"/>
              <a:t> </a:t>
            </a:r>
            <a:r>
              <a:rPr lang="fr-FR" sz="1200" i="1" dirty="0" err="1"/>
              <a:t>sull’importanza</a:t>
            </a:r>
            <a:r>
              <a:rPr lang="fr-FR" sz="1200" i="1" dirty="0"/>
              <a:t> delle </a:t>
            </a:r>
            <a:r>
              <a:rPr lang="fr-FR" sz="1200" i="1" dirty="0" err="1"/>
              <a:t>competenze</a:t>
            </a:r>
            <a:r>
              <a:rPr lang="fr-FR" sz="1200" i="1" dirty="0"/>
              <a:t> </a:t>
            </a:r>
            <a:r>
              <a:rPr lang="fr-FR" sz="1200" i="1" dirty="0" err="1"/>
              <a:t>nella</a:t>
            </a:r>
            <a:r>
              <a:rPr lang="fr-FR" sz="1200" i="1" dirty="0"/>
              <a:t>(e) lingua(e) di </a:t>
            </a:r>
            <a:r>
              <a:rPr lang="fr-FR" sz="1200" i="1" dirty="0" err="1"/>
              <a:t>scolarizzazione</a:t>
            </a:r>
            <a:r>
              <a:rPr lang="fr-FR" sz="1200" i="1" dirty="0"/>
              <a:t> per l’</a:t>
            </a:r>
            <a:r>
              <a:rPr lang="fr-FR" sz="1200" i="1" dirty="0" err="1"/>
              <a:t>equità</a:t>
            </a:r>
            <a:r>
              <a:rPr lang="fr-FR" sz="1200" i="1" dirty="0"/>
              <a:t> e la </a:t>
            </a:r>
            <a:r>
              <a:rPr lang="fr-FR" sz="1200" i="1" dirty="0" err="1"/>
              <a:t>qualità</a:t>
            </a:r>
            <a:r>
              <a:rPr lang="fr-FR" sz="1200" i="1" dirty="0"/>
              <a:t> </a:t>
            </a:r>
            <a:r>
              <a:rPr lang="fr-FR" sz="1200" i="1" dirty="0" err="1"/>
              <a:t>nell’istruzione</a:t>
            </a:r>
            <a:r>
              <a:rPr lang="fr-FR" sz="1200" i="1" dirty="0"/>
              <a:t> e per il </a:t>
            </a:r>
            <a:r>
              <a:rPr lang="fr-FR" sz="1200" i="1" dirty="0" err="1"/>
              <a:t>successo</a:t>
            </a:r>
            <a:r>
              <a:rPr lang="fr-FR" sz="1200" i="1" dirty="0"/>
              <a:t> </a:t>
            </a:r>
            <a:r>
              <a:rPr lang="fr-FR" sz="1200" i="1" dirty="0" err="1"/>
              <a:t>scolastico</a:t>
            </a:r>
            <a:r>
              <a:rPr lang="fr-FR" sz="1200" dirty="0"/>
              <a:t>, </a:t>
            </a:r>
            <a:r>
              <a:rPr lang="fr-FR" sz="1200" dirty="0" err="1"/>
              <a:t>Aprile</a:t>
            </a:r>
            <a:r>
              <a:rPr lang="fr-FR" sz="1200" dirty="0"/>
              <a:t> 2014</a:t>
            </a:r>
            <a:r>
              <a:rPr lang="fr-FR" sz="1200" dirty="0" smtClean="0"/>
              <a:t>.</a:t>
            </a:r>
          </a:p>
          <a:p>
            <a:pPr algn="just">
              <a:lnSpc>
                <a:spcPct val="120000"/>
              </a:lnSpc>
            </a:pPr>
            <a:endParaRPr lang="it-IT" dirty="0" smtClean="0"/>
          </a:p>
          <a:p>
            <a:pPr algn="r">
              <a:lnSpc>
                <a:spcPct val="120000"/>
              </a:lnSpc>
            </a:pPr>
            <a:endParaRPr lang="it-IT" dirty="0" smtClean="0"/>
          </a:p>
          <a:p>
            <a:pPr algn="r">
              <a:lnSpc>
                <a:spcPct val="120000"/>
              </a:lnSpc>
            </a:pPr>
            <a:endParaRPr lang="en-GB" dirty="0"/>
          </a:p>
        </p:txBody>
      </p:sp>
      <p:pic>
        <p:nvPicPr>
          <p:cNvPr id="2" name="Picture 1"/>
          <p:cNvPicPr>
            <a:picLocks noChangeAspect="1"/>
          </p:cNvPicPr>
          <p:nvPr/>
        </p:nvPicPr>
        <p:blipFill>
          <a:blip r:embed="rId3"/>
          <a:stretch>
            <a:fillRect/>
          </a:stretch>
        </p:blipFill>
        <p:spPr>
          <a:xfrm>
            <a:off x="454653" y="5912034"/>
            <a:ext cx="806681" cy="532409"/>
          </a:xfrm>
          <a:prstGeom prst="rect">
            <a:avLst/>
          </a:prstGeom>
        </p:spPr>
      </p:pic>
    </p:spTree>
    <p:extLst>
      <p:ext uri="{BB962C8B-B14F-4D97-AF65-F5344CB8AC3E}">
        <p14:creationId xmlns:p14="http://schemas.microsoft.com/office/powerpoint/2010/main" val="155501013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3600" dirty="0" smtClean="0"/>
              <a:t>2. Aspetti linguistici legati all’apprendimento della matematica</a:t>
            </a:r>
            <a:endParaRPr lang="it-IT" sz="3600" dirty="0"/>
          </a:p>
        </p:txBody>
      </p:sp>
      <p:sp>
        <p:nvSpPr>
          <p:cNvPr id="3" name="Content Placeholder 2"/>
          <p:cNvSpPr>
            <a:spLocks noGrp="1"/>
          </p:cNvSpPr>
          <p:nvPr>
            <p:ph idx="1"/>
          </p:nvPr>
        </p:nvSpPr>
        <p:spPr>
          <a:xfrm>
            <a:off x="284745" y="2242226"/>
            <a:ext cx="8118108" cy="3559339"/>
          </a:xfrm>
        </p:spPr>
        <p:txBody>
          <a:bodyPr>
            <a:noAutofit/>
          </a:bodyPr>
          <a:lstStyle/>
          <a:p>
            <a:r>
              <a:rPr lang="it-IT" sz="1800" b="1" dirty="0"/>
              <a:t>Diffusa concezione della matematica come disciplina che richiede esigenze linguistiche </a:t>
            </a:r>
            <a:r>
              <a:rPr lang="it-IT" sz="1800" b="1" dirty="0" smtClean="0"/>
              <a:t>minime</a:t>
            </a:r>
          </a:p>
          <a:p>
            <a:pPr marL="0" indent="0" algn="just">
              <a:lnSpc>
                <a:spcPct val="120000"/>
              </a:lnSpc>
              <a:spcBef>
                <a:spcPts val="1000"/>
              </a:spcBef>
              <a:buNone/>
            </a:pPr>
            <a:r>
              <a:rPr lang="it-IT" sz="1900" i="1" dirty="0"/>
              <a:t>Molte sono le ragioni addotte a supporto di questa idea: </a:t>
            </a:r>
          </a:p>
          <a:p>
            <a:pPr marL="285750" indent="-285750" algn="just">
              <a:lnSpc>
                <a:spcPct val="120000"/>
              </a:lnSpc>
              <a:spcBef>
                <a:spcPts val="1000"/>
              </a:spcBef>
              <a:buClr>
                <a:schemeClr val="accent1"/>
              </a:buClr>
              <a:buFont typeface="Wingdings" charset="2"/>
              <a:buChar char="§"/>
            </a:pPr>
            <a:r>
              <a:rPr lang="en-US" sz="1900" dirty="0"/>
              <a:t>L</a:t>
            </a:r>
            <a:r>
              <a:rPr lang="it-IT" sz="1900" dirty="0"/>
              <a:t>a supposta prominenza della matematica come un sistema formale;</a:t>
            </a:r>
          </a:p>
          <a:p>
            <a:pPr marL="285750" indent="-285750" algn="just">
              <a:lnSpc>
                <a:spcPct val="120000"/>
              </a:lnSpc>
              <a:spcBef>
                <a:spcPts val="1000"/>
              </a:spcBef>
              <a:buClr>
                <a:schemeClr val="accent1"/>
              </a:buClr>
              <a:buFont typeface="Wingdings" charset="2"/>
              <a:buChar char="§"/>
            </a:pPr>
            <a:r>
              <a:rPr lang="en-US" sz="1900" dirty="0"/>
              <a:t>I</a:t>
            </a:r>
            <a:r>
              <a:rPr lang="it-IT" sz="1900" dirty="0"/>
              <a:t>l bisogno di un trattamento puramente sintattico delle relazioni matematiche;</a:t>
            </a:r>
          </a:p>
          <a:p>
            <a:pPr marL="285750" indent="-285750" algn="just">
              <a:lnSpc>
                <a:spcPct val="120000"/>
              </a:lnSpc>
              <a:spcBef>
                <a:spcPts val="1000"/>
              </a:spcBef>
              <a:buClr>
                <a:schemeClr val="accent1"/>
              </a:buClr>
              <a:buFont typeface="Wingdings" charset="2"/>
              <a:buChar char="§"/>
            </a:pPr>
            <a:r>
              <a:rPr lang="en-US" sz="1900" dirty="0"/>
              <a:t>L</a:t>
            </a:r>
            <a:r>
              <a:rPr lang="it-IT" sz="1900" dirty="0"/>
              <a:t>’uso di espressioni linguistiche stereotipate;</a:t>
            </a:r>
          </a:p>
          <a:p>
            <a:pPr marL="285750" indent="-285750" algn="just">
              <a:lnSpc>
                <a:spcPct val="120000"/>
              </a:lnSpc>
              <a:spcBef>
                <a:spcPts val="1000"/>
              </a:spcBef>
              <a:buClr>
                <a:schemeClr val="accent1"/>
              </a:buClr>
              <a:buFont typeface="Wingdings" charset="2"/>
              <a:buChar char="§"/>
            </a:pPr>
            <a:r>
              <a:rPr lang="en-US" sz="1900" dirty="0"/>
              <a:t>I</a:t>
            </a:r>
            <a:r>
              <a:rPr lang="it-IT" sz="1900" dirty="0"/>
              <a:t>l supporto significativo degli strumenti non verbali (diagrammi, schemi, espressioni algebriche, </a:t>
            </a:r>
            <a:r>
              <a:rPr lang="it-IT" sz="1900" dirty="0" err="1"/>
              <a:t>ecc</a:t>
            </a:r>
            <a:r>
              <a:rPr lang="en-US" sz="1900" dirty="0"/>
              <a:t>…</a:t>
            </a:r>
            <a:r>
              <a:rPr lang="en-US" sz="1900" dirty="0" smtClean="0"/>
              <a:t>)</a:t>
            </a:r>
            <a:r>
              <a:rPr lang="it-IT" sz="1900" b="1" dirty="0" smtClean="0"/>
              <a:t> </a:t>
            </a:r>
            <a:endParaRPr lang="it-IT" sz="1900" b="1" dirty="0"/>
          </a:p>
        </p:txBody>
      </p:sp>
      <p:sp>
        <p:nvSpPr>
          <p:cNvPr id="4" name="Right Arrow 3"/>
          <p:cNvSpPr/>
          <p:nvPr/>
        </p:nvSpPr>
        <p:spPr>
          <a:xfrm>
            <a:off x="284745" y="6203590"/>
            <a:ext cx="705593" cy="31754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Rectangle 4"/>
          <p:cNvSpPr/>
          <p:nvPr/>
        </p:nvSpPr>
        <p:spPr>
          <a:xfrm>
            <a:off x="1115760" y="5984070"/>
            <a:ext cx="7789156"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it-IT" sz="2600" i="1" dirty="0" smtClean="0"/>
              <a:t>“</a:t>
            </a:r>
            <a:r>
              <a:rPr lang="it-IT" i="1" dirty="0" smtClean="0"/>
              <a:t>la matematica è universale, così si può provare ad insegnarla riducendo gli aspetti verbali”</a:t>
            </a:r>
            <a:endParaRPr lang="it-IT" sz="2600" dirty="0"/>
          </a:p>
        </p:txBody>
      </p:sp>
    </p:spTree>
    <p:extLst>
      <p:ext uri="{BB962C8B-B14F-4D97-AF65-F5344CB8AC3E}">
        <p14:creationId xmlns:p14="http://schemas.microsoft.com/office/powerpoint/2010/main" val="26994130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2800" dirty="0"/>
              <a:t>2. Aspetti linguistici legati all’apprendimento della matematica</a:t>
            </a:r>
            <a:endParaRPr lang="en-GB" sz="2800" dirty="0"/>
          </a:p>
        </p:txBody>
      </p:sp>
      <p:graphicFrame>
        <p:nvGraphicFramePr>
          <p:cNvPr id="3" name="Diagram 2"/>
          <p:cNvGraphicFramePr/>
          <p:nvPr>
            <p:extLst>
              <p:ext uri="{D42A27DB-BD31-4B8C-83A1-F6EECF244321}">
                <p14:modId xmlns:p14="http://schemas.microsoft.com/office/powerpoint/2010/main" val="3042385969"/>
              </p:ext>
            </p:extLst>
          </p:nvPr>
        </p:nvGraphicFramePr>
        <p:xfrm>
          <a:off x="472877" y="2885104"/>
          <a:ext cx="8419984" cy="3732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169513" y="2369452"/>
            <a:ext cx="8860824" cy="646331"/>
          </a:xfrm>
          <a:prstGeom prst="rect">
            <a:avLst/>
          </a:prstGeom>
        </p:spPr>
        <p:txBody>
          <a:bodyPr wrap="square">
            <a:spAutoFit/>
          </a:bodyPr>
          <a:lstStyle/>
          <a:p>
            <a:pPr algn="ctr"/>
            <a:r>
              <a:rPr lang="en-US" dirty="0"/>
              <a:t>Il </a:t>
            </a:r>
            <a:r>
              <a:rPr lang="en-US" dirty="0" err="1"/>
              <a:t>linguaggio</a:t>
            </a:r>
            <a:r>
              <a:rPr lang="en-US" dirty="0"/>
              <a:t> </a:t>
            </a:r>
            <a:r>
              <a:rPr lang="en-US" dirty="0" err="1"/>
              <a:t>naturale</a:t>
            </a:r>
            <a:r>
              <a:rPr lang="en-US" dirty="0"/>
              <a:t> ha </a:t>
            </a:r>
            <a:r>
              <a:rPr lang="en-US" dirty="0" err="1"/>
              <a:t>una</a:t>
            </a:r>
            <a:r>
              <a:rPr lang="en-US" dirty="0"/>
              <a:t> </a:t>
            </a:r>
            <a:r>
              <a:rPr lang="en-US" dirty="0" err="1"/>
              <a:t>funzione</a:t>
            </a:r>
            <a:r>
              <a:rPr lang="en-US" dirty="0"/>
              <a:t> </a:t>
            </a:r>
            <a:r>
              <a:rPr lang="en-US" dirty="0" err="1"/>
              <a:t>cruciale</a:t>
            </a:r>
            <a:r>
              <a:rPr lang="en-US" dirty="0"/>
              <a:t> in </a:t>
            </a:r>
            <a:r>
              <a:rPr lang="en-US" dirty="0" err="1" smtClean="0"/>
              <a:t>matematica</a:t>
            </a:r>
            <a:endParaRPr lang="en-US" dirty="0" smtClean="0"/>
          </a:p>
          <a:p>
            <a:pPr algn="ctr"/>
            <a:r>
              <a:rPr lang="en-US" dirty="0" smtClean="0"/>
              <a:t> </a:t>
            </a:r>
            <a:r>
              <a:rPr lang="en-US" sz="1600" i="1" dirty="0" smtClean="0"/>
              <a:t>(</a:t>
            </a:r>
            <a:r>
              <a:rPr lang="en-US" sz="1600" i="1" dirty="0" err="1"/>
              <a:t>Boero</a:t>
            </a:r>
            <a:r>
              <a:rPr lang="en-US" sz="1600" i="1" dirty="0"/>
              <a:t>, </a:t>
            </a:r>
            <a:r>
              <a:rPr lang="en-US" sz="1600" i="1" dirty="0" err="1"/>
              <a:t>Douek</a:t>
            </a:r>
            <a:r>
              <a:rPr lang="en-US" sz="1600" i="1" dirty="0"/>
              <a:t> and Ferrari, 2008):</a:t>
            </a:r>
            <a:endParaRPr lang="it-IT" sz="1600" i="1" dirty="0"/>
          </a:p>
        </p:txBody>
      </p:sp>
    </p:spTree>
    <p:extLst>
      <p:ext uri="{BB962C8B-B14F-4D97-AF65-F5344CB8AC3E}">
        <p14:creationId xmlns:p14="http://schemas.microsoft.com/office/powerpoint/2010/main" val="41708865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2800" dirty="0"/>
              <a:t>2. Aspetti linguistici legati all’apprendimento della matematica</a:t>
            </a:r>
            <a:endParaRPr lang="en-GB" sz="2800" dirty="0"/>
          </a:p>
        </p:txBody>
      </p:sp>
      <p:sp>
        <p:nvSpPr>
          <p:cNvPr id="4" name="Rectangle 3"/>
          <p:cNvSpPr/>
          <p:nvPr/>
        </p:nvSpPr>
        <p:spPr>
          <a:xfrm>
            <a:off x="719603" y="2557612"/>
            <a:ext cx="7967197" cy="3393237"/>
          </a:xfrm>
          <a:prstGeom prst="rect">
            <a:avLst/>
          </a:prstGeom>
        </p:spPr>
        <p:txBody>
          <a:bodyPr wrap="square">
            <a:spAutoFit/>
          </a:bodyPr>
          <a:lstStyle/>
          <a:p>
            <a:pPr>
              <a:lnSpc>
                <a:spcPct val="150000"/>
              </a:lnSpc>
            </a:pPr>
            <a:r>
              <a:rPr lang="it-IT" dirty="0"/>
              <a:t>Molte ricerche sulle relazioni tra le abilità matematiche ed alcuni aspetti specifici della abilità linguistiche, si sono </a:t>
            </a:r>
            <a:r>
              <a:rPr lang="it-IT" dirty="0" smtClean="0"/>
              <a:t>concentrati:</a:t>
            </a:r>
          </a:p>
          <a:p>
            <a:pPr marL="285750" indent="-285750">
              <a:lnSpc>
                <a:spcPct val="150000"/>
              </a:lnSpc>
              <a:buFont typeface="Wingdings" charset="2"/>
              <a:buChar char="§"/>
            </a:pPr>
            <a:r>
              <a:rPr lang="it-IT" dirty="0" smtClean="0"/>
              <a:t> </a:t>
            </a:r>
            <a:r>
              <a:rPr lang="it-IT" dirty="0"/>
              <a:t>sulle difficoltà di comprensione dei </a:t>
            </a:r>
            <a:r>
              <a:rPr lang="it-IT" b="1" dirty="0">
                <a:solidFill>
                  <a:srgbClr val="77933C"/>
                </a:solidFill>
              </a:rPr>
              <a:t>termini matematici </a:t>
            </a:r>
            <a:r>
              <a:rPr lang="it-IT" dirty="0"/>
              <a:t>o di traduzione dei problemi in </a:t>
            </a:r>
            <a:r>
              <a:rPr lang="it-IT" b="1" dirty="0">
                <a:solidFill>
                  <a:srgbClr val="77933C"/>
                </a:solidFill>
              </a:rPr>
              <a:t>simboli</a:t>
            </a:r>
            <a:r>
              <a:rPr lang="it-IT" dirty="0">
                <a:solidFill>
                  <a:srgbClr val="77933C"/>
                </a:solidFill>
              </a:rPr>
              <a:t> </a:t>
            </a:r>
            <a:r>
              <a:rPr lang="it-IT" dirty="0" smtClean="0"/>
              <a:t>matematici </a:t>
            </a:r>
            <a:r>
              <a:rPr lang="en-US" i="1" dirty="0"/>
              <a:t>(</a:t>
            </a:r>
            <a:r>
              <a:rPr lang="en-US" i="1" dirty="0" err="1"/>
              <a:t>Casteneda</a:t>
            </a:r>
            <a:r>
              <a:rPr lang="en-US" i="1" dirty="0"/>
              <a:t>, 1983; Cuevas, 1984;</a:t>
            </a:r>
            <a:r>
              <a:rPr lang="it-IT" i="1" dirty="0"/>
              <a:t> </a:t>
            </a:r>
            <a:r>
              <a:rPr lang="en-US" i="1" dirty="0" err="1"/>
              <a:t>Mestre</a:t>
            </a:r>
            <a:r>
              <a:rPr lang="en-US" i="1" dirty="0"/>
              <a:t>, 1981</a:t>
            </a:r>
            <a:r>
              <a:rPr lang="en-US" dirty="0" smtClean="0"/>
              <a:t>);</a:t>
            </a:r>
            <a:endParaRPr lang="it-IT" dirty="0" smtClean="0"/>
          </a:p>
          <a:p>
            <a:pPr marL="285750" indent="-285750">
              <a:lnSpc>
                <a:spcPct val="150000"/>
              </a:lnSpc>
              <a:buFont typeface="Wingdings" charset="2"/>
              <a:buChar char="§"/>
            </a:pPr>
            <a:r>
              <a:rPr lang="it-IT" dirty="0" smtClean="0"/>
              <a:t>sulle </a:t>
            </a:r>
            <a:r>
              <a:rPr lang="it-IT" dirty="0"/>
              <a:t>caratteristiche linguistiche del </a:t>
            </a:r>
            <a:r>
              <a:rPr lang="it-IT" b="1" dirty="0">
                <a:solidFill>
                  <a:schemeClr val="accent3">
                    <a:lumMod val="75000"/>
                  </a:schemeClr>
                </a:solidFill>
              </a:rPr>
              <a:t>testo dei </a:t>
            </a:r>
            <a:r>
              <a:rPr lang="it-IT" b="1" dirty="0" smtClean="0">
                <a:solidFill>
                  <a:schemeClr val="accent3">
                    <a:lumMod val="75000"/>
                  </a:schemeClr>
                </a:solidFill>
              </a:rPr>
              <a:t>problemi</a:t>
            </a:r>
            <a:r>
              <a:rPr lang="it-IT" b="1" dirty="0" smtClean="0">
                <a:solidFill>
                  <a:schemeClr val="accent3">
                    <a:lumMod val="50000"/>
                  </a:schemeClr>
                </a:solidFill>
              </a:rPr>
              <a:t> </a:t>
            </a:r>
            <a:r>
              <a:rPr lang="en-US" i="1" dirty="0"/>
              <a:t>(</a:t>
            </a:r>
            <a:r>
              <a:rPr lang="en-US" i="1" dirty="0" err="1"/>
              <a:t>Spanos</a:t>
            </a:r>
            <a:r>
              <a:rPr lang="en-US" i="1" dirty="0"/>
              <a:t> et al., 1988</a:t>
            </a:r>
            <a:r>
              <a:rPr lang="en-US" i="1" dirty="0" smtClean="0"/>
              <a:t>)</a:t>
            </a:r>
            <a:r>
              <a:rPr lang="it-IT" dirty="0" smtClean="0"/>
              <a:t>;</a:t>
            </a:r>
          </a:p>
          <a:p>
            <a:pPr marL="285750" indent="-285750">
              <a:lnSpc>
                <a:spcPct val="150000"/>
              </a:lnSpc>
              <a:buFont typeface="Wingdings" charset="2"/>
              <a:buChar char="§"/>
            </a:pPr>
            <a:r>
              <a:rPr lang="it-IT" dirty="0" smtClean="0"/>
              <a:t>sull'effetto </a:t>
            </a:r>
            <a:r>
              <a:rPr lang="it-IT" dirty="0"/>
              <a:t>della </a:t>
            </a:r>
            <a:r>
              <a:rPr lang="it-IT" b="1" dirty="0">
                <a:solidFill>
                  <a:srgbClr val="77933C"/>
                </a:solidFill>
              </a:rPr>
              <a:t>povertà </a:t>
            </a:r>
            <a:r>
              <a:rPr lang="it-IT" b="1" dirty="0" smtClean="0">
                <a:solidFill>
                  <a:srgbClr val="77933C"/>
                </a:solidFill>
              </a:rPr>
              <a:t>lessicale</a:t>
            </a:r>
            <a:r>
              <a:rPr lang="it-IT" b="1" dirty="0" smtClean="0">
                <a:solidFill>
                  <a:schemeClr val="accent2"/>
                </a:solidFill>
              </a:rPr>
              <a:t> </a:t>
            </a:r>
            <a:r>
              <a:rPr lang="it-IT" dirty="0" smtClean="0"/>
              <a:t>(</a:t>
            </a:r>
            <a:r>
              <a:rPr lang="en-US" i="1" dirty="0"/>
              <a:t>(</a:t>
            </a:r>
            <a:r>
              <a:rPr lang="en-US" i="1" dirty="0" err="1"/>
              <a:t>MacGregor</a:t>
            </a:r>
            <a:r>
              <a:rPr lang="en-US" i="1" dirty="0"/>
              <a:t>, </a:t>
            </a:r>
            <a:r>
              <a:rPr lang="en-US" i="1" dirty="0" smtClean="0"/>
              <a:t>1992)</a:t>
            </a:r>
            <a:endParaRPr lang="it-IT" dirty="0" smtClean="0"/>
          </a:p>
          <a:p>
            <a:pPr marL="285750" indent="-285750">
              <a:lnSpc>
                <a:spcPct val="150000"/>
              </a:lnSpc>
              <a:buFont typeface="Wingdings" charset="2"/>
              <a:buChar char="§"/>
            </a:pPr>
            <a:r>
              <a:rPr lang="it-IT" dirty="0" smtClean="0"/>
              <a:t>sulle </a:t>
            </a:r>
            <a:r>
              <a:rPr lang="it-IT" dirty="0"/>
              <a:t>difficoltà linguistiche che gli studenti devono affrontare con un </a:t>
            </a:r>
            <a:r>
              <a:rPr lang="it-IT" b="1" dirty="0">
                <a:solidFill>
                  <a:srgbClr val="77933C"/>
                </a:solidFill>
              </a:rPr>
              <a:t>vocabolario matematico bilingue</a:t>
            </a:r>
            <a:r>
              <a:rPr lang="it-IT" b="1" dirty="0">
                <a:solidFill>
                  <a:srgbClr val="C0504D"/>
                </a:solidFill>
              </a:rPr>
              <a:t> </a:t>
            </a:r>
            <a:r>
              <a:rPr lang="it-IT" dirty="0" smtClean="0"/>
              <a:t>(</a:t>
            </a:r>
            <a:r>
              <a:rPr lang="en-US" i="1" dirty="0" smtClean="0"/>
              <a:t>Olivares</a:t>
            </a:r>
            <a:r>
              <a:rPr lang="en-US" i="1" dirty="0"/>
              <a:t>, </a:t>
            </a:r>
            <a:r>
              <a:rPr lang="en-US" i="1" dirty="0" smtClean="0"/>
              <a:t>1996;</a:t>
            </a:r>
            <a:r>
              <a:rPr lang="it-IT" i="1" dirty="0"/>
              <a:t> </a:t>
            </a:r>
            <a:r>
              <a:rPr lang="en-US" i="1" dirty="0" smtClean="0"/>
              <a:t>Rubenstein, 1996)</a:t>
            </a:r>
            <a:r>
              <a:rPr lang="en-US" dirty="0" smtClean="0"/>
              <a:t>.</a:t>
            </a:r>
            <a:endParaRPr lang="it-IT" dirty="0"/>
          </a:p>
        </p:txBody>
      </p:sp>
    </p:spTree>
    <p:extLst>
      <p:ext uri="{BB962C8B-B14F-4D97-AF65-F5344CB8AC3E}">
        <p14:creationId xmlns:p14="http://schemas.microsoft.com/office/powerpoint/2010/main" val="170784296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6034" y="3559698"/>
            <a:ext cx="3686081" cy="2712624"/>
          </a:xfrm>
        </p:spPr>
        <p:txBody>
          <a:bodyPr>
            <a:normAutofit/>
          </a:bodyPr>
          <a:lstStyle/>
          <a:p>
            <a:r>
              <a:rPr lang="en-GB" sz="2800" b="1" dirty="0" err="1" smtClean="0"/>
              <a:t>Sintattici</a:t>
            </a:r>
            <a:endParaRPr lang="en-GB" sz="2800" b="1" dirty="0" smtClean="0"/>
          </a:p>
          <a:p>
            <a:r>
              <a:rPr lang="en-GB" sz="2800" dirty="0" err="1" smtClean="0"/>
              <a:t>Lessicali</a:t>
            </a:r>
            <a:endParaRPr lang="en-GB" sz="2800" dirty="0" smtClean="0"/>
          </a:p>
          <a:p>
            <a:r>
              <a:rPr lang="en-GB" sz="2800" dirty="0" err="1" smtClean="0"/>
              <a:t>Notazione</a:t>
            </a:r>
            <a:r>
              <a:rPr lang="en-GB" sz="2800" dirty="0" smtClean="0"/>
              <a:t> </a:t>
            </a:r>
            <a:r>
              <a:rPr lang="en-GB" sz="2800" dirty="0" err="1" smtClean="0"/>
              <a:t>simbolica</a:t>
            </a:r>
            <a:endParaRPr lang="en-GB" sz="2800" dirty="0" smtClean="0"/>
          </a:p>
          <a:p>
            <a:r>
              <a:rPr lang="en-GB" sz="2800" dirty="0" err="1" smtClean="0"/>
              <a:t>Pragmatici</a:t>
            </a:r>
            <a:endParaRPr lang="en-GB" sz="2800" dirty="0"/>
          </a:p>
        </p:txBody>
      </p:sp>
      <p:sp>
        <p:nvSpPr>
          <p:cNvPr id="6" name="Title 1"/>
          <p:cNvSpPr txBox="1">
            <a:spLocks/>
          </p:cNvSpPr>
          <p:nvPr/>
        </p:nvSpPr>
        <p:spPr>
          <a:xfrm>
            <a:off x="609600" y="497541"/>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800" dirty="0"/>
              <a:t>2. Aspetti linguistici legati all’apprendimento della matematica</a:t>
            </a:r>
            <a:endParaRPr lang="en-GB" sz="2800" dirty="0"/>
          </a:p>
        </p:txBody>
      </p:sp>
      <p:sp>
        <p:nvSpPr>
          <p:cNvPr id="8" name="Line Callout 2 7"/>
          <p:cNvSpPr/>
          <p:nvPr/>
        </p:nvSpPr>
        <p:spPr>
          <a:xfrm>
            <a:off x="4295681" y="3367280"/>
            <a:ext cx="4691541" cy="3242190"/>
          </a:xfrm>
          <a:prstGeom prst="borderCallout2">
            <a:avLst>
              <a:gd name="adj1" fmla="val 18750"/>
              <a:gd name="adj2" fmla="val -473"/>
              <a:gd name="adj3" fmla="val 18750"/>
              <a:gd name="adj4" fmla="val -16667"/>
              <a:gd name="adj5" fmla="val 14352"/>
              <a:gd name="adj6" fmla="val -42051"/>
            </a:avLst>
          </a:prstGeom>
        </p:spPr>
        <p:style>
          <a:lnRef idx="2">
            <a:schemeClr val="accent1"/>
          </a:lnRef>
          <a:fillRef idx="1">
            <a:schemeClr val="lt1"/>
          </a:fillRef>
          <a:effectRef idx="0">
            <a:schemeClr val="accent1"/>
          </a:effectRef>
          <a:fontRef idx="minor">
            <a:schemeClr val="dk1"/>
          </a:fontRef>
        </p:style>
        <p:txBody>
          <a:bodyPr rtlCol="0" anchor="ctr"/>
          <a:lstStyle/>
          <a:p>
            <a:pPr marL="285750" lvl="0" indent="-285750">
              <a:lnSpc>
                <a:spcPct val="150000"/>
              </a:lnSpc>
              <a:buFont typeface="Wingdings" charset="2"/>
              <a:buChar char="²"/>
            </a:pPr>
            <a:r>
              <a:rPr lang="it-IT" b="1" dirty="0"/>
              <a:t>Forme impersonali </a:t>
            </a:r>
            <a:r>
              <a:rPr lang="it-IT" sz="1400" i="1" dirty="0" smtClean="0"/>
              <a:t>(</a:t>
            </a:r>
            <a:r>
              <a:rPr lang="it-IT" sz="1400" i="1" dirty="0" err="1" smtClean="0"/>
              <a:t>Abedi</a:t>
            </a:r>
            <a:r>
              <a:rPr lang="it-IT" sz="1400" i="1" dirty="0" smtClean="0"/>
              <a:t>, Lord, 1997)</a:t>
            </a:r>
            <a:endParaRPr lang="it-IT" sz="1400" b="1" i="1" dirty="0"/>
          </a:p>
          <a:p>
            <a:pPr marL="285750" indent="-285750">
              <a:lnSpc>
                <a:spcPct val="150000"/>
              </a:lnSpc>
              <a:buFont typeface="Wingdings" charset="2"/>
              <a:buChar char="²"/>
            </a:pPr>
            <a:r>
              <a:rPr lang="it-IT" b="1" dirty="0"/>
              <a:t>Tempi verbali </a:t>
            </a:r>
            <a:r>
              <a:rPr lang="it-IT" sz="1400" i="1" dirty="0" smtClean="0"/>
              <a:t>(</a:t>
            </a:r>
            <a:r>
              <a:rPr lang="it-IT" sz="1400" i="1" dirty="0" err="1" smtClean="0"/>
              <a:t>Shaftl</a:t>
            </a:r>
            <a:r>
              <a:rPr lang="it-IT" sz="1400" i="1" dirty="0"/>
              <a:t>, Belton-</a:t>
            </a:r>
            <a:r>
              <a:rPr lang="it-IT" sz="1400" i="1" dirty="0" err="1"/>
              <a:t>Kocher</a:t>
            </a:r>
            <a:r>
              <a:rPr lang="it-IT" sz="1400" i="1" dirty="0"/>
              <a:t> et al., 2006</a:t>
            </a:r>
            <a:r>
              <a:rPr lang="it-IT" sz="1400" i="1" dirty="0" smtClean="0"/>
              <a:t>)</a:t>
            </a:r>
            <a:endParaRPr lang="it-IT" b="1" dirty="0"/>
          </a:p>
          <a:p>
            <a:pPr marL="285750" indent="-285750">
              <a:lnSpc>
                <a:spcPct val="150000"/>
              </a:lnSpc>
              <a:buFont typeface="Wingdings" charset="2"/>
              <a:buChar char="²"/>
            </a:pPr>
            <a:r>
              <a:rPr lang="it-IT" b="1" dirty="0"/>
              <a:t>Sistema comparativo </a:t>
            </a:r>
            <a:r>
              <a:rPr lang="it-IT" sz="1400" i="1" dirty="0" smtClean="0"/>
              <a:t>(Knight, </a:t>
            </a:r>
            <a:r>
              <a:rPr lang="it-IT" sz="1400" i="1" dirty="0" err="1" smtClean="0"/>
              <a:t>Argis</a:t>
            </a:r>
            <a:r>
              <a:rPr lang="it-IT" sz="1400" i="1" dirty="0" smtClean="0"/>
              <a:t>, 1977)</a:t>
            </a:r>
            <a:endParaRPr lang="it-IT" b="1" dirty="0"/>
          </a:p>
          <a:p>
            <a:pPr marL="285750" indent="-285750">
              <a:lnSpc>
                <a:spcPct val="150000"/>
              </a:lnSpc>
              <a:buFont typeface="Wingdings" charset="2"/>
              <a:buChar char="²"/>
            </a:pPr>
            <a:r>
              <a:rPr lang="it-IT" b="1" dirty="0"/>
              <a:t>Frasi </a:t>
            </a:r>
            <a:r>
              <a:rPr lang="it-IT" b="1" dirty="0" smtClean="0"/>
              <a:t>subordinate </a:t>
            </a:r>
            <a:r>
              <a:rPr lang="it-IT" i="1" dirty="0" smtClean="0"/>
              <a:t>(</a:t>
            </a:r>
            <a:r>
              <a:rPr lang="it-IT" sz="1400" i="1" dirty="0" smtClean="0"/>
              <a:t>Munro, 1979)</a:t>
            </a:r>
            <a:endParaRPr lang="it-IT" sz="1400" b="1" dirty="0"/>
          </a:p>
          <a:p>
            <a:pPr marL="285750" indent="-285750">
              <a:lnSpc>
                <a:spcPct val="150000"/>
              </a:lnSpc>
              <a:buFont typeface="Wingdings" charset="2"/>
              <a:buChar char="²"/>
            </a:pPr>
            <a:r>
              <a:rPr lang="it-IT" b="1" dirty="0"/>
              <a:t>Forme </a:t>
            </a:r>
            <a:r>
              <a:rPr lang="it-IT" b="1" dirty="0" smtClean="0"/>
              <a:t>passive </a:t>
            </a:r>
            <a:r>
              <a:rPr lang="it-IT" sz="1400" i="1" dirty="0" smtClean="0"/>
              <a:t>(Munro</a:t>
            </a:r>
            <a:r>
              <a:rPr lang="it-IT" sz="1400" i="1" dirty="0"/>
              <a:t>, 1979</a:t>
            </a:r>
            <a:r>
              <a:rPr lang="it-IT" sz="1400" i="1" dirty="0" smtClean="0"/>
              <a:t>)</a:t>
            </a:r>
            <a:endParaRPr lang="it-IT" b="1" dirty="0"/>
          </a:p>
          <a:p>
            <a:pPr marL="285750" lvl="0" indent="-285750">
              <a:lnSpc>
                <a:spcPct val="150000"/>
              </a:lnSpc>
              <a:buFont typeface="Wingdings" charset="2"/>
              <a:buChar char="²"/>
            </a:pPr>
            <a:r>
              <a:rPr lang="en-US" b="1" dirty="0" smtClean="0"/>
              <a:t>N</a:t>
            </a:r>
            <a:r>
              <a:rPr lang="it-IT" b="1" dirty="0" err="1" smtClean="0"/>
              <a:t>egazioni</a:t>
            </a:r>
            <a:r>
              <a:rPr lang="it-IT" b="1" dirty="0" smtClean="0"/>
              <a:t> </a:t>
            </a:r>
            <a:r>
              <a:rPr lang="it-IT" sz="1400" i="1" dirty="0" smtClean="0"/>
              <a:t>(Just, </a:t>
            </a:r>
            <a:r>
              <a:rPr lang="it-IT" sz="1400" i="1" dirty="0" err="1" smtClean="0"/>
              <a:t>Karpenter</a:t>
            </a:r>
            <a:r>
              <a:rPr lang="it-IT" sz="1400" i="1" dirty="0" smtClean="0"/>
              <a:t>, 1971)</a:t>
            </a:r>
            <a:endParaRPr lang="it-IT" sz="1400" i="1" dirty="0"/>
          </a:p>
          <a:p>
            <a:pPr marL="285750" lvl="0" indent="-285750">
              <a:lnSpc>
                <a:spcPct val="150000"/>
              </a:lnSpc>
              <a:buFont typeface="Wingdings" charset="2"/>
              <a:buChar char="²"/>
            </a:pPr>
            <a:r>
              <a:rPr lang="it-IT" b="1" dirty="0"/>
              <a:t>Connettivi </a:t>
            </a:r>
            <a:r>
              <a:rPr lang="it-IT" b="1" dirty="0" smtClean="0"/>
              <a:t>logici </a:t>
            </a:r>
            <a:r>
              <a:rPr lang="it-IT" sz="1400" i="1" dirty="0" smtClean="0"/>
              <a:t>(</a:t>
            </a:r>
            <a:r>
              <a:rPr lang="it-IT" sz="1400" i="1" dirty="0" err="1"/>
              <a:t>L</a:t>
            </a:r>
            <a:r>
              <a:rPr lang="it-IT" sz="1400" i="1" dirty="0" err="1" smtClean="0"/>
              <a:t>egrenzi</a:t>
            </a:r>
            <a:r>
              <a:rPr lang="it-IT" sz="1400" i="1" dirty="0" smtClean="0"/>
              <a:t>, 1970)</a:t>
            </a:r>
            <a:endParaRPr lang="it-IT" sz="1400" i="1" dirty="0"/>
          </a:p>
        </p:txBody>
      </p:sp>
      <p:sp>
        <p:nvSpPr>
          <p:cNvPr id="9" name="Rectangle 8"/>
          <p:cNvSpPr/>
          <p:nvPr/>
        </p:nvSpPr>
        <p:spPr>
          <a:xfrm>
            <a:off x="279257" y="2443950"/>
            <a:ext cx="8707966" cy="923330"/>
          </a:xfrm>
          <a:prstGeom prst="rect">
            <a:avLst/>
          </a:prstGeom>
        </p:spPr>
        <p:txBody>
          <a:bodyPr wrap="square">
            <a:spAutoFit/>
          </a:bodyPr>
          <a:lstStyle/>
          <a:p>
            <a:r>
              <a:rPr lang="it-IT" dirty="0" smtClean="0"/>
              <a:t>Queste </a:t>
            </a:r>
            <a:r>
              <a:rPr lang="it-IT" dirty="0"/>
              <a:t>difficoltà </a:t>
            </a:r>
            <a:r>
              <a:rPr lang="it-IT" dirty="0" smtClean="0"/>
              <a:t>linguistiche possono </a:t>
            </a:r>
            <a:r>
              <a:rPr lang="it-IT" dirty="0"/>
              <a:t>essere raggruppate nelle tre categorie individuate da </a:t>
            </a:r>
            <a:r>
              <a:rPr lang="it-IT" dirty="0" err="1" smtClean="0"/>
              <a:t>Spanos</a:t>
            </a:r>
            <a:r>
              <a:rPr lang="it-IT" dirty="0" smtClean="0"/>
              <a:t> et al. secondo </a:t>
            </a:r>
            <a:r>
              <a:rPr lang="it-IT" dirty="0"/>
              <a:t>cui le cause di molte difficoltà possono essere collegate </a:t>
            </a:r>
            <a:r>
              <a:rPr lang="it-IT" dirty="0" smtClean="0"/>
              <a:t>ad aspetti:</a:t>
            </a:r>
          </a:p>
        </p:txBody>
      </p:sp>
      <p:sp>
        <p:nvSpPr>
          <p:cNvPr id="11" name="Rectangle 10"/>
          <p:cNvSpPr/>
          <p:nvPr/>
        </p:nvSpPr>
        <p:spPr>
          <a:xfrm>
            <a:off x="3890611" y="1430383"/>
            <a:ext cx="1391076" cy="461665"/>
          </a:xfrm>
          <a:prstGeom prst="rect">
            <a:avLst/>
          </a:prstGeom>
        </p:spPr>
        <p:txBody>
          <a:bodyPr wrap="none">
            <a:spAutoFit/>
          </a:bodyPr>
          <a:lstStyle/>
          <a:p>
            <a:r>
              <a:rPr lang="en-GB" sz="2400" i="1" dirty="0" err="1" smtClean="0">
                <a:solidFill>
                  <a:srgbClr val="FFFFFF"/>
                </a:solidFill>
              </a:rPr>
              <a:t>Difficoltà</a:t>
            </a:r>
            <a:endParaRPr lang="en-GB" sz="2400" i="1" dirty="0">
              <a:solidFill>
                <a:srgbClr val="FFFFFF"/>
              </a:solidFill>
            </a:endParaRPr>
          </a:p>
        </p:txBody>
      </p:sp>
    </p:spTree>
    <p:extLst>
      <p:ext uri="{BB962C8B-B14F-4D97-AF65-F5344CB8AC3E}">
        <p14:creationId xmlns:p14="http://schemas.microsoft.com/office/powerpoint/2010/main" val="27097037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6034" y="3559698"/>
            <a:ext cx="3686081" cy="2712624"/>
          </a:xfrm>
        </p:spPr>
        <p:txBody>
          <a:bodyPr>
            <a:normAutofit/>
          </a:bodyPr>
          <a:lstStyle/>
          <a:p>
            <a:r>
              <a:rPr lang="en-GB" sz="2800" dirty="0" err="1" smtClean="0"/>
              <a:t>Sintattici</a:t>
            </a:r>
            <a:endParaRPr lang="en-GB" sz="2800" dirty="0" smtClean="0"/>
          </a:p>
          <a:p>
            <a:r>
              <a:rPr lang="en-GB" sz="2800" b="1" dirty="0" err="1" smtClean="0"/>
              <a:t>Lessicali</a:t>
            </a:r>
            <a:endParaRPr lang="en-GB" sz="2800" b="1" dirty="0" smtClean="0"/>
          </a:p>
          <a:p>
            <a:r>
              <a:rPr lang="en-GB" sz="2800" dirty="0" err="1" smtClean="0"/>
              <a:t>Notazione</a:t>
            </a:r>
            <a:r>
              <a:rPr lang="en-GB" sz="2800" dirty="0" smtClean="0"/>
              <a:t> </a:t>
            </a:r>
            <a:r>
              <a:rPr lang="en-GB" sz="2800" dirty="0" err="1" smtClean="0"/>
              <a:t>simbolica</a:t>
            </a:r>
            <a:endParaRPr lang="en-GB" sz="2800" dirty="0" smtClean="0"/>
          </a:p>
          <a:p>
            <a:r>
              <a:rPr lang="en-GB" sz="2800" dirty="0" err="1" smtClean="0"/>
              <a:t>Pragmatici</a:t>
            </a:r>
            <a:endParaRPr lang="en-GB" sz="2800" dirty="0"/>
          </a:p>
        </p:txBody>
      </p:sp>
      <p:sp>
        <p:nvSpPr>
          <p:cNvPr id="6" name="Title 1"/>
          <p:cNvSpPr txBox="1">
            <a:spLocks/>
          </p:cNvSpPr>
          <p:nvPr/>
        </p:nvSpPr>
        <p:spPr>
          <a:xfrm>
            <a:off x="609600" y="497541"/>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en-GB" sz="2800" dirty="0" smtClean="0"/>
              <a:t>2. La </a:t>
            </a:r>
            <a:r>
              <a:rPr lang="it-IT" sz="2800" dirty="0"/>
              <a:t>2. Aspetti linguistici legati all’apprendimento della matematica</a:t>
            </a:r>
            <a:r>
              <a:rPr lang="en-GB" sz="2800" dirty="0" smtClean="0"/>
              <a:t>: Lingua da </a:t>
            </a:r>
            <a:r>
              <a:rPr lang="en-GB" sz="2800" dirty="0" err="1" smtClean="0"/>
              <a:t>apprendere</a:t>
            </a:r>
            <a:r>
              <a:rPr lang="en-GB" sz="2800" dirty="0" smtClean="0"/>
              <a:t> in L2</a:t>
            </a:r>
            <a:endParaRPr lang="en-GB" sz="2800" dirty="0"/>
          </a:p>
        </p:txBody>
      </p:sp>
      <p:sp>
        <p:nvSpPr>
          <p:cNvPr id="8" name="Line Callout 2 7"/>
          <p:cNvSpPr/>
          <p:nvPr/>
        </p:nvSpPr>
        <p:spPr>
          <a:xfrm>
            <a:off x="4295681" y="3367280"/>
            <a:ext cx="4691541" cy="3242190"/>
          </a:xfrm>
          <a:prstGeom prst="borderCallout2">
            <a:avLst>
              <a:gd name="adj1" fmla="val 18750"/>
              <a:gd name="adj2" fmla="val -473"/>
              <a:gd name="adj3" fmla="val 18750"/>
              <a:gd name="adj4" fmla="val -16667"/>
              <a:gd name="adj5" fmla="val 36598"/>
              <a:gd name="adj6" fmla="val -43053"/>
            </a:avLst>
          </a:prstGeom>
        </p:spPr>
        <p:style>
          <a:lnRef idx="2">
            <a:schemeClr val="accent1"/>
          </a:lnRef>
          <a:fillRef idx="1">
            <a:schemeClr val="lt1"/>
          </a:fillRef>
          <a:effectRef idx="0">
            <a:schemeClr val="accent1"/>
          </a:effectRef>
          <a:fontRef idx="minor">
            <a:schemeClr val="dk1"/>
          </a:fontRef>
        </p:style>
        <p:txBody>
          <a:bodyPr rtlCol="0" anchor="ctr"/>
          <a:lstStyle/>
          <a:p>
            <a:pPr marL="285750" lvl="0" indent="-285750">
              <a:lnSpc>
                <a:spcPct val="120000"/>
              </a:lnSpc>
              <a:buFont typeface="Wingdings" charset="2"/>
              <a:buChar char="²"/>
            </a:pPr>
            <a:r>
              <a:rPr lang="en-US" b="1" dirty="0" smtClean="0"/>
              <a:t>C</a:t>
            </a:r>
            <a:r>
              <a:rPr lang="it-IT" b="1" dirty="0" err="1" smtClean="0"/>
              <a:t>ombinazione</a:t>
            </a:r>
            <a:r>
              <a:rPr lang="it-IT" b="1" dirty="0" smtClean="0"/>
              <a:t> </a:t>
            </a:r>
            <a:r>
              <a:rPr lang="it-IT" b="1" dirty="0"/>
              <a:t>di due o più concetti per formare un nuovo </a:t>
            </a:r>
            <a:r>
              <a:rPr lang="it-IT" b="1" dirty="0" smtClean="0"/>
              <a:t>concetto </a:t>
            </a:r>
            <a:r>
              <a:rPr lang="it-IT" sz="1400" dirty="0" smtClean="0"/>
              <a:t>(</a:t>
            </a:r>
            <a:r>
              <a:rPr lang="it-IT" sz="1400" dirty="0"/>
              <a:t>“minimo comune multiplo, massimo comune divisore, esponente negativo” )</a:t>
            </a:r>
          </a:p>
          <a:p>
            <a:pPr marL="285750" lvl="0" indent="-285750">
              <a:lnSpc>
                <a:spcPct val="120000"/>
              </a:lnSpc>
              <a:buFont typeface="Wingdings" charset="2"/>
              <a:buChar char="²"/>
            </a:pPr>
            <a:r>
              <a:rPr lang="it-IT" b="1" dirty="0" smtClean="0"/>
              <a:t>Termini </a:t>
            </a:r>
            <a:r>
              <a:rPr lang="it-IT" b="1" dirty="0"/>
              <a:t>astratti </a:t>
            </a:r>
            <a:endParaRPr lang="it-IT" b="1" dirty="0" smtClean="0"/>
          </a:p>
          <a:p>
            <a:pPr marL="285750" lvl="0" indent="-285750">
              <a:lnSpc>
                <a:spcPct val="120000"/>
              </a:lnSpc>
              <a:buFont typeface="Wingdings" charset="2"/>
              <a:buChar char="²"/>
            </a:pPr>
            <a:r>
              <a:rPr lang="en-US" b="1" dirty="0" smtClean="0"/>
              <a:t>N</a:t>
            </a:r>
            <a:r>
              <a:rPr lang="it-IT" b="1" dirty="0" err="1" smtClean="0"/>
              <a:t>ominalizzazione</a:t>
            </a:r>
            <a:endParaRPr lang="it-IT" b="1" dirty="0"/>
          </a:p>
          <a:p>
            <a:pPr marL="285750" lvl="0" indent="-285750">
              <a:lnSpc>
                <a:spcPct val="120000"/>
              </a:lnSpc>
              <a:buFont typeface="Wingdings" charset="2"/>
              <a:buChar char="²"/>
            </a:pPr>
            <a:r>
              <a:rPr lang="it-IT" b="1" dirty="0" smtClean="0"/>
              <a:t>Polisemie </a:t>
            </a:r>
            <a:r>
              <a:rPr lang="it-IT" sz="1400" dirty="0" smtClean="0"/>
              <a:t>(</a:t>
            </a:r>
            <a:r>
              <a:rPr lang="it-IT" sz="1400" dirty="0"/>
              <a:t>es. “potenza, radice, volume, ottuso”, “soluzione”, “quadrato”)</a:t>
            </a:r>
          </a:p>
          <a:p>
            <a:pPr marL="285750" lvl="0" indent="-285750">
              <a:lnSpc>
                <a:spcPct val="120000"/>
              </a:lnSpc>
              <a:buFont typeface="Wingdings" charset="2"/>
              <a:buChar char="²"/>
            </a:pPr>
            <a:r>
              <a:rPr lang="it-IT" b="1" dirty="0" smtClean="0"/>
              <a:t>Sinonimie</a:t>
            </a:r>
          </a:p>
          <a:p>
            <a:pPr lvl="0" algn="r">
              <a:lnSpc>
                <a:spcPct val="120000"/>
              </a:lnSpc>
            </a:pPr>
            <a:r>
              <a:rPr lang="it-IT" sz="1400" i="1" dirty="0" smtClean="0"/>
              <a:t>(</a:t>
            </a:r>
            <a:r>
              <a:rPr lang="it-IT" sz="1400" i="1" dirty="0" err="1" smtClean="0"/>
              <a:t>Spanos</a:t>
            </a:r>
            <a:r>
              <a:rPr lang="it-IT" sz="1400" i="1" dirty="0" smtClean="0"/>
              <a:t> et al.,1988; </a:t>
            </a:r>
            <a:r>
              <a:rPr lang="it-IT" sz="1400" i="1" dirty="0" err="1" smtClean="0"/>
              <a:t>Rubenstein</a:t>
            </a:r>
            <a:r>
              <a:rPr lang="it-IT" sz="1400" i="1" dirty="0" smtClean="0"/>
              <a:t>, 1996))</a:t>
            </a:r>
            <a:endParaRPr lang="en-GB" sz="1400" i="1" dirty="0"/>
          </a:p>
        </p:txBody>
      </p:sp>
      <p:sp>
        <p:nvSpPr>
          <p:cNvPr id="9" name="Rectangle 8"/>
          <p:cNvSpPr/>
          <p:nvPr/>
        </p:nvSpPr>
        <p:spPr>
          <a:xfrm>
            <a:off x="279257" y="2443950"/>
            <a:ext cx="8707966" cy="923330"/>
          </a:xfrm>
          <a:prstGeom prst="rect">
            <a:avLst/>
          </a:prstGeom>
        </p:spPr>
        <p:txBody>
          <a:bodyPr wrap="square">
            <a:spAutoFit/>
          </a:bodyPr>
          <a:lstStyle/>
          <a:p>
            <a:r>
              <a:rPr lang="it-IT" dirty="0" smtClean="0"/>
              <a:t>Queste </a:t>
            </a:r>
            <a:r>
              <a:rPr lang="it-IT" dirty="0"/>
              <a:t>difficoltà </a:t>
            </a:r>
            <a:r>
              <a:rPr lang="it-IT" dirty="0" smtClean="0"/>
              <a:t>linguistiche possono </a:t>
            </a:r>
            <a:r>
              <a:rPr lang="it-IT" dirty="0"/>
              <a:t>essere raggruppate nelle tre categorie individuate da </a:t>
            </a:r>
            <a:r>
              <a:rPr lang="it-IT" dirty="0" err="1" smtClean="0"/>
              <a:t>Spanos</a:t>
            </a:r>
            <a:r>
              <a:rPr lang="it-IT" dirty="0" smtClean="0"/>
              <a:t> et al. secondo </a:t>
            </a:r>
            <a:r>
              <a:rPr lang="it-IT" dirty="0"/>
              <a:t>cui le cause di molte difficoltà possono essere collegate </a:t>
            </a:r>
            <a:r>
              <a:rPr lang="it-IT" dirty="0" smtClean="0"/>
              <a:t>ad aspetti:</a:t>
            </a:r>
          </a:p>
        </p:txBody>
      </p:sp>
      <p:sp>
        <p:nvSpPr>
          <p:cNvPr id="7" name="Rectangle 6"/>
          <p:cNvSpPr/>
          <p:nvPr/>
        </p:nvSpPr>
        <p:spPr>
          <a:xfrm>
            <a:off x="3890611" y="1430383"/>
            <a:ext cx="1391076" cy="461665"/>
          </a:xfrm>
          <a:prstGeom prst="rect">
            <a:avLst/>
          </a:prstGeom>
        </p:spPr>
        <p:txBody>
          <a:bodyPr wrap="none">
            <a:spAutoFit/>
          </a:bodyPr>
          <a:lstStyle/>
          <a:p>
            <a:r>
              <a:rPr lang="en-GB" sz="2400" i="1" dirty="0" err="1" smtClean="0">
                <a:solidFill>
                  <a:srgbClr val="FFFFFF"/>
                </a:solidFill>
              </a:rPr>
              <a:t>Difficoltà</a:t>
            </a:r>
            <a:endParaRPr lang="en-GB" sz="2400" i="1" dirty="0">
              <a:solidFill>
                <a:srgbClr val="FFFFFF"/>
              </a:solidFill>
            </a:endParaRPr>
          </a:p>
        </p:txBody>
      </p:sp>
    </p:spTree>
    <p:extLst>
      <p:ext uri="{BB962C8B-B14F-4D97-AF65-F5344CB8AC3E}">
        <p14:creationId xmlns:p14="http://schemas.microsoft.com/office/powerpoint/2010/main" val="83148256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01752" y="418809"/>
            <a:ext cx="8503920" cy="5680239"/>
          </a:xfrm>
          <a:prstGeom prst="rect">
            <a:avLst/>
          </a:prstGeom>
        </p:spPr>
        <p:txBody>
          <a:bodyPr/>
          <a:lst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marL="457200" indent="-457200">
              <a:buFont typeface="+mj-lt"/>
              <a:buAutoNum type="arabicPeriod"/>
            </a:pPr>
            <a:endParaRPr lang="it-IT" sz="2400" dirty="0"/>
          </a:p>
        </p:txBody>
      </p:sp>
      <p:sp>
        <p:nvSpPr>
          <p:cNvPr id="2" name="Title 1"/>
          <p:cNvSpPr>
            <a:spLocks noGrp="1"/>
          </p:cNvSpPr>
          <p:nvPr>
            <p:ph type="title"/>
          </p:nvPr>
        </p:nvSpPr>
        <p:spPr>
          <a:xfrm>
            <a:off x="2100808" y="916641"/>
            <a:ext cx="5314729" cy="1143000"/>
          </a:xfrm>
        </p:spPr>
        <p:txBody>
          <a:bodyPr/>
          <a:lstStyle/>
          <a:p>
            <a:r>
              <a:rPr lang="en-GB" dirty="0" err="1" smtClean="0"/>
              <a:t>Sommario</a:t>
            </a:r>
            <a:endParaRPr lang="en-GB" dirty="0"/>
          </a:p>
        </p:txBody>
      </p:sp>
      <p:sp>
        <p:nvSpPr>
          <p:cNvPr id="3" name="Content Placeholder 2"/>
          <p:cNvSpPr>
            <a:spLocks noGrp="1"/>
          </p:cNvSpPr>
          <p:nvPr>
            <p:ph idx="1"/>
          </p:nvPr>
        </p:nvSpPr>
        <p:spPr>
          <a:xfrm>
            <a:off x="301752" y="2770094"/>
            <a:ext cx="8503919" cy="3564589"/>
          </a:xfrm>
        </p:spPr>
        <p:txBody>
          <a:bodyPr>
            <a:normAutofit fontScale="92500" lnSpcReduction="20000"/>
          </a:bodyPr>
          <a:lstStyle/>
          <a:p>
            <a:pPr marL="788670" lvl="1" indent="-514350">
              <a:lnSpc>
                <a:spcPct val="140000"/>
              </a:lnSpc>
              <a:buFont typeface="+mj-lt"/>
              <a:buAutoNum type="arabicPeriod"/>
            </a:pPr>
            <a:r>
              <a:rPr lang="it-IT" sz="2600" dirty="0" smtClean="0"/>
              <a:t>Gli studenti stranieri nel sistema scolastico italiano e la loro riuscita scolastica</a:t>
            </a:r>
          </a:p>
          <a:p>
            <a:pPr marL="788670" lvl="1" indent="-514350">
              <a:lnSpc>
                <a:spcPct val="140000"/>
              </a:lnSpc>
              <a:buFont typeface="+mj-lt"/>
              <a:buAutoNum type="arabicPeriod"/>
            </a:pPr>
            <a:r>
              <a:rPr lang="it-IT" sz="2600" dirty="0" smtClean="0"/>
              <a:t>Aspetti </a:t>
            </a:r>
            <a:r>
              <a:rPr lang="it-IT" sz="2600" dirty="0"/>
              <a:t>linguistici legati all’apprendimento della </a:t>
            </a:r>
            <a:r>
              <a:rPr lang="it-IT" sz="2600" dirty="0" smtClean="0"/>
              <a:t>matematica</a:t>
            </a:r>
          </a:p>
          <a:p>
            <a:pPr marL="788670" lvl="1" indent="-514350">
              <a:lnSpc>
                <a:spcPct val="140000"/>
              </a:lnSpc>
              <a:buFont typeface="+mj-lt"/>
              <a:buAutoNum type="arabicPeriod"/>
            </a:pPr>
            <a:r>
              <a:rPr lang="it-IT" sz="2600" dirty="0" smtClean="0"/>
              <a:t>Il problem solving</a:t>
            </a:r>
          </a:p>
          <a:p>
            <a:pPr marL="788670" lvl="1" indent="-514350">
              <a:lnSpc>
                <a:spcPct val="140000"/>
              </a:lnSpc>
              <a:buFont typeface="+mj-lt"/>
              <a:buAutoNum type="arabicPeriod"/>
            </a:pPr>
            <a:r>
              <a:rPr lang="it-IT" sz="2600" dirty="0" smtClean="0"/>
              <a:t>Indagine per il rilevamento delle difficoltà</a:t>
            </a:r>
          </a:p>
          <a:p>
            <a:pPr marL="788670" lvl="1" indent="-514350">
              <a:lnSpc>
                <a:spcPct val="140000"/>
              </a:lnSpc>
              <a:buFont typeface="+mj-lt"/>
              <a:buAutoNum type="arabicPeriod"/>
            </a:pPr>
            <a:r>
              <a:rPr lang="it-IT" sz="2600" dirty="0" smtClean="0"/>
              <a:t>Una proposta</a:t>
            </a:r>
            <a:endParaRPr lang="it-IT" sz="2600" dirty="0"/>
          </a:p>
        </p:txBody>
      </p:sp>
    </p:spTree>
    <p:extLst>
      <p:ext uri="{BB962C8B-B14F-4D97-AF65-F5344CB8AC3E}">
        <p14:creationId xmlns:p14="http://schemas.microsoft.com/office/powerpoint/2010/main" val="337003324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6034" y="3559698"/>
            <a:ext cx="3686081" cy="2712624"/>
          </a:xfrm>
        </p:spPr>
        <p:txBody>
          <a:bodyPr>
            <a:normAutofit fontScale="92500"/>
          </a:bodyPr>
          <a:lstStyle/>
          <a:p>
            <a:r>
              <a:rPr lang="en-GB" sz="2800" dirty="0" err="1" smtClean="0"/>
              <a:t>Sintattici</a:t>
            </a:r>
            <a:endParaRPr lang="en-GB" sz="2800" dirty="0" smtClean="0"/>
          </a:p>
          <a:p>
            <a:r>
              <a:rPr lang="en-GB" sz="2800" dirty="0" err="1" smtClean="0"/>
              <a:t>Lessicali</a:t>
            </a:r>
            <a:endParaRPr lang="en-GB" sz="2800" dirty="0" smtClean="0"/>
          </a:p>
          <a:p>
            <a:r>
              <a:rPr lang="en-GB" sz="2800" b="1" dirty="0" err="1" smtClean="0"/>
              <a:t>Notazione</a:t>
            </a:r>
            <a:r>
              <a:rPr lang="en-GB" sz="2800" b="1" dirty="0" smtClean="0"/>
              <a:t> </a:t>
            </a:r>
            <a:r>
              <a:rPr lang="en-GB" sz="2800" b="1" dirty="0" err="1" smtClean="0"/>
              <a:t>simbolica</a:t>
            </a:r>
            <a:endParaRPr lang="en-GB" sz="2800" b="1" dirty="0" smtClean="0"/>
          </a:p>
          <a:p>
            <a:r>
              <a:rPr lang="en-GB" sz="2800" dirty="0" err="1" smtClean="0"/>
              <a:t>Pragmatici</a:t>
            </a:r>
            <a:endParaRPr lang="en-GB" sz="2800" dirty="0"/>
          </a:p>
        </p:txBody>
      </p:sp>
      <p:sp>
        <p:nvSpPr>
          <p:cNvPr id="6" name="Title 1"/>
          <p:cNvSpPr txBox="1">
            <a:spLocks/>
          </p:cNvSpPr>
          <p:nvPr/>
        </p:nvSpPr>
        <p:spPr>
          <a:xfrm>
            <a:off x="609600" y="497541"/>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800" dirty="0"/>
              <a:t>2. Aspetti linguistici legati all’apprendimento della matematica</a:t>
            </a:r>
            <a:endParaRPr lang="en-GB" sz="2800" dirty="0"/>
          </a:p>
        </p:txBody>
      </p:sp>
      <p:sp>
        <p:nvSpPr>
          <p:cNvPr id="8" name="Line Callout 2 7"/>
          <p:cNvSpPr/>
          <p:nvPr/>
        </p:nvSpPr>
        <p:spPr>
          <a:xfrm>
            <a:off x="4147659" y="3120302"/>
            <a:ext cx="4691541" cy="3737697"/>
          </a:xfrm>
          <a:prstGeom prst="borderCallout2">
            <a:avLst>
              <a:gd name="adj1" fmla="val 18750"/>
              <a:gd name="adj2" fmla="val -473"/>
              <a:gd name="adj3" fmla="val 31324"/>
              <a:gd name="adj4" fmla="val -2632"/>
              <a:gd name="adj5" fmla="val 54976"/>
              <a:gd name="adj6" fmla="val -7297"/>
            </a:avLst>
          </a:prstGeom>
        </p:spPr>
        <p:style>
          <a:lnRef idx="2">
            <a:schemeClr val="accent1"/>
          </a:lnRef>
          <a:fillRef idx="1">
            <a:schemeClr val="lt1"/>
          </a:fillRef>
          <a:effectRef idx="0">
            <a:schemeClr val="accent1"/>
          </a:effectRef>
          <a:fontRef idx="minor">
            <a:schemeClr val="dk1"/>
          </a:fontRef>
        </p:style>
        <p:txBody>
          <a:bodyPr rtlCol="0" anchor="ctr"/>
          <a:lstStyle/>
          <a:p>
            <a:pPr marL="285750" indent="-285750">
              <a:lnSpc>
                <a:spcPct val="110000"/>
              </a:lnSpc>
              <a:buFont typeface="Wingdings" charset="2"/>
              <a:buChar char="²"/>
            </a:pPr>
            <a:r>
              <a:rPr lang="it-IT" b="1" i="1" dirty="0" smtClean="0"/>
              <a:t>Verbalizzazione</a:t>
            </a:r>
            <a:r>
              <a:rPr lang="it-IT" dirty="0" smtClean="0"/>
              <a:t> </a:t>
            </a:r>
            <a:r>
              <a:rPr lang="it-IT" sz="1400" dirty="0" smtClean="0"/>
              <a:t>(pronuncia di più </a:t>
            </a:r>
            <a:r>
              <a:rPr lang="it-IT" sz="1400" dirty="0" smtClean="0"/>
              <a:t>parole </a:t>
            </a:r>
            <a:r>
              <a:rPr lang="en-US" sz="1400" dirty="0" smtClean="0"/>
              <a:t>≤ </a:t>
            </a:r>
            <a:r>
              <a:rPr lang="en-US" sz="1400" dirty="0"/>
              <a:t>±</a:t>
            </a:r>
            <a:r>
              <a:rPr lang="it-IT" sz="1400" dirty="0" smtClean="0"/>
              <a:t>, </a:t>
            </a:r>
            <a:r>
              <a:rPr lang="it-IT" sz="1400" dirty="0" smtClean="0"/>
              <a:t>molteplici </a:t>
            </a:r>
            <a:r>
              <a:rPr lang="it-IT" sz="1400" dirty="0" smtClean="0"/>
              <a:t>verbalizzazioni </a:t>
            </a:r>
            <a:r>
              <a:rPr lang="en-US" sz="1400" i="1" dirty="0"/>
              <a:t>x</a:t>
            </a:r>
            <a:r>
              <a:rPr lang="en-US" sz="1400" dirty="0"/>
              <a:t>2</a:t>
            </a:r>
            <a:r>
              <a:rPr lang="it-IT" sz="1400" dirty="0" smtClean="0"/>
              <a:t>)</a:t>
            </a:r>
            <a:endParaRPr lang="it-IT" sz="1400" dirty="0" smtClean="0"/>
          </a:p>
          <a:p>
            <a:pPr marL="285750" indent="-285750">
              <a:lnSpc>
                <a:spcPct val="110000"/>
              </a:lnSpc>
              <a:buFont typeface="Wingdings" charset="2"/>
              <a:buChar char="²"/>
            </a:pPr>
            <a:r>
              <a:rPr lang="it-IT" b="1" i="1" dirty="0" smtClean="0"/>
              <a:t>Comprensione</a:t>
            </a:r>
            <a:r>
              <a:rPr lang="it-IT" dirty="0" smtClean="0"/>
              <a:t> </a:t>
            </a:r>
            <a:r>
              <a:rPr lang="it-IT" sz="1400" dirty="0" smtClean="0"/>
              <a:t>(diversi simboli possono rappresentare lo stesso </a:t>
            </a:r>
            <a:r>
              <a:rPr lang="it-IT" sz="1400" dirty="0" smtClean="0"/>
              <a:t>concetto 12.3 12/3, </a:t>
            </a:r>
            <a:r>
              <a:rPr lang="it-IT" sz="1400" dirty="0" smtClean="0"/>
              <a:t>alcuni simboli possono essere impliciti, ma essenziali per la </a:t>
            </a:r>
            <a:r>
              <a:rPr lang="it-IT" sz="1400" dirty="0" smtClean="0"/>
              <a:t>comprensione3x, </a:t>
            </a:r>
            <a:r>
              <a:rPr lang="it-IT" sz="1400" dirty="0" smtClean="0"/>
              <a:t>posizione e l’ordine dei simboli influisce sul </a:t>
            </a:r>
            <a:r>
              <a:rPr lang="it-IT" sz="1400" dirty="0" smtClean="0"/>
              <a:t>significato </a:t>
            </a:r>
            <a:r>
              <a:rPr lang="it-IT" sz="1400" i="1" dirty="0"/>
              <a:t>t=2n, t=2n e t=n2</a:t>
            </a:r>
            <a:r>
              <a:rPr lang="it-IT" sz="1400" dirty="0" smtClean="0"/>
              <a:t>)</a:t>
            </a:r>
            <a:endParaRPr lang="it-IT" sz="1400" dirty="0" smtClean="0"/>
          </a:p>
          <a:p>
            <a:pPr marL="285750" indent="-285750">
              <a:lnSpc>
                <a:spcPct val="110000"/>
              </a:lnSpc>
              <a:buFont typeface="Wingdings" charset="2"/>
              <a:buChar char="²"/>
            </a:pPr>
            <a:r>
              <a:rPr lang="it-IT" dirty="0" smtClean="0"/>
              <a:t> </a:t>
            </a:r>
            <a:r>
              <a:rPr lang="it-IT" b="1" i="1" dirty="0" smtClean="0"/>
              <a:t>Produzione</a:t>
            </a:r>
            <a:r>
              <a:rPr lang="it-IT" b="1" dirty="0" smtClean="0"/>
              <a:t> </a:t>
            </a:r>
            <a:r>
              <a:rPr lang="it-IT" sz="1400" b="1" dirty="0" smtClean="0"/>
              <a:t>(</a:t>
            </a:r>
            <a:r>
              <a:rPr lang="en-US" sz="1400" dirty="0"/>
              <a:t>a</a:t>
            </a:r>
            <a:r>
              <a:rPr lang="it-IT" sz="1400" dirty="0" err="1" smtClean="0"/>
              <a:t>pplicazione</a:t>
            </a:r>
            <a:r>
              <a:rPr lang="it-IT" sz="1400" dirty="0" smtClean="0"/>
              <a:t> della proprietà distributiva ai simboli quando non è </a:t>
            </a:r>
            <a:r>
              <a:rPr lang="it-IT" sz="1400" dirty="0" smtClean="0"/>
              <a:t>possibile </a:t>
            </a:r>
            <a:r>
              <a:rPr lang="en-US" sz="1400" dirty="0"/>
              <a:t>(</a:t>
            </a:r>
            <a:r>
              <a:rPr lang="en-US" sz="1400" i="1" dirty="0"/>
              <a:t>x </a:t>
            </a:r>
            <a:r>
              <a:rPr lang="en-US" sz="1400" dirty="0"/>
              <a:t>+ </a:t>
            </a:r>
            <a:r>
              <a:rPr lang="en-US" sz="1400" i="1" dirty="0"/>
              <a:t>y</a:t>
            </a:r>
            <a:r>
              <a:rPr lang="en-US" sz="1400" dirty="0"/>
              <a:t>)2 = </a:t>
            </a:r>
            <a:r>
              <a:rPr lang="en-US" sz="1400" i="1" dirty="0"/>
              <a:t>x</a:t>
            </a:r>
            <a:r>
              <a:rPr lang="en-US" sz="1400" dirty="0"/>
              <a:t>2 + </a:t>
            </a:r>
            <a:r>
              <a:rPr lang="en-US" sz="1400" i="1" dirty="0" smtClean="0"/>
              <a:t>y2</a:t>
            </a:r>
            <a:r>
              <a:rPr lang="it-IT" sz="1400" dirty="0" smtClean="0"/>
              <a:t>, </a:t>
            </a:r>
            <a:r>
              <a:rPr lang="it-IT" sz="1400" dirty="0" smtClean="0"/>
              <a:t>distinzione tra lettere maiuscole e </a:t>
            </a:r>
            <a:r>
              <a:rPr lang="it-IT" sz="1400" dirty="0" smtClean="0"/>
              <a:t>minuscole </a:t>
            </a:r>
            <a:r>
              <a:rPr lang="en-US" sz="1400" dirty="0"/>
              <a:t>A= 1⁄2 </a:t>
            </a:r>
            <a:r>
              <a:rPr lang="en-US" sz="1400" i="1" dirty="0"/>
              <a:t>h</a:t>
            </a:r>
            <a:r>
              <a:rPr lang="en-US" sz="1400" dirty="0"/>
              <a:t>∙</a:t>
            </a:r>
            <a:r>
              <a:rPr lang="en-US" sz="1400" i="1" dirty="0"/>
              <a:t>(</a:t>
            </a:r>
            <a:r>
              <a:rPr lang="en-US" sz="1400" i="1" dirty="0" err="1"/>
              <a:t>a+b</a:t>
            </a:r>
            <a:r>
              <a:rPr lang="en-US" sz="1400" i="1" dirty="0"/>
              <a:t>)</a:t>
            </a:r>
            <a:r>
              <a:rPr lang="it-IT" sz="1400" dirty="0" smtClean="0"/>
              <a:t>) </a:t>
            </a:r>
            <a:endParaRPr lang="it-IT" sz="1400" dirty="0" smtClean="0"/>
          </a:p>
          <a:p>
            <a:pPr marL="285750" indent="-285750">
              <a:lnSpc>
                <a:spcPct val="90000"/>
              </a:lnSpc>
              <a:buFont typeface="Wingdings" charset="2"/>
              <a:buChar char="²"/>
            </a:pPr>
            <a:endParaRPr lang="it-IT" sz="1400" dirty="0" smtClean="0"/>
          </a:p>
          <a:p>
            <a:pPr algn="ctr">
              <a:lnSpc>
                <a:spcPct val="90000"/>
              </a:lnSpc>
              <a:spcBef>
                <a:spcPts val="0"/>
              </a:spcBef>
            </a:pPr>
            <a:r>
              <a:rPr lang="it-IT" sz="1600" b="1" i="1" dirty="0" smtClean="0"/>
              <a:t>Alcuni </a:t>
            </a:r>
            <a:r>
              <a:rPr lang="it-IT" sz="1600" b="1" i="1" dirty="0"/>
              <a:t>simboli che hanno significati differenti a seconda delle parti del mondo in cui vengono utilizzati.</a:t>
            </a:r>
            <a:r>
              <a:rPr lang="it-IT" sz="1600" dirty="0"/>
              <a:t> </a:t>
            </a:r>
            <a:endParaRPr lang="it-IT" sz="1600" dirty="0" smtClean="0"/>
          </a:p>
          <a:p>
            <a:pPr algn="r">
              <a:lnSpc>
                <a:spcPct val="90000"/>
              </a:lnSpc>
              <a:spcBef>
                <a:spcPts val="0"/>
              </a:spcBef>
            </a:pPr>
            <a:endParaRPr lang="it-IT" sz="1400" i="1" dirty="0"/>
          </a:p>
          <a:p>
            <a:pPr algn="r">
              <a:lnSpc>
                <a:spcPct val="90000"/>
              </a:lnSpc>
              <a:spcBef>
                <a:spcPts val="0"/>
              </a:spcBef>
            </a:pPr>
            <a:r>
              <a:rPr lang="it-IT" sz="1400" i="1" dirty="0" smtClean="0"/>
              <a:t>(</a:t>
            </a:r>
            <a:r>
              <a:rPr lang="it-IT" sz="1400" i="1" dirty="0" err="1" smtClean="0"/>
              <a:t>Usiskin</a:t>
            </a:r>
            <a:r>
              <a:rPr lang="it-IT" sz="1400" i="1" dirty="0" smtClean="0"/>
              <a:t>, 1996; </a:t>
            </a:r>
            <a:r>
              <a:rPr lang="it-IT" sz="1400" i="1" dirty="0" err="1" smtClean="0"/>
              <a:t>Rubenstein</a:t>
            </a:r>
            <a:r>
              <a:rPr lang="it-IT" sz="1400" i="1" dirty="0" smtClean="0"/>
              <a:t>, Thompson, 2001)</a:t>
            </a:r>
            <a:endParaRPr lang="it-IT" sz="1400" i="1" dirty="0"/>
          </a:p>
        </p:txBody>
      </p:sp>
      <p:sp>
        <p:nvSpPr>
          <p:cNvPr id="9" name="Rectangle 8"/>
          <p:cNvSpPr/>
          <p:nvPr/>
        </p:nvSpPr>
        <p:spPr>
          <a:xfrm>
            <a:off x="279257" y="2443950"/>
            <a:ext cx="8707966" cy="923330"/>
          </a:xfrm>
          <a:prstGeom prst="rect">
            <a:avLst/>
          </a:prstGeom>
        </p:spPr>
        <p:txBody>
          <a:bodyPr wrap="square">
            <a:spAutoFit/>
          </a:bodyPr>
          <a:lstStyle/>
          <a:p>
            <a:r>
              <a:rPr lang="it-IT" dirty="0" smtClean="0"/>
              <a:t>Queste </a:t>
            </a:r>
            <a:r>
              <a:rPr lang="it-IT" dirty="0"/>
              <a:t>difficoltà </a:t>
            </a:r>
            <a:r>
              <a:rPr lang="it-IT" dirty="0" smtClean="0"/>
              <a:t>linguistiche possono </a:t>
            </a:r>
            <a:r>
              <a:rPr lang="it-IT" dirty="0"/>
              <a:t>essere raggruppate nelle tre categorie individuate da </a:t>
            </a:r>
            <a:r>
              <a:rPr lang="it-IT" dirty="0" err="1" smtClean="0"/>
              <a:t>Spanos</a:t>
            </a:r>
            <a:r>
              <a:rPr lang="it-IT" dirty="0" smtClean="0"/>
              <a:t> et al. secondo </a:t>
            </a:r>
            <a:r>
              <a:rPr lang="it-IT" dirty="0"/>
              <a:t>cui le cause di molte difficoltà possono essere collegate </a:t>
            </a:r>
            <a:r>
              <a:rPr lang="it-IT" dirty="0" smtClean="0"/>
              <a:t>ad aspetti:</a:t>
            </a:r>
          </a:p>
        </p:txBody>
      </p:sp>
      <p:sp>
        <p:nvSpPr>
          <p:cNvPr id="7" name="Rectangle 6"/>
          <p:cNvSpPr/>
          <p:nvPr/>
        </p:nvSpPr>
        <p:spPr>
          <a:xfrm>
            <a:off x="3890611" y="1430383"/>
            <a:ext cx="1391076" cy="461665"/>
          </a:xfrm>
          <a:prstGeom prst="rect">
            <a:avLst/>
          </a:prstGeom>
        </p:spPr>
        <p:txBody>
          <a:bodyPr wrap="none">
            <a:spAutoFit/>
          </a:bodyPr>
          <a:lstStyle/>
          <a:p>
            <a:r>
              <a:rPr lang="en-GB" sz="2400" i="1" dirty="0" err="1" smtClean="0">
                <a:solidFill>
                  <a:srgbClr val="FFFFFF"/>
                </a:solidFill>
              </a:rPr>
              <a:t>Difficoltà</a:t>
            </a:r>
            <a:endParaRPr lang="en-GB" sz="2400" i="1" dirty="0">
              <a:solidFill>
                <a:srgbClr val="FFFFFF"/>
              </a:solidFill>
            </a:endParaRPr>
          </a:p>
        </p:txBody>
      </p:sp>
    </p:spTree>
    <p:extLst>
      <p:ext uri="{BB962C8B-B14F-4D97-AF65-F5344CB8AC3E}">
        <p14:creationId xmlns:p14="http://schemas.microsoft.com/office/powerpoint/2010/main" val="425841007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6034" y="3559698"/>
            <a:ext cx="3686081" cy="2712624"/>
          </a:xfrm>
        </p:spPr>
        <p:txBody>
          <a:bodyPr>
            <a:normAutofit/>
          </a:bodyPr>
          <a:lstStyle/>
          <a:p>
            <a:r>
              <a:rPr lang="en-GB" sz="2800" dirty="0" err="1" smtClean="0"/>
              <a:t>Sintattici</a:t>
            </a:r>
            <a:endParaRPr lang="en-GB" sz="2800" dirty="0" smtClean="0"/>
          </a:p>
          <a:p>
            <a:r>
              <a:rPr lang="en-GB" sz="2800" dirty="0" err="1" smtClean="0"/>
              <a:t>Lessicali</a:t>
            </a:r>
            <a:endParaRPr lang="en-GB" sz="2800" dirty="0" smtClean="0"/>
          </a:p>
          <a:p>
            <a:r>
              <a:rPr lang="en-GB" sz="2800" dirty="0" err="1" smtClean="0"/>
              <a:t>Notazione</a:t>
            </a:r>
            <a:r>
              <a:rPr lang="en-GB" sz="2800" dirty="0" smtClean="0"/>
              <a:t> </a:t>
            </a:r>
            <a:r>
              <a:rPr lang="en-GB" sz="2800" dirty="0" err="1" smtClean="0"/>
              <a:t>simbolica</a:t>
            </a:r>
            <a:endParaRPr lang="en-GB" sz="2800" dirty="0" smtClean="0"/>
          </a:p>
          <a:p>
            <a:r>
              <a:rPr lang="en-GB" sz="2800" b="1" dirty="0" err="1" smtClean="0"/>
              <a:t>Pragmatici</a:t>
            </a:r>
            <a:endParaRPr lang="en-GB" sz="2800" b="1" dirty="0"/>
          </a:p>
        </p:txBody>
      </p:sp>
      <p:sp>
        <p:nvSpPr>
          <p:cNvPr id="6" name="Title 1"/>
          <p:cNvSpPr txBox="1">
            <a:spLocks/>
          </p:cNvSpPr>
          <p:nvPr/>
        </p:nvSpPr>
        <p:spPr>
          <a:xfrm>
            <a:off x="609600" y="497541"/>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800" dirty="0"/>
              <a:t>2. Aspetti linguistici legati all’apprendimento della matematica</a:t>
            </a:r>
            <a:endParaRPr lang="en-GB" sz="2800" dirty="0"/>
          </a:p>
        </p:txBody>
      </p:sp>
      <p:sp>
        <p:nvSpPr>
          <p:cNvPr id="8" name="Line Callout 2 7"/>
          <p:cNvSpPr/>
          <p:nvPr/>
        </p:nvSpPr>
        <p:spPr>
          <a:xfrm>
            <a:off x="4147659" y="3230061"/>
            <a:ext cx="4691541" cy="3379409"/>
          </a:xfrm>
          <a:prstGeom prst="borderCallout2">
            <a:avLst>
              <a:gd name="adj1" fmla="val 18750"/>
              <a:gd name="adj2" fmla="val -473"/>
              <a:gd name="adj3" fmla="val 74011"/>
              <a:gd name="adj4" fmla="val -3634"/>
              <a:gd name="adj5" fmla="val 79103"/>
              <a:gd name="adj6" fmla="val -32025"/>
            </a:avLst>
          </a:prstGeom>
        </p:spPr>
        <p:style>
          <a:lnRef idx="2">
            <a:schemeClr val="accent1"/>
          </a:lnRef>
          <a:fillRef idx="1">
            <a:schemeClr val="lt1"/>
          </a:fillRef>
          <a:effectRef idx="0">
            <a:schemeClr val="accent1"/>
          </a:effectRef>
          <a:fontRef idx="minor">
            <a:schemeClr val="dk1"/>
          </a:fontRef>
        </p:style>
        <p:txBody>
          <a:bodyPr rtlCol="0" anchor="ctr"/>
          <a:lstStyle/>
          <a:p>
            <a:pPr marL="285750" lvl="0" indent="-285750">
              <a:lnSpc>
                <a:spcPct val="110000"/>
              </a:lnSpc>
              <a:buFont typeface="Wingdings" charset="2"/>
              <a:buChar char="²"/>
            </a:pPr>
            <a:r>
              <a:rPr lang="it-IT" sz="1600" b="1" dirty="0" smtClean="0"/>
              <a:t>Interpretazione </a:t>
            </a:r>
            <a:r>
              <a:rPr lang="it-IT" sz="1600" b="1" dirty="0"/>
              <a:t>dei testi</a:t>
            </a:r>
            <a:r>
              <a:rPr lang="it-IT" sz="1600" dirty="0"/>
              <a:t> </a:t>
            </a:r>
            <a:r>
              <a:rPr lang="it-IT" sz="1400" dirty="0"/>
              <a:t>come indicazioni di procedimenti da eseguire, piuttosto che come strumenti per rappresentare o comunicare informazioni;</a:t>
            </a:r>
          </a:p>
          <a:p>
            <a:pPr marL="285750" lvl="0" indent="-285750">
              <a:lnSpc>
                <a:spcPct val="110000"/>
              </a:lnSpc>
              <a:buFont typeface="Wingdings" charset="2"/>
              <a:buChar char="²"/>
            </a:pPr>
            <a:r>
              <a:rPr lang="it-IT" sz="1600" b="1" dirty="0" smtClean="0"/>
              <a:t>Interpretazione </a:t>
            </a:r>
            <a:r>
              <a:rPr lang="it-IT" sz="1600" b="1" dirty="0"/>
              <a:t>di frasi isolate, o di parole-chiave </a:t>
            </a:r>
            <a:r>
              <a:rPr lang="it-IT" sz="1400" dirty="0"/>
              <a:t>piuttosto che dei testi nella loro globalità;</a:t>
            </a:r>
          </a:p>
          <a:p>
            <a:pPr marL="285750" lvl="0" indent="-285750">
              <a:lnSpc>
                <a:spcPct val="110000"/>
              </a:lnSpc>
              <a:buFont typeface="Wingdings" charset="2"/>
              <a:buChar char="²"/>
            </a:pPr>
            <a:r>
              <a:rPr lang="it-IT" sz="1400" dirty="0"/>
              <a:t>interpretazione e produzione dei testi in conformità ai </a:t>
            </a:r>
            <a:r>
              <a:rPr lang="it-IT" sz="1600" b="1" dirty="0" smtClean="0"/>
              <a:t>Modi </a:t>
            </a:r>
            <a:r>
              <a:rPr lang="it-IT" sz="1600" b="1" dirty="0"/>
              <a:t>di espressione tipici del linguaggio orale quotidiano</a:t>
            </a:r>
            <a:r>
              <a:rPr lang="it-IT" sz="1400" dirty="0"/>
              <a:t>, piuttosto che a quelli specifici dei linguaggi scientifici e in particolare della matematica;</a:t>
            </a:r>
          </a:p>
          <a:p>
            <a:pPr marL="285750" lvl="0" indent="-285750">
              <a:lnSpc>
                <a:spcPct val="110000"/>
              </a:lnSpc>
              <a:buFont typeface="Wingdings" charset="2"/>
              <a:buChar char="²"/>
            </a:pPr>
            <a:r>
              <a:rPr lang="it-IT" sz="1400" dirty="0"/>
              <a:t>incapacità di utilizzare, in ambito scientifico, le </a:t>
            </a:r>
            <a:r>
              <a:rPr lang="it-IT" sz="1600" b="1" dirty="0"/>
              <a:t>competenze linguistiche acquisite in ambito linguistico-letterario</a:t>
            </a:r>
            <a:r>
              <a:rPr lang="it-IT" sz="1400" dirty="0" smtClean="0"/>
              <a:t>.</a:t>
            </a:r>
          </a:p>
          <a:p>
            <a:pPr lvl="0" algn="r"/>
            <a:r>
              <a:rPr lang="it-IT" sz="1400" i="1" dirty="0" smtClean="0"/>
              <a:t>(Ferrari, 2003) </a:t>
            </a:r>
            <a:endParaRPr lang="en-GB" sz="1400" i="1" dirty="0"/>
          </a:p>
        </p:txBody>
      </p:sp>
      <p:sp>
        <p:nvSpPr>
          <p:cNvPr id="9" name="Rectangle 8"/>
          <p:cNvSpPr/>
          <p:nvPr/>
        </p:nvSpPr>
        <p:spPr>
          <a:xfrm>
            <a:off x="279257" y="2443950"/>
            <a:ext cx="8707966" cy="923330"/>
          </a:xfrm>
          <a:prstGeom prst="rect">
            <a:avLst/>
          </a:prstGeom>
        </p:spPr>
        <p:txBody>
          <a:bodyPr wrap="square">
            <a:spAutoFit/>
          </a:bodyPr>
          <a:lstStyle/>
          <a:p>
            <a:r>
              <a:rPr lang="it-IT" dirty="0" smtClean="0"/>
              <a:t>Queste </a:t>
            </a:r>
            <a:r>
              <a:rPr lang="it-IT" dirty="0"/>
              <a:t>difficoltà </a:t>
            </a:r>
            <a:r>
              <a:rPr lang="it-IT" dirty="0" smtClean="0"/>
              <a:t>linguistiche possono </a:t>
            </a:r>
            <a:r>
              <a:rPr lang="it-IT" dirty="0"/>
              <a:t>essere raggruppate nelle tre categorie individuate da </a:t>
            </a:r>
            <a:r>
              <a:rPr lang="it-IT" dirty="0" err="1" smtClean="0"/>
              <a:t>Spanos</a:t>
            </a:r>
            <a:r>
              <a:rPr lang="it-IT" dirty="0" smtClean="0"/>
              <a:t> et al. secondo </a:t>
            </a:r>
            <a:r>
              <a:rPr lang="it-IT" dirty="0"/>
              <a:t>cui le cause di molte difficoltà possono essere collegate </a:t>
            </a:r>
            <a:r>
              <a:rPr lang="it-IT" dirty="0" smtClean="0"/>
              <a:t>ad aspetti:</a:t>
            </a:r>
          </a:p>
        </p:txBody>
      </p:sp>
      <p:sp>
        <p:nvSpPr>
          <p:cNvPr id="7" name="Rectangle 6"/>
          <p:cNvSpPr/>
          <p:nvPr/>
        </p:nvSpPr>
        <p:spPr>
          <a:xfrm>
            <a:off x="3890611" y="1430383"/>
            <a:ext cx="1391076" cy="461665"/>
          </a:xfrm>
          <a:prstGeom prst="rect">
            <a:avLst/>
          </a:prstGeom>
        </p:spPr>
        <p:txBody>
          <a:bodyPr wrap="none">
            <a:spAutoFit/>
          </a:bodyPr>
          <a:lstStyle/>
          <a:p>
            <a:r>
              <a:rPr lang="en-GB" sz="2400" i="1" dirty="0" err="1" smtClean="0">
                <a:solidFill>
                  <a:srgbClr val="FFFFFF"/>
                </a:solidFill>
              </a:rPr>
              <a:t>Difficoltà</a:t>
            </a:r>
            <a:endParaRPr lang="en-GB" sz="2400" i="1" dirty="0">
              <a:solidFill>
                <a:srgbClr val="FFFFFF"/>
              </a:solidFill>
            </a:endParaRPr>
          </a:p>
        </p:txBody>
      </p:sp>
    </p:spTree>
    <p:extLst>
      <p:ext uri="{BB962C8B-B14F-4D97-AF65-F5344CB8AC3E}">
        <p14:creationId xmlns:p14="http://schemas.microsoft.com/office/powerpoint/2010/main" val="390891803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038097" y="1547437"/>
            <a:ext cx="5080936" cy="672786"/>
          </a:xfrm>
        </p:spPr>
        <p:txBody>
          <a:bodyPr/>
          <a:lstStyle/>
          <a:p>
            <a:r>
              <a:rPr lang="it-IT" sz="2400" i="1" dirty="0" smtClean="0"/>
              <a:t>Rischi</a:t>
            </a:r>
            <a:endParaRPr lang="it-IT" sz="2400" i="1" dirty="0"/>
          </a:p>
        </p:txBody>
      </p:sp>
      <p:graphicFrame>
        <p:nvGraphicFramePr>
          <p:cNvPr id="5" name="Content Placeholder 4"/>
          <p:cNvGraphicFramePr>
            <a:graphicFrameLocks noGrp="1"/>
          </p:cNvGraphicFramePr>
          <p:nvPr>
            <p:ph sz="quarter" idx="4294967295"/>
            <p:extLst>
              <p:ext uri="{D42A27DB-BD31-4B8C-83A1-F6EECF244321}">
                <p14:modId xmlns:p14="http://schemas.microsoft.com/office/powerpoint/2010/main" val="538771543"/>
              </p:ext>
            </p:extLst>
          </p:nvPr>
        </p:nvGraphicFramePr>
        <p:xfrm>
          <a:off x="881063" y="2254250"/>
          <a:ext cx="8262937" cy="31734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351235" y="5413937"/>
            <a:ext cx="8484918" cy="966418"/>
          </a:xfrm>
          <a:prstGeom prst="rect">
            <a:avLst/>
          </a:prstGeom>
        </p:spPr>
        <p:txBody>
          <a:bodyPr wrap="square">
            <a:spAutoFit/>
          </a:bodyPr>
          <a:lstStyle/>
          <a:p>
            <a:pPr algn="just">
              <a:lnSpc>
                <a:spcPct val="120000"/>
              </a:lnSpc>
            </a:pPr>
            <a:r>
              <a:rPr lang="it-IT" sz="2400" dirty="0"/>
              <a:t>Questo rischio è ancora maggiore per gli </a:t>
            </a:r>
            <a:r>
              <a:rPr lang="it-IT" sz="2400" b="1" dirty="0">
                <a:solidFill>
                  <a:schemeClr val="accent5">
                    <a:lumMod val="75000"/>
                    <a:lumOff val="25000"/>
                  </a:schemeClr>
                </a:solidFill>
              </a:rPr>
              <a:t>studenti stranieri </a:t>
            </a:r>
            <a:r>
              <a:rPr lang="it-IT" sz="2400" dirty="0"/>
              <a:t>che hanno scarsa conoscenza della lingua di </a:t>
            </a:r>
            <a:r>
              <a:rPr lang="it-IT" sz="2400" dirty="0" smtClean="0"/>
              <a:t>scolarizzazione.</a:t>
            </a:r>
            <a:endParaRPr lang="it-IT" sz="2400" dirty="0"/>
          </a:p>
        </p:txBody>
      </p:sp>
      <p:sp>
        <p:nvSpPr>
          <p:cNvPr id="8" name="Title 1"/>
          <p:cNvSpPr txBox="1">
            <a:spLocks/>
          </p:cNvSpPr>
          <p:nvPr/>
        </p:nvSpPr>
        <p:spPr>
          <a:xfrm>
            <a:off x="609600" y="497541"/>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800" dirty="0"/>
              <a:t>2. Aspetti linguistici legati all’apprendimento della matematica</a:t>
            </a:r>
            <a:endParaRPr lang="en-GB" sz="2800" dirty="0"/>
          </a:p>
        </p:txBody>
      </p:sp>
    </p:spTree>
    <p:extLst>
      <p:ext uri="{BB962C8B-B14F-4D97-AF65-F5344CB8AC3E}">
        <p14:creationId xmlns:p14="http://schemas.microsoft.com/office/powerpoint/2010/main" val="241572467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09600" y="497541"/>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en-GB" sz="2800" dirty="0" smtClean="0"/>
              <a:t>2. La </a:t>
            </a:r>
            <a:r>
              <a:rPr lang="en-GB" sz="2800" dirty="0" err="1" smtClean="0"/>
              <a:t>matematica</a:t>
            </a:r>
            <a:r>
              <a:rPr lang="en-GB" sz="2800" dirty="0" smtClean="0"/>
              <a:t>: Lingua da </a:t>
            </a:r>
            <a:r>
              <a:rPr lang="en-GB" sz="2800" dirty="0" err="1" smtClean="0"/>
              <a:t>apprendere</a:t>
            </a:r>
            <a:r>
              <a:rPr lang="en-GB" sz="2800" dirty="0" smtClean="0"/>
              <a:t> in L2</a:t>
            </a:r>
            <a:endParaRPr lang="en-GB" sz="2800" dirty="0"/>
          </a:p>
        </p:txBody>
      </p:sp>
      <p:sp>
        <p:nvSpPr>
          <p:cNvPr id="5" name="Rectangle 4"/>
          <p:cNvSpPr/>
          <p:nvPr/>
        </p:nvSpPr>
        <p:spPr>
          <a:xfrm>
            <a:off x="3890611" y="1430383"/>
            <a:ext cx="1311276" cy="461665"/>
          </a:xfrm>
          <a:prstGeom prst="rect">
            <a:avLst/>
          </a:prstGeom>
        </p:spPr>
        <p:txBody>
          <a:bodyPr wrap="none">
            <a:spAutoFit/>
          </a:bodyPr>
          <a:lstStyle/>
          <a:p>
            <a:r>
              <a:rPr lang="en-GB" sz="2400" i="1" dirty="0" err="1" smtClean="0">
                <a:solidFill>
                  <a:srgbClr val="FFFFFF"/>
                </a:solidFill>
              </a:rPr>
              <a:t>Approcci</a:t>
            </a:r>
            <a:endParaRPr lang="en-GB" sz="2400" i="1" dirty="0">
              <a:solidFill>
                <a:srgbClr val="FFFFFF"/>
              </a:solidFill>
            </a:endParaRPr>
          </a:p>
        </p:txBody>
      </p:sp>
      <p:sp>
        <p:nvSpPr>
          <p:cNvPr id="6" name="Content Placeholder 5"/>
          <p:cNvSpPr>
            <a:spLocks noGrp="1"/>
          </p:cNvSpPr>
          <p:nvPr>
            <p:ph idx="1"/>
          </p:nvPr>
        </p:nvSpPr>
        <p:spPr>
          <a:xfrm>
            <a:off x="739775" y="2472176"/>
            <a:ext cx="7662864" cy="1196923"/>
          </a:xfrm>
        </p:spPr>
        <p:txBody>
          <a:bodyPr/>
          <a:lstStyle/>
          <a:p>
            <a:r>
              <a:rPr lang="en-GB" dirty="0" smtClean="0"/>
              <a:t>McLeod (1994) </a:t>
            </a:r>
            <a:r>
              <a:rPr lang="en-GB" dirty="0" err="1" smtClean="0"/>
              <a:t>individua</a:t>
            </a:r>
            <a:r>
              <a:rPr lang="en-GB" dirty="0" smtClean="0"/>
              <a:t> due </a:t>
            </a:r>
            <a:r>
              <a:rPr lang="en-GB" dirty="0" err="1" smtClean="0"/>
              <a:t>differenti</a:t>
            </a:r>
            <a:r>
              <a:rPr lang="en-GB" dirty="0" smtClean="0"/>
              <a:t> </a:t>
            </a:r>
            <a:r>
              <a:rPr lang="en-GB" dirty="0" err="1" smtClean="0"/>
              <a:t>approcci</a:t>
            </a:r>
            <a:r>
              <a:rPr lang="en-GB" dirty="0" smtClean="0"/>
              <a:t> </a:t>
            </a:r>
            <a:r>
              <a:rPr lang="en-GB" dirty="0" err="1" smtClean="0"/>
              <a:t>alla</a:t>
            </a:r>
            <a:r>
              <a:rPr lang="en-GB" dirty="0" smtClean="0"/>
              <a:t> </a:t>
            </a:r>
            <a:r>
              <a:rPr lang="en-GB" dirty="0" err="1" smtClean="0"/>
              <a:t>comprensione</a:t>
            </a:r>
            <a:r>
              <a:rPr lang="en-GB" dirty="0" smtClean="0"/>
              <a:t> del basso </a:t>
            </a:r>
            <a:r>
              <a:rPr lang="en-GB" dirty="0" err="1" smtClean="0"/>
              <a:t>rendimento</a:t>
            </a:r>
            <a:r>
              <a:rPr lang="en-GB" dirty="0" smtClean="0"/>
              <a:t> </a:t>
            </a:r>
            <a:r>
              <a:rPr lang="en-GB" dirty="0" err="1" smtClean="0"/>
              <a:t>scolastico</a:t>
            </a:r>
            <a:r>
              <a:rPr lang="en-GB" dirty="0" smtClean="0"/>
              <a:t> </a:t>
            </a:r>
            <a:r>
              <a:rPr lang="en-GB" dirty="0" err="1" smtClean="0"/>
              <a:t>degli</a:t>
            </a:r>
            <a:r>
              <a:rPr lang="en-GB" dirty="0" smtClean="0"/>
              <a:t> </a:t>
            </a:r>
            <a:r>
              <a:rPr lang="en-GB" dirty="0" err="1" smtClean="0"/>
              <a:t>studenti</a:t>
            </a:r>
            <a:r>
              <a:rPr lang="en-GB" dirty="0" smtClean="0"/>
              <a:t> </a:t>
            </a:r>
            <a:r>
              <a:rPr lang="en-GB" dirty="0" err="1" smtClean="0"/>
              <a:t>stranieri</a:t>
            </a:r>
            <a:r>
              <a:rPr lang="en-GB" dirty="0" smtClean="0"/>
              <a:t>: </a:t>
            </a:r>
            <a:endParaRPr lang="en-GB" dirty="0"/>
          </a:p>
        </p:txBody>
      </p:sp>
      <p:sp>
        <p:nvSpPr>
          <p:cNvPr id="7" name="TextBox 6"/>
          <p:cNvSpPr txBox="1"/>
          <p:nvPr/>
        </p:nvSpPr>
        <p:spPr>
          <a:xfrm>
            <a:off x="1928353" y="4092456"/>
            <a:ext cx="2226229"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GB" dirty="0" smtClean="0"/>
              <a:t>APPROCCIO TRADIZIONALE</a:t>
            </a:r>
          </a:p>
          <a:p>
            <a:pPr algn="ctr"/>
            <a:endParaRPr lang="en-GB" dirty="0" smtClean="0"/>
          </a:p>
          <a:p>
            <a:pPr algn="ctr"/>
            <a:endParaRPr lang="en-GB" dirty="0"/>
          </a:p>
        </p:txBody>
      </p:sp>
      <p:sp>
        <p:nvSpPr>
          <p:cNvPr id="10" name="TextBox 9"/>
          <p:cNvSpPr txBox="1"/>
          <p:nvPr/>
        </p:nvSpPr>
        <p:spPr>
          <a:xfrm>
            <a:off x="4902734" y="4092456"/>
            <a:ext cx="2226229"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GB" dirty="0" smtClean="0"/>
              <a:t>APPROCCIO SOCIALE</a:t>
            </a:r>
          </a:p>
          <a:p>
            <a:pPr algn="ctr"/>
            <a:endParaRPr lang="en-GB" dirty="0" smtClean="0"/>
          </a:p>
          <a:p>
            <a:pPr algn="ctr"/>
            <a:endParaRPr lang="en-GB" dirty="0"/>
          </a:p>
        </p:txBody>
      </p:sp>
    </p:spTree>
    <p:extLst>
      <p:ext uri="{BB962C8B-B14F-4D97-AF65-F5344CB8AC3E}">
        <p14:creationId xmlns:p14="http://schemas.microsoft.com/office/powerpoint/2010/main" val="350338635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8718" y="2241352"/>
            <a:ext cx="8631404" cy="4616648"/>
          </a:xfrm>
          <a:prstGeom prst="rect">
            <a:avLst/>
          </a:prstGeom>
        </p:spPr>
        <p:txBody>
          <a:bodyPr wrap="square">
            <a:spAutoFit/>
          </a:bodyPr>
          <a:lstStyle/>
          <a:p>
            <a:r>
              <a:rPr lang="it-IT" sz="1600" dirty="0"/>
              <a:t>Entrambi gli approcci concordano sulla necessità di realizzare l'uguaglianza tra il livello di raggiungimento degli studenti migranti e madrelingua. Tuttavia, i due modelli non sono d'accordo su come raggiungere questo obiettivo (</a:t>
            </a:r>
            <a:r>
              <a:rPr lang="it-IT" sz="1600" dirty="0" err="1"/>
              <a:t>McLeod</a:t>
            </a:r>
            <a:r>
              <a:rPr lang="it-IT" sz="1600" dirty="0"/>
              <a:t>, 1994).</a:t>
            </a:r>
          </a:p>
          <a:p>
            <a:r>
              <a:rPr lang="it-IT" sz="1600" dirty="0"/>
              <a:t>Questa distinzione permette di organizzare letteratura in due tipi di studi</a:t>
            </a:r>
            <a:r>
              <a:rPr lang="it-IT" sz="1600" dirty="0" smtClean="0"/>
              <a:t>:</a:t>
            </a:r>
          </a:p>
          <a:p>
            <a:endParaRPr lang="it-IT" sz="1600" dirty="0" smtClean="0"/>
          </a:p>
          <a:p>
            <a:pPr marL="285750" indent="-285750" algn="just">
              <a:buFont typeface="Wingdings" charset="2"/>
              <a:buChar char="u"/>
            </a:pPr>
            <a:r>
              <a:rPr lang="en-US" sz="1600" dirty="0"/>
              <a:t>r</a:t>
            </a:r>
            <a:r>
              <a:rPr lang="it-IT" sz="1600" dirty="0" err="1" smtClean="0"/>
              <a:t>icerche</a:t>
            </a:r>
            <a:r>
              <a:rPr lang="it-IT" sz="1600" dirty="0" smtClean="0"/>
              <a:t> che </a:t>
            </a:r>
            <a:r>
              <a:rPr lang="it-IT" sz="1600" dirty="0"/>
              <a:t>supportano una visione del </a:t>
            </a:r>
            <a:r>
              <a:rPr lang="it-IT" sz="1600" b="1" dirty="0">
                <a:solidFill>
                  <a:schemeClr val="accent5">
                    <a:lumMod val="75000"/>
                    <a:lumOff val="25000"/>
                  </a:schemeClr>
                </a:solidFill>
              </a:rPr>
              <a:t>linguaggio come essenziale per la costruzione della conoscenza matematica</a:t>
            </a:r>
            <a:r>
              <a:rPr lang="it-IT" sz="1600" dirty="0"/>
              <a:t>, che generalmente corrisponde ad un approccio cognitivo e individualista</a:t>
            </a:r>
          </a:p>
          <a:p>
            <a:pPr marL="742950" lvl="1" indent="-285750">
              <a:buFont typeface="Courier New"/>
              <a:buChar char="o"/>
            </a:pPr>
            <a:r>
              <a:rPr lang="it-IT" sz="1600" b="1" dirty="0"/>
              <a:t>Sintassi, semantica e pragmatica </a:t>
            </a:r>
            <a:r>
              <a:rPr lang="it-IT" sz="1200" dirty="0"/>
              <a:t>(Mestre, 1981; </a:t>
            </a:r>
            <a:r>
              <a:rPr lang="it-IT" sz="1200" dirty="0" err="1"/>
              <a:t>Casteneda</a:t>
            </a:r>
            <a:r>
              <a:rPr lang="it-IT" sz="1200" dirty="0"/>
              <a:t>, 1983; </a:t>
            </a:r>
            <a:r>
              <a:rPr lang="it-IT" sz="1200" dirty="0" err="1"/>
              <a:t>Cuevas</a:t>
            </a:r>
            <a:r>
              <a:rPr lang="it-IT" sz="1200" dirty="0"/>
              <a:t>, 1984; </a:t>
            </a:r>
            <a:r>
              <a:rPr lang="it-IT" sz="1200" dirty="0" err="1"/>
              <a:t>Crandall</a:t>
            </a:r>
            <a:r>
              <a:rPr lang="it-IT" sz="1200" dirty="0"/>
              <a:t> et al, 1988; </a:t>
            </a:r>
            <a:r>
              <a:rPr lang="it-IT" sz="1200" dirty="0" err="1"/>
              <a:t>MacGregor</a:t>
            </a:r>
            <a:r>
              <a:rPr lang="it-IT" sz="1200" dirty="0"/>
              <a:t> &amp; Moore, 1992; </a:t>
            </a:r>
            <a:r>
              <a:rPr lang="it-IT" sz="1200" dirty="0" err="1"/>
              <a:t>Olivares</a:t>
            </a:r>
            <a:r>
              <a:rPr lang="it-IT" sz="1200" dirty="0"/>
              <a:t>, 1996; </a:t>
            </a:r>
            <a:r>
              <a:rPr lang="it-IT" sz="1200" dirty="0" err="1"/>
              <a:t>Rubenstein</a:t>
            </a:r>
            <a:r>
              <a:rPr lang="it-IT" sz="1200" dirty="0"/>
              <a:t>, 1996)</a:t>
            </a:r>
            <a:endParaRPr lang="it-IT" sz="1600" dirty="0"/>
          </a:p>
          <a:p>
            <a:pPr marL="742950" lvl="1" indent="-285750">
              <a:buFont typeface="Courier New"/>
              <a:buChar char="o"/>
            </a:pPr>
            <a:r>
              <a:rPr lang="it-IT" sz="1600" b="1" dirty="0" smtClean="0"/>
              <a:t>Registro matematico </a:t>
            </a:r>
            <a:r>
              <a:rPr lang="it-IT" sz="1200" dirty="0"/>
              <a:t>(</a:t>
            </a:r>
            <a:r>
              <a:rPr lang="it-IT" sz="1200" dirty="0" err="1"/>
              <a:t>Halliday</a:t>
            </a:r>
            <a:r>
              <a:rPr lang="it-IT" sz="1200" dirty="0"/>
              <a:t>, 1978; </a:t>
            </a:r>
            <a:r>
              <a:rPr lang="it-IT" sz="1200" dirty="0" err="1"/>
              <a:t>Ron</a:t>
            </a:r>
            <a:r>
              <a:rPr lang="it-IT" sz="1200" dirty="0"/>
              <a:t>, 1999; Setati &amp; Adler, 2000; </a:t>
            </a:r>
            <a:r>
              <a:rPr lang="it-IT" sz="1200" dirty="0" err="1"/>
              <a:t>Schleppegrell</a:t>
            </a:r>
            <a:r>
              <a:rPr lang="it-IT" sz="1200" dirty="0"/>
              <a:t>, 2007; McDonald, 2011</a:t>
            </a:r>
            <a:r>
              <a:rPr lang="it-IT" sz="1200" dirty="0" smtClean="0"/>
              <a:t>)</a:t>
            </a:r>
          </a:p>
          <a:p>
            <a:pPr marL="742950" lvl="1" indent="-285750">
              <a:buFont typeface="Courier New"/>
              <a:buChar char="o"/>
            </a:pPr>
            <a:endParaRPr lang="it-IT" sz="1600" dirty="0"/>
          </a:p>
          <a:p>
            <a:pPr marL="285750" indent="-285750" algn="just">
              <a:buFont typeface="Wingdings" charset="2"/>
              <a:buChar char="u"/>
            </a:pPr>
            <a:r>
              <a:rPr lang="it-IT" sz="1600" dirty="0" smtClean="0"/>
              <a:t> ricerche che </a:t>
            </a:r>
            <a:r>
              <a:rPr lang="it-IT" sz="1600" dirty="0"/>
              <a:t>supportano lo </a:t>
            </a:r>
            <a:r>
              <a:rPr lang="it-IT" sz="1600" b="1" dirty="0">
                <a:solidFill>
                  <a:srgbClr val="BC300A"/>
                </a:solidFill>
              </a:rPr>
              <a:t>sviluppo simultaneo di competenze di </a:t>
            </a:r>
            <a:r>
              <a:rPr lang="it-IT" sz="1600" b="1" dirty="0" smtClean="0">
                <a:solidFill>
                  <a:srgbClr val="BC300A"/>
                </a:solidFill>
              </a:rPr>
              <a:t>linguistiche e matematiche</a:t>
            </a:r>
            <a:r>
              <a:rPr lang="it-IT" sz="1600" dirty="0" smtClean="0"/>
              <a:t>, </a:t>
            </a:r>
            <a:r>
              <a:rPr lang="it-IT" sz="1600" dirty="0"/>
              <a:t>che in genere corrispondono a un approccio sociale e </a:t>
            </a:r>
            <a:r>
              <a:rPr lang="it-IT" sz="1600" dirty="0" smtClean="0"/>
              <a:t>interazionista</a:t>
            </a:r>
            <a:endParaRPr lang="it-IT" sz="1600" dirty="0"/>
          </a:p>
          <a:p>
            <a:pPr marL="742950" lvl="1" indent="-285750">
              <a:buFont typeface="Courier New"/>
              <a:buChar char="o"/>
            </a:pPr>
            <a:r>
              <a:rPr lang="it-IT" sz="1600" b="1" dirty="0"/>
              <a:t>Approccio socio-culturale </a:t>
            </a:r>
            <a:r>
              <a:rPr lang="it-IT" sz="1200" dirty="0"/>
              <a:t>(</a:t>
            </a:r>
            <a:r>
              <a:rPr lang="it-IT" sz="1200" dirty="0" err="1"/>
              <a:t>Vygotskij</a:t>
            </a:r>
            <a:r>
              <a:rPr lang="it-IT" sz="1200" dirty="0"/>
              <a:t>, 1978; Lave e </a:t>
            </a:r>
            <a:r>
              <a:rPr lang="it-IT" sz="1200" dirty="0" err="1"/>
              <a:t>Wenger</a:t>
            </a:r>
            <a:r>
              <a:rPr lang="it-IT" sz="1200" dirty="0"/>
              <a:t>, 1991; </a:t>
            </a:r>
            <a:r>
              <a:rPr lang="it-IT" sz="1200" dirty="0" err="1"/>
              <a:t>Gutiérrez</a:t>
            </a:r>
            <a:r>
              <a:rPr lang="it-IT" sz="1200" dirty="0"/>
              <a:t> e </a:t>
            </a:r>
            <a:r>
              <a:rPr lang="it-IT" sz="1200" dirty="0" err="1"/>
              <a:t>Rogoff</a:t>
            </a:r>
            <a:r>
              <a:rPr lang="it-IT" sz="1200" dirty="0"/>
              <a:t>, 2003; </a:t>
            </a:r>
            <a:r>
              <a:rPr lang="it-IT" sz="1200" dirty="0" err="1"/>
              <a:t>Moschkovich</a:t>
            </a:r>
            <a:r>
              <a:rPr lang="it-IT" sz="1200" dirty="0"/>
              <a:t>, 2007)</a:t>
            </a:r>
          </a:p>
          <a:p>
            <a:pPr marL="742950" lvl="1" indent="-285750">
              <a:buFont typeface="Courier New"/>
              <a:buChar char="o"/>
            </a:pPr>
            <a:r>
              <a:rPr lang="it-IT" sz="1600" b="1" dirty="0"/>
              <a:t>Approccio matematizzazione </a:t>
            </a:r>
            <a:r>
              <a:rPr lang="it-IT" sz="1200" b="1" dirty="0"/>
              <a:t>(</a:t>
            </a:r>
            <a:r>
              <a:rPr lang="it-IT" sz="1200" dirty="0" err="1"/>
              <a:t>Abreu</a:t>
            </a:r>
            <a:r>
              <a:rPr lang="it-IT" sz="1200" dirty="0"/>
              <a:t>, 1995; Lo Cicero, </a:t>
            </a:r>
            <a:r>
              <a:rPr lang="it-IT" sz="1200" dirty="0" err="1"/>
              <a:t>Fuson</a:t>
            </a:r>
            <a:r>
              <a:rPr lang="it-IT" sz="1200" dirty="0"/>
              <a:t>, e </a:t>
            </a:r>
            <a:r>
              <a:rPr lang="it-IT" sz="1200" dirty="0" err="1"/>
              <a:t>Allexsaht-Snider</a:t>
            </a:r>
            <a:r>
              <a:rPr lang="it-IT" sz="1200" dirty="0"/>
              <a:t> 1999; </a:t>
            </a:r>
            <a:r>
              <a:rPr lang="it-IT" sz="1200" dirty="0" err="1" smtClean="0"/>
              <a:t>Civil</a:t>
            </a:r>
            <a:r>
              <a:rPr lang="it-IT" sz="1200" dirty="0" smtClean="0"/>
              <a:t>, </a:t>
            </a:r>
            <a:r>
              <a:rPr lang="it-IT" sz="1200" dirty="0"/>
              <a:t>2002; </a:t>
            </a:r>
            <a:r>
              <a:rPr lang="it-IT" sz="1200" dirty="0" err="1"/>
              <a:t>Dominguez</a:t>
            </a:r>
            <a:r>
              <a:rPr lang="it-IT" sz="1200" dirty="0"/>
              <a:t>, </a:t>
            </a:r>
            <a:r>
              <a:rPr lang="it-IT" sz="1200" dirty="0" smtClean="0"/>
              <a:t>2008)</a:t>
            </a:r>
            <a:endParaRPr lang="it-IT" sz="1600" dirty="0"/>
          </a:p>
          <a:p>
            <a:pPr marL="742950" lvl="1" indent="-285750">
              <a:buFont typeface="Courier New"/>
              <a:buChar char="o"/>
            </a:pPr>
            <a:r>
              <a:rPr lang="it-IT" sz="1600" b="1" dirty="0"/>
              <a:t>Approccio interazionista </a:t>
            </a:r>
            <a:r>
              <a:rPr lang="it-IT" sz="1400" dirty="0"/>
              <a:t>(</a:t>
            </a:r>
            <a:r>
              <a:rPr lang="it-IT" sz="1400" dirty="0" err="1"/>
              <a:t>Kieran</a:t>
            </a:r>
            <a:r>
              <a:rPr lang="it-IT" sz="1400" dirty="0"/>
              <a:t>, 2001; </a:t>
            </a:r>
            <a:r>
              <a:rPr lang="it-IT" sz="1400" dirty="0" err="1"/>
              <a:t>Sfard</a:t>
            </a:r>
            <a:r>
              <a:rPr lang="it-IT" sz="1400" dirty="0"/>
              <a:t>, 2001; </a:t>
            </a:r>
            <a:r>
              <a:rPr lang="it-IT" sz="1400" dirty="0" err="1"/>
              <a:t>Barwell</a:t>
            </a:r>
            <a:r>
              <a:rPr lang="it-IT" sz="1400" dirty="0"/>
              <a:t>, 2003</a:t>
            </a:r>
            <a:r>
              <a:rPr lang="it-IT" sz="1400" dirty="0" smtClean="0"/>
              <a:t>)</a:t>
            </a:r>
            <a:endParaRPr lang="it-IT" sz="1600" dirty="0"/>
          </a:p>
        </p:txBody>
      </p:sp>
      <p:sp>
        <p:nvSpPr>
          <p:cNvPr id="4" name="Title 1"/>
          <p:cNvSpPr txBox="1">
            <a:spLocks/>
          </p:cNvSpPr>
          <p:nvPr/>
        </p:nvSpPr>
        <p:spPr>
          <a:xfrm>
            <a:off x="609600" y="497541"/>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en-GB" sz="2800" dirty="0" smtClean="0"/>
              <a:t>2. La </a:t>
            </a:r>
            <a:r>
              <a:rPr lang="en-GB" sz="2800" dirty="0" err="1" smtClean="0"/>
              <a:t>matematica</a:t>
            </a:r>
            <a:r>
              <a:rPr lang="en-GB" sz="2800" dirty="0" smtClean="0"/>
              <a:t>: Lingua da </a:t>
            </a:r>
            <a:r>
              <a:rPr lang="en-GB" sz="2800" dirty="0" err="1" smtClean="0"/>
              <a:t>apprendere</a:t>
            </a:r>
            <a:r>
              <a:rPr lang="en-GB" sz="2800" dirty="0" smtClean="0"/>
              <a:t> in L2</a:t>
            </a:r>
            <a:endParaRPr lang="en-GB" sz="2800" dirty="0"/>
          </a:p>
        </p:txBody>
      </p:sp>
      <p:sp>
        <p:nvSpPr>
          <p:cNvPr id="5" name="Rectangle 4"/>
          <p:cNvSpPr/>
          <p:nvPr/>
        </p:nvSpPr>
        <p:spPr>
          <a:xfrm>
            <a:off x="3890611" y="1430383"/>
            <a:ext cx="1311276" cy="461665"/>
          </a:xfrm>
          <a:prstGeom prst="rect">
            <a:avLst/>
          </a:prstGeom>
        </p:spPr>
        <p:txBody>
          <a:bodyPr wrap="none">
            <a:spAutoFit/>
          </a:bodyPr>
          <a:lstStyle/>
          <a:p>
            <a:r>
              <a:rPr lang="en-GB" sz="2400" i="1" dirty="0" err="1" smtClean="0">
                <a:solidFill>
                  <a:srgbClr val="FFFFFF"/>
                </a:solidFill>
              </a:rPr>
              <a:t>Approcci</a:t>
            </a:r>
            <a:endParaRPr lang="en-GB" sz="2400" i="1" dirty="0">
              <a:solidFill>
                <a:srgbClr val="FFFFFF"/>
              </a:solidFill>
            </a:endParaRPr>
          </a:p>
        </p:txBody>
      </p:sp>
    </p:spTree>
    <p:extLst>
      <p:ext uri="{BB962C8B-B14F-4D97-AF65-F5344CB8AC3E}">
        <p14:creationId xmlns:p14="http://schemas.microsoft.com/office/powerpoint/2010/main" val="426102158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268370" y="1364151"/>
            <a:ext cx="8677756" cy="5986185"/>
          </a:xfrm>
          <a:prstGeom prst="rect">
            <a:avLst/>
          </a:prstGeom>
        </p:spPr>
        <p:txBody>
          <a:bodyPr vert="horz">
            <a:noAutofit/>
          </a:bodyPr>
          <a:lst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marL="0" indent="0" algn="just">
              <a:buNone/>
            </a:pPr>
            <a:r>
              <a:rPr lang="en-US" sz="2200" dirty="0" err="1" smtClean="0"/>
              <a:t>Sviluppare</a:t>
            </a:r>
            <a:r>
              <a:rPr lang="en-US" sz="2200" dirty="0" smtClean="0"/>
              <a:t> </a:t>
            </a:r>
            <a:r>
              <a:rPr lang="en-US" sz="2200" dirty="0" err="1" smtClean="0"/>
              <a:t>strategie</a:t>
            </a:r>
            <a:r>
              <a:rPr lang="en-US" sz="2200" dirty="0" smtClean="0"/>
              <a:t> </a:t>
            </a:r>
            <a:r>
              <a:rPr lang="en-US" sz="2200" dirty="0" err="1" smtClean="0"/>
              <a:t>didattiche</a:t>
            </a:r>
            <a:r>
              <a:rPr lang="en-US" sz="2200" dirty="0" smtClean="0"/>
              <a:t> </a:t>
            </a:r>
            <a:r>
              <a:rPr lang="en-US" sz="2200" dirty="0" err="1" smtClean="0"/>
              <a:t>che</a:t>
            </a:r>
            <a:r>
              <a:rPr lang="en-US" sz="2200" dirty="0" smtClean="0"/>
              <a:t> </a:t>
            </a:r>
            <a:r>
              <a:rPr lang="en-US" sz="2200" dirty="0" err="1" smtClean="0"/>
              <a:t>promuovano</a:t>
            </a:r>
            <a:r>
              <a:rPr lang="en-US" sz="2200" dirty="0" smtClean="0"/>
              <a:t> la </a:t>
            </a:r>
            <a:r>
              <a:rPr lang="en-US" sz="2200" dirty="0" err="1" smtClean="0"/>
              <a:t>partecipazione</a:t>
            </a:r>
            <a:r>
              <a:rPr lang="en-US" sz="2200" dirty="0" smtClean="0"/>
              <a:t> </a:t>
            </a:r>
            <a:r>
              <a:rPr lang="en-US" sz="2200" dirty="0" err="1" smtClean="0"/>
              <a:t>matematica</a:t>
            </a:r>
            <a:r>
              <a:rPr lang="en-US" sz="2200" dirty="0" smtClean="0"/>
              <a:t> di </a:t>
            </a:r>
            <a:r>
              <a:rPr lang="en-US" sz="2200" b="1" dirty="0" err="1" smtClean="0"/>
              <a:t>tutti</a:t>
            </a:r>
            <a:r>
              <a:rPr lang="en-US" sz="2200" b="1" dirty="0" smtClean="0"/>
              <a:t> </a:t>
            </a:r>
            <a:r>
              <a:rPr lang="en-US" sz="2200" b="1" dirty="0" err="1" smtClean="0"/>
              <a:t>gli</a:t>
            </a:r>
            <a:r>
              <a:rPr lang="en-US" sz="2200" b="1" dirty="0" smtClean="0"/>
              <a:t> </a:t>
            </a:r>
            <a:r>
              <a:rPr lang="en-US" sz="2200" b="1" dirty="0" err="1" smtClean="0"/>
              <a:t>studenti</a:t>
            </a:r>
            <a:r>
              <a:rPr lang="en-US" sz="2200" dirty="0" smtClean="0"/>
              <a:t>.</a:t>
            </a:r>
            <a:endParaRPr lang="en-US" sz="2200" dirty="0"/>
          </a:p>
          <a:p>
            <a:pPr marL="0" indent="0" algn="just">
              <a:buNone/>
            </a:pPr>
            <a:endParaRPr lang="en-US" sz="2200" dirty="0" smtClean="0"/>
          </a:p>
          <a:p>
            <a:pPr marL="0" indent="0" algn="just">
              <a:buNone/>
            </a:pPr>
            <a:r>
              <a:rPr lang="en-US" sz="2200" dirty="0" smtClean="0"/>
              <a:t> </a:t>
            </a:r>
            <a:endParaRPr lang="en-US" sz="2200" dirty="0"/>
          </a:p>
          <a:p>
            <a:pPr marL="0" indent="0" algn="just">
              <a:buNone/>
            </a:pPr>
            <a:endParaRPr lang="en-US" sz="2200" dirty="0" smtClean="0"/>
          </a:p>
          <a:p>
            <a:pPr marL="0" indent="0" algn="just">
              <a:buNone/>
            </a:pPr>
            <a:endParaRPr lang="en-US" sz="2200" dirty="0"/>
          </a:p>
          <a:p>
            <a:pPr marL="0" indent="0" algn="just">
              <a:buNone/>
            </a:pPr>
            <a:endParaRPr lang="en-US" sz="2200" dirty="0" smtClean="0"/>
          </a:p>
          <a:p>
            <a:pPr marL="0" indent="0" algn="just">
              <a:buNone/>
            </a:pPr>
            <a:endParaRPr lang="en-US" sz="2200" dirty="0" smtClean="0"/>
          </a:p>
          <a:p>
            <a:pPr marL="0" indent="0" algn="just">
              <a:buNone/>
            </a:pPr>
            <a:r>
              <a:rPr lang="en-US" sz="2200" dirty="0" smtClean="0"/>
              <a:t>Lo </a:t>
            </a:r>
            <a:r>
              <a:rPr lang="en-US" sz="2200" dirty="0" err="1" smtClean="0"/>
              <a:t>sviluppo</a:t>
            </a:r>
            <a:r>
              <a:rPr lang="en-US" sz="2200" smtClean="0"/>
              <a:t> del </a:t>
            </a:r>
            <a:r>
              <a:rPr lang="en-US" sz="2200" b="1" smtClean="0">
                <a:solidFill>
                  <a:schemeClr val="accent1"/>
                </a:solidFill>
              </a:rPr>
              <a:t>problem </a:t>
            </a:r>
            <a:r>
              <a:rPr lang="en-US" sz="2200" b="1" dirty="0" smtClean="0">
                <a:solidFill>
                  <a:schemeClr val="accent1"/>
                </a:solidFill>
              </a:rPr>
              <a:t>solving </a:t>
            </a:r>
            <a:r>
              <a:rPr lang="en-US" sz="2200" dirty="0" err="1" smtClean="0"/>
              <a:t>nelle</a:t>
            </a:r>
            <a:r>
              <a:rPr lang="en-US" sz="2200" dirty="0" smtClean="0"/>
              <a:t> </a:t>
            </a:r>
            <a:r>
              <a:rPr lang="en-US" sz="2200" dirty="0" err="1" smtClean="0"/>
              <a:t>classi</a:t>
            </a:r>
            <a:r>
              <a:rPr lang="en-US" sz="2200" dirty="0" smtClean="0"/>
              <a:t> </a:t>
            </a:r>
            <a:r>
              <a:rPr lang="en-US" sz="2200" dirty="0" err="1" smtClean="0"/>
              <a:t>multiculturali</a:t>
            </a:r>
            <a:r>
              <a:rPr lang="en-US" sz="2200" dirty="0" smtClean="0"/>
              <a:t> </a:t>
            </a:r>
            <a:r>
              <a:rPr lang="en-US" sz="2200" dirty="0" err="1" smtClean="0"/>
              <a:t>può</a:t>
            </a:r>
            <a:r>
              <a:rPr lang="en-US" sz="2200" dirty="0" smtClean="0"/>
              <a:t> </a:t>
            </a:r>
            <a:r>
              <a:rPr lang="en-US" sz="2200" dirty="0" err="1" smtClean="0"/>
              <a:t>consentire</a:t>
            </a:r>
            <a:r>
              <a:rPr lang="en-US" sz="2200" dirty="0" smtClean="0"/>
              <a:t> la </a:t>
            </a:r>
            <a:r>
              <a:rPr lang="en-US" sz="2200" dirty="0" err="1" smtClean="0"/>
              <a:t>condivisione</a:t>
            </a:r>
            <a:r>
              <a:rPr lang="en-US" sz="2200" dirty="0" smtClean="0"/>
              <a:t> di </a:t>
            </a:r>
            <a:r>
              <a:rPr lang="en-US" sz="2200" b="1" dirty="0" err="1" smtClean="0">
                <a:solidFill>
                  <a:schemeClr val="accent5">
                    <a:lumMod val="75000"/>
                    <a:lumOff val="25000"/>
                  </a:schemeClr>
                </a:solidFill>
              </a:rPr>
              <a:t>differenti</a:t>
            </a:r>
            <a:r>
              <a:rPr lang="en-US" sz="2200" b="1" dirty="0" smtClean="0">
                <a:solidFill>
                  <a:schemeClr val="accent5">
                    <a:lumMod val="75000"/>
                    <a:lumOff val="25000"/>
                  </a:schemeClr>
                </a:solidFill>
              </a:rPr>
              <a:t> </a:t>
            </a:r>
            <a:r>
              <a:rPr lang="en-US" sz="2200" b="1" dirty="0" err="1" smtClean="0">
                <a:solidFill>
                  <a:schemeClr val="accent5">
                    <a:lumMod val="75000"/>
                    <a:lumOff val="25000"/>
                  </a:schemeClr>
                </a:solidFill>
              </a:rPr>
              <a:t>ragionamenti</a:t>
            </a:r>
            <a:r>
              <a:rPr lang="en-US" sz="2200" b="1" dirty="0" smtClean="0">
                <a:solidFill>
                  <a:schemeClr val="accent5">
                    <a:lumMod val="75000"/>
                    <a:lumOff val="25000"/>
                  </a:schemeClr>
                </a:solidFill>
              </a:rPr>
              <a:t> e </a:t>
            </a:r>
            <a:r>
              <a:rPr lang="en-US" sz="2200" b="1" dirty="0" err="1" smtClean="0">
                <a:solidFill>
                  <a:schemeClr val="accent5">
                    <a:lumMod val="75000"/>
                    <a:lumOff val="25000"/>
                  </a:schemeClr>
                </a:solidFill>
              </a:rPr>
              <a:t>strategie</a:t>
            </a:r>
            <a:r>
              <a:rPr lang="en-US" sz="2200" b="1" dirty="0" smtClean="0">
                <a:solidFill>
                  <a:schemeClr val="accent5">
                    <a:lumMod val="75000"/>
                    <a:lumOff val="25000"/>
                  </a:schemeClr>
                </a:solidFill>
              </a:rPr>
              <a:t> di </a:t>
            </a:r>
            <a:r>
              <a:rPr lang="en-US" sz="2200" b="1" dirty="0" err="1" smtClean="0">
                <a:solidFill>
                  <a:schemeClr val="accent5">
                    <a:lumMod val="75000"/>
                    <a:lumOff val="25000"/>
                  </a:schemeClr>
                </a:solidFill>
              </a:rPr>
              <a:t>risoluzione</a:t>
            </a:r>
            <a:r>
              <a:rPr lang="en-US" sz="2200" dirty="0" smtClean="0"/>
              <a:t>, e </a:t>
            </a:r>
            <a:r>
              <a:rPr lang="en-US" sz="2200" dirty="0" err="1" smtClean="0"/>
              <a:t>quindi</a:t>
            </a:r>
            <a:r>
              <a:rPr lang="en-US" sz="2200" dirty="0" smtClean="0"/>
              <a:t>, </a:t>
            </a:r>
            <a:r>
              <a:rPr lang="en-US" sz="2200" dirty="0" err="1" smtClean="0"/>
              <a:t>può</a:t>
            </a:r>
            <a:r>
              <a:rPr lang="en-US" sz="2200" dirty="0" smtClean="0"/>
              <a:t> </a:t>
            </a:r>
            <a:r>
              <a:rPr lang="en-US" sz="2200" dirty="0" err="1" smtClean="0"/>
              <a:t>costituire</a:t>
            </a:r>
            <a:r>
              <a:rPr lang="en-US" sz="2200" dirty="0" smtClean="0"/>
              <a:t> un </a:t>
            </a:r>
            <a:r>
              <a:rPr lang="en-US" sz="2200" dirty="0" err="1" smtClean="0"/>
              <a:t>momento</a:t>
            </a:r>
            <a:r>
              <a:rPr lang="en-US" sz="2200" dirty="0" smtClean="0"/>
              <a:t> di </a:t>
            </a:r>
            <a:r>
              <a:rPr lang="en-US" sz="2200" dirty="0" err="1" smtClean="0"/>
              <a:t>arricchimento</a:t>
            </a:r>
            <a:r>
              <a:rPr lang="en-US" sz="2200" dirty="0" smtClean="0"/>
              <a:t> per </a:t>
            </a:r>
            <a:r>
              <a:rPr lang="en-US" sz="2200" dirty="0" err="1" smtClean="0"/>
              <a:t>tutti</a:t>
            </a:r>
            <a:r>
              <a:rPr lang="en-US" sz="2200" dirty="0" smtClean="0"/>
              <a:t>, </a:t>
            </a:r>
            <a:r>
              <a:rPr lang="en-US" sz="2200" dirty="0" err="1" smtClean="0"/>
              <a:t>italiani</a:t>
            </a:r>
            <a:r>
              <a:rPr lang="en-US" sz="2200" dirty="0" smtClean="0"/>
              <a:t> e </a:t>
            </a:r>
            <a:r>
              <a:rPr lang="en-US" sz="2200" dirty="0" err="1" smtClean="0"/>
              <a:t>stranieri</a:t>
            </a:r>
            <a:r>
              <a:rPr lang="en-US" sz="2200" dirty="0" smtClean="0"/>
              <a:t>. </a:t>
            </a:r>
            <a:endParaRPr lang="it-IT" sz="2200" dirty="0"/>
          </a:p>
        </p:txBody>
      </p:sp>
      <p:pic>
        <p:nvPicPr>
          <p:cNvPr id="6" name="Picture 5"/>
          <p:cNvPicPr>
            <a:picLocks noChangeAspect="1"/>
          </p:cNvPicPr>
          <p:nvPr/>
        </p:nvPicPr>
        <p:blipFill rotWithShape="1">
          <a:blip r:embed="rId3"/>
          <a:srcRect t="9026" b="7792"/>
          <a:stretch/>
        </p:blipFill>
        <p:spPr>
          <a:xfrm>
            <a:off x="3099446" y="2536766"/>
            <a:ext cx="2858069" cy="2080218"/>
          </a:xfrm>
          <a:prstGeom prst="rect">
            <a:avLst/>
          </a:prstGeom>
        </p:spPr>
      </p:pic>
    </p:spTree>
    <p:extLst>
      <p:ext uri="{BB962C8B-B14F-4D97-AF65-F5344CB8AC3E}">
        <p14:creationId xmlns:p14="http://schemas.microsoft.com/office/powerpoint/2010/main" val="202844403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1061"/>
            <a:ext cx="8229600" cy="721093"/>
          </a:xfrm>
        </p:spPr>
        <p:txBody>
          <a:bodyPr/>
          <a:lstStyle/>
          <a:p>
            <a:r>
              <a:rPr lang="it-IT" sz="3200" dirty="0"/>
              <a:t>Il problem solving in psicologia e </a:t>
            </a:r>
            <a:r>
              <a:rPr lang="it-IT" sz="3200" dirty="0" smtClean="0"/>
              <a:t>matematica</a:t>
            </a:r>
            <a:endParaRPr lang="it-IT"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47707371"/>
              </p:ext>
            </p:extLst>
          </p:nvPr>
        </p:nvGraphicFramePr>
        <p:xfrm>
          <a:off x="-1" y="1845647"/>
          <a:ext cx="9030337" cy="50123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p:cNvSpPr txBox="1">
            <a:spLocks/>
          </p:cNvSpPr>
          <p:nvPr/>
        </p:nvSpPr>
        <p:spPr>
          <a:xfrm>
            <a:off x="609600" y="1124554"/>
            <a:ext cx="8229600" cy="7210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400" dirty="0" smtClean="0"/>
              <a:t>PSICOLOGIA</a:t>
            </a:r>
            <a:endParaRPr lang="it-IT" sz="2400" dirty="0"/>
          </a:p>
        </p:txBody>
      </p:sp>
    </p:spTree>
    <p:extLst>
      <p:ext uri="{BB962C8B-B14F-4D97-AF65-F5344CB8AC3E}">
        <p14:creationId xmlns:p14="http://schemas.microsoft.com/office/powerpoint/2010/main" val="21295755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51061"/>
            <a:ext cx="8229600" cy="721093"/>
          </a:xfrm>
        </p:spPr>
        <p:txBody>
          <a:bodyPr/>
          <a:lstStyle/>
          <a:p>
            <a:r>
              <a:rPr lang="it-IT" sz="3200" dirty="0"/>
              <a:t>Il problem solving in psicologia e </a:t>
            </a:r>
            <a:r>
              <a:rPr lang="it-IT" sz="3200" dirty="0" smtClean="0"/>
              <a:t>matematica</a:t>
            </a:r>
            <a:endParaRPr lang="it-IT" sz="3200" dirty="0"/>
          </a:p>
        </p:txBody>
      </p:sp>
      <p:sp>
        <p:nvSpPr>
          <p:cNvPr id="5" name="Title 1"/>
          <p:cNvSpPr txBox="1">
            <a:spLocks/>
          </p:cNvSpPr>
          <p:nvPr/>
        </p:nvSpPr>
        <p:spPr>
          <a:xfrm>
            <a:off x="609600" y="1124554"/>
            <a:ext cx="8229600" cy="7210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400" dirty="0" smtClean="0"/>
              <a:t>MATEMATICA</a:t>
            </a:r>
            <a:endParaRPr lang="it-IT" sz="2400" dirty="0"/>
          </a:p>
        </p:txBody>
      </p:sp>
      <p:graphicFrame>
        <p:nvGraphicFramePr>
          <p:cNvPr id="7" name="Table 6"/>
          <p:cNvGraphicFramePr>
            <a:graphicFrameLocks noGrp="1"/>
          </p:cNvGraphicFramePr>
          <p:nvPr>
            <p:extLst>
              <p:ext uri="{D42A27DB-BD31-4B8C-83A1-F6EECF244321}">
                <p14:modId xmlns:p14="http://schemas.microsoft.com/office/powerpoint/2010/main" val="1294690538"/>
              </p:ext>
            </p:extLst>
          </p:nvPr>
        </p:nvGraphicFramePr>
        <p:xfrm>
          <a:off x="619725" y="2552584"/>
          <a:ext cx="8067075" cy="3595445"/>
        </p:xfrm>
        <a:graphic>
          <a:graphicData uri="http://schemas.openxmlformats.org/drawingml/2006/table">
            <a:tbl>
              <a:tblPr firstRow="1" bandRow="1">
                <a:tableStyleId>{5C22544A-7EE6-4342-B048-85BDC9FD1C3A}</a:tableStyleId>
              </a:tblPr>
              <a:tblGrid>
                <a:gridCol w="2689025"/>
                <a:gridCol w="2689025"/>
                <a:gridCol w="2689025"/>
              </a:tblGrid>
              <a:tr h="585089">
                <a:tc>
                  <a:txBody>
                    <a:bodyPr/>
                    <a:lstStyle/>
                    <a:p>
                      <a:pPr algn="ctr"/>
                      <a:r>
                        <a:rPr lang="it-IT" sz="1600" dirty="0" smtClean="0"/>
                        <a:t>POLYA</a:t>
                      </a:r>
                      <a:endParaRPr lang="it-IT" sz="1600" dirty="0"/>
                    </a:p>
                  </a:txBody>
                  <a:tcPr>
                    <a:lnB w="12700" cap="flat" cmpd="sng" algn="ctr">
                      <a:solidFill>
                        <a:scrgbClr r="0" g="0" b="0"/>
                      </a:solidFill>
                      <a:prstDash val="solid"/>
                      <a:round/>
                      <a:headEnd type="none" w="med" len="med"/>
                      <a:tailEnd type="none" w="med" len="med"/>
                    </a:lnB>
                  </a:tcPr>
                </a:tc>
                <a:tc>
                  <a:txBody>
                    <a:bodyPr/>
                    <a:lstStyle/>
                    <a:p>
                      <a:pPr algn="ctr"/>
                      <a:r>
                        <a:rPr lang="it-IT" sz="1600" dirty="0" smtClean="0"/>
                        <a:t>SCHOENFELD</a:t>
                      </a:r>
                      <a:endParaRPr lang="it-IT" sz="1600" dirty="0"/>
                    </a:p>
                  </a:txBody>
                  <a:tcPr>
                    <a:lnB w="12700" cap="flat" cmpd="sng" algn="ctr">
                      <a:solidFill>
                        <a:scrgbClr r="0" g="0" b="0"/>
                      </a:solidFill>
                      <a:prstDash val="solid"/>
                      <a:round/>
                      <a:headEnd type="none" w="med" len="med"/>
                      <a:tailEnd type="none" w="med" len="med"/>
                    </a:lnB>
                  </a:tcPr>
                </a:tc>
                <a:tc>
                  <a:txBody>
                    <a:bodyPr/>
                    <a:lstStyle/>
                    <a:p>
                      <a:pPr algn="ctr"/>
                      <a:r>
                        <a:rPr lang="it-IT" sz="1600" dirty="0" smtClean="0"/>
                        <a:t>BURTON, MASON E STACEY</a:t>
                      </a:r>
                      <a:endParaRPr lang="it-IT" sz="1600" dirty="0"/>
                    </a:p>
                  </a:txBody>
                  <a:tcPr>
                    <a:lnB w="12700" cap="flat" cmpd="sng" algn="ctr">
                      <a:solidFill>
                        <a:scrgbClr r="0" g="0" b="0"/>
                      </a:solidFill>
                      <a:prstDash val="solid"/>
                      <a:round/>
                      <a:headEnd type="none" w="med" len="med"/>
                      <a:tailEnd type="none" w="med" len="med"/>
                    </a:lnB>
                  </a:tcPr>
                </a:tc>
              </a:tr>
              <a:tr h="463029">
                <a:tc>
                  <a:txBody>
                    <a:bodyPr/>
                    <a:lstStyle/>
                    <a:p>
                      <a:r>
                        <a:rPr lang="en-US" sz="1600" b="1" u="none" kern="1200" baseline="0" dirty="0" smtClean="0">
                          <a:solidFill>
                            <a:schemeClr val="dk1"/>
                          </a:solidFill>
                          <a:latin typeface="+mn-lt"/>
                          <a:ea typeface="+mn-ea"/>
                          <a:cs typeface="+mn-cs"/>
                        </a:rPr>
                        <a:t>COMPRENSIONE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u="none" kern="1200" baseline="0" dirty="0" smtClean="0">
                          <a:solidFill>
                            <a:schemeClr val="dk1"/>
                          </a:solidFill>
                          <a:latin typeface="+mn-lt"/>
                          <a:ea typeface="+mn-ea"/>
                          <a:cs typeface="+mn-cs"/>
                        </a:rPr>
                        <a:t>RISORSE COGNITIVE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u="none" kern="1200" baseline="0" dirty="0" smtClean="0">
                          <a:solidFill>
                            <a:schemeClr val="dk1"/>
                          </a:solidFill>
                          <a:latin typeface="+mn-lt"/>
                          <a:ea typeface="+mn-ea"/>
                          <a:cs typeface="+mn-cs"/>
                        </a:rPr>
                        <a:t>FASE INIZIALE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463029">
                <a:tc>
                  <a:txBody>
                    <a:bodyPr/>
                    <a:lstStyle/>
                    <a:p>
                      <a:r>
                        <a:rPr lang="en-US" sz="1600" b="1" u="none" kern="1200" baseline="0" dirty="0" smtClean="0">
                          <a:solidFill>
                            <a:schemeClr val="dk1"/>
                          </a:solidFill>
                          <a:latin typeface="+mn-lt"/>
                          <a:ea typeface="+mn-ea"/>
                          <a:cs typeface="+mn-cs"/>
                        </a:rPr>
                        <a:t>PIANIFICAZIONE</a:t>
                      </a:r>
                      <a:endParaRPr lang="it-IT"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u="none" kern="1200" baseline="0" dirty="0" smtClean="0">
                          <a:solidFill>
                            <a:schemeClr val="dk1"/>
                          </a:solidFill>
                          <a:latin typeface="+mn-lt"/>
                          <a:ea typeface="+mn-ea"/>
                          <a:cs typeface="+mn-cs"/>
                        </a:rPr>
                        <a:t>EURISTICHE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u="none" kern="1200" baseline="0" dirty="0" smtClean="0">
                          <a:solidFill>
                            <a:schemeClr val="dk1"/>
                          </a:solidFill>
                          <a:latin typeface="+mn-lt"/>
                          <a:ea typeface="+mn-ea"/>
                          <a:cs typeface="+mn-cs"/>
                        </a:rPr>
                        <a:t>FASE DI ATTACCO</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5391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u="none" kern="1200" baseline="0" dirty="0" smtClean="0">
                          <a:solidFill>
                            <a:schemeClr val="dk1"/>
                          </a:solidFill>
                          <a:latin typeface="+mn-lt"/>
                          <a:ea typeface="+mn-ea"/>
                          <a:cs typeface="+mn-cs"/>
                        </a:rPr>
                        <a:t>MESSA IN ATTO</a:t>
                      </a:r>
                    </a:p>
                    <a:p>
                      <a:endParaRPr lang="it-IT"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vMerge="1">
                  <a:txBody>
                    <a:bodyPr/>
                    <a:lstStyle/>
                    <a:p>
                      <a:endParaRPr lang="it-IT" dirty="0"/>
                    </a:p>
                  </a:txBody>
                  <a:tcPr/>
                </a:tc>
                <a:tc vMerge="1">
                  <a:txBody>
                    <a:bodyPr/>
                    <a:lstStyle/>
                    <a:p>
                      <a:endParaRPr lang="it-IT" dirty="0"/>
                    </a:p>
                  </a:txBody>
                  <a:tcPr/>
                </a:tc>
              </a:tr>
              <a:tr h="5391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u="none" kern="1200" baseline="0" dirty="0" smtClean="0">
                          <a:solidFill>
                            <a:schemeClr val="dk1"/>
                          </a:solidFill>
                          <a:latin typeface="+mn-lt"/>
                          <a:ea typeface="+mn-ea"/>
                          <a:cs typeface="+mn-cs"/>
                        </a:rPr>
                        <a:t>GUARDARE INDIETRO</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u="none" kern="1200" baseline="0" dirty="0" smtClean="0">
                          <a:solidFill>
                            <a:schemeClr val="dk1"/>
                          </a:solidFill>
                          <a:latin typeface="+mn-lt"/>
                          <a:ea typeface="+mn-ea"/>
                          <a:cs typeface="+mn-cs"/>
                        </a:rPr>
                        <a:t>CONTROLLO</a:t>
                      </a:r>
                    </a:p>
                    <a:p>
                      <a:endParaRPr lang="it-IT"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u="none" kern="1200" baseline="0" dirty="0" smtClean="0">
                          <a:solidFill>
                            <a:schemeClr val="dk1"/>
                          </a:solidFill>
                          <a:latin typeface="+mn-lt"/>
                          <a:ea typeface="+mn-ea"/>
                          <a:cs typeface="+mn-cs"/>
                        </a:rPr>
                        <a:t>FASE DI REVISIONE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463029">
                <a:tc>
                  <a:txBody>
                    <a:bodyPr/>
                    <a:lstStyle/>
                    <a:p>
                      <a:endParaRPr lang="it-IT"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u="none" kern="1200" baseline="0" dirty="0" smtClean="0">
                          <a:solidFill>
                            <a:schemeClr val="dk1"/>
                          </a:solidFill>
                          <a:latin typeface="+mn-lt"/>
                          <a:ea typeface="+mn-ea"/>
                          <a:cs typeface="+mn-cs"/>
                        </a:rPr>
                        <a:t>CREDENZE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rowSpan="2">
                  <a:txBody>
                    <a:bodyPr/>
                    <a:lstStyle/>
                    <a:p>
                      <a:r>
                        <a:rPr lang="en-US" sz="1600" b="1" u="none" kern="1200" baseline="0" dirty="0" smtClean="0">
                          <a:solidFill>
                            <a:schemeClr val="dk1"/>
                          </a:solidFill>
                          <a:latin typeface="+mn-lt"/>
                          <a:ea typeface="+mn-ea"/>
                          <a:cs typeface="+mn-cs"/>
                        </a:rPr>
                        <a:t>FASE DI ESTENSIONE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463029">
                <a:tc>
                  <a:txBody>
                    <a:bodyPr/>
                    <a:lstStyle/>
                    <a:p>
                      <a:endParaRPr lang="it-IT" sz="16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1" u="none" kern="1200" baseline="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vMerge="1">
                  <a:txBody>
                    <a:bodyPr/>
                    <a:lstStyle/>
                    <a:p>
                      <a:endParaRPr lang="en-US" sz="1800" b="1" u="none" kern="1200" baseline="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bl>
          </a:graphicData>
        </a:graphic>
      </p:graphicFrame>
      <p:sp>
        <p:nvSpPr>
          <p:cNvPr id="2" name="Rectangle 1"/>
          <p:cNvSpPr/>
          <p:nvPr/>
        </p:nvSpPr>
        <p:spPr>
          <a:xfrm>
            <a:off x="1081760" y="6211669"/>
            <a:ext cx="7605040" cy="600164"/>
          </a:xfrm>
          <a:prstGeom prst="rect">
            <a:avLst/>
          </a:prstGeom>
        </p:spPr>
        <p:txBody>
          <a:bodyPr wrap="square">
            <a:spAutoFit/>
          </a:bodyPr>
          <a:lstStyle/>
          <a:p>
            <a:pPr algn="r"/>
            <a:r>
              <a:rPr lang="it-IT" sz="1100" dirty="0" err="1"/>
              <a:t>Poyla</a:t>
            </a:r>
            <a:r>
              <a:rPr lang="it-IT" sz="1100" dirty="0"/>
              <a:t> G., </a:t>
            </a:r>
            <a:r>
              <a:rPr lang="it-IT" sz="1100" i="1" dirty="0"/>
              <a:t>How to solve </a:t>
            </a:r>
            <a:r>
              <a:rPr lang="it-IT" sz="1100" i="1" dirty="0" err="1"/>
              <a:t>it</a:t>
            </a:r>
            <a:r>
              <a:rPr lang="it-IT" sz="1100" dirty="0"/>
              <a:t>, Princeton </a:t>
            </a:r>
            <a:r>
              <a:rPr lang="it-IT" sz="1100" dirty="0" err="1"/>
              <a:t>University</a:t>
            </a:r>
            <a:r>
              <a:rPr lang="it-IT" sz="1100" dirty="0"/>
              <a:t> Press, Princeton, 1945</a:t>
            </a:r>
            <a:r>
              <a:rPr lang="it-IT" sz="1100" dirty="0" smtClean="0"/>
              <a:t>.</a:t>
            </a:r>
          </a:p>
          <a:p>
            <a:pPr algn="r"/>
            <a:r>
              <a:rPr lang="it-IT" sz="1100" dirty="0" err="1"/>
              <a:t>Schoenfeld</a:t>
            </a:r>
            <a:r>
              <a:rPr lang="it-IT" sz="1100" dirty="0"/>
              <a:t> A. H., </a:t>
            </a:r>
            <a:r>
              <a:rPr lang="it-IT" sz="1100" i="1" dirty="0"/>
              <a:t>Mathematical Problem Solving</a:t>
            </a:r>
            <a:r>
              <a:rPr lang="it-IT" sz="1100" dirty="0"/>
              <a:t>, </a:t>
            </a:r>
            <a:r>
              <a:rPr lang="it-IT" sz="1100" dirty="0" err="1"/>
              <a:t>Academic</a:t>
            </a:r>
            <a:r>
              <a:rPr lang="it-IT" sz="1100" dirty="0"/>
              <a:t> Press, New York, 1985. </a:t>
            </a:r>
            <a:endParaRPr lang="it-IT" sz="1100" dirty="0" smtClean="0"/>
          </a:p>
          <a:p>
            <a:pPr algn="r"/>
            <a:r>
              <a:rPr lang="it-IT" sz="1100" dirty="0"/>
              <a:t>Burton L., Mason </a:t>
            </a:r>
            <a:r>
              <a:rPr lang="it-IT" sz="1100" dirty="0" err="1"/>
              <a:t>J</a:t>
            </a:r>
            <a:r>
              <a:rPr lang="it-IT" sz="1100" dirty="0"/>
              <a:t>., </a:t>
            </a:r>
            <a:r>
              <a:rPr lang="it-IT" sz="1100" dirty="0" err="1"/>
              <a:t>Stacey</a:t>
            </a:r>
            <a:r>
              <a:rPr lang="it-IT" sz="1100" dirty="0"/>
              <a:t> K., </a:t>
            </a:r>
            <a:r>
              <a:rPr lang="it-IT" sz="1100" i="1" dirty="0" err="1" smtClean="0"/>
              <a:t>Thinking</a:t>
            </a:r>
            <a:r>
              <a:rPr lang="it-IT" sz="1100" i="1" dirty="0" smtClean="0"/>
              <a:t> </a:t>
            </a:r>
            <a:r>
              <a:rPr lang="it-IT" sz="1100" i="1" dirty="0" err="1"/>
              <a:t>Mathematically</a:t>
            </a:r>
            <a:r>
              <a:rPr lang="it-IT" sz="1100" dirty="0"/>
              <a:t>, Addison-Wesley, </a:t>
            </a:r>
            <a:r>
              <a:rPr lang="it-IT" sz="1100" dirty="0" err="1"/>
              <a:t>London</a:t>
            </a:r>
            <a:r>
              <a:rPr lang="it-IT" sz="1100" dirty="0"/>
              <a:t>, </a:t>
            </a:r>
            <a:r>
              <a:rPr lang="it-IT" sz="1100" dirty="0" smtClean="0"/>
              <a:t>2010. </a:t>
            </a:r>
            <a:endParaRPr lang="it-IT" sz="1100" dirty="0"/>
          </a:p>
        </p:txBody>
      </p:sp>
    </p:spTree>
    <p:extLst>
      <p:ext uri="{BB962C8B-B14F-4D97-AF65-F5344CB8AC3E}">
        <p14:creationId xmlns:p14="http://schemas.microsoft.com/office/powerpoint/2010/main" val="26871308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51061"/>
            <a:ext cx="8229600" cy="721093"/>
          </a:xfrm>
        </p:spPr>
        <p:txBody>
          <a:bodyPr/>
          <a:lstStyle/>
          <a:p>
            <a:r>
              <a:rPr lang="it-IT" sz="3200" dirty="0"/>
              <a:t>Il problem solving in psicologia e </a:t>
            </a:r>
            <a:r>
              <a:rPr lang="it-IT" sz="3200" dirty="0" smtClean="0"/>
              <a:t>matematica</a:t>
            </a:r>
            <a:endParaRPr lang="it-IT" sz="3200" dirty="0"/>
          </a:p>
        </p:txBody>
      </p:sp>
      <p:sp>
        <p:nvSpPr>
          <p:cNvPr id="3" name="Content Placeholder 2"/>
          <p:cNvSpPr>
            <a:spLocks noGrp="1"/>
          </p:cNvSpPr>
          <p:nvPr>
            <p:ph idx="1"/>
          </p:nvPr>
        </p:nvSpPr>
        <p:spPr/>
        <p:txBody>
          <a:bodyPr/>
          <a:lstStyle/>
          <a:p>
            <a:r>
              <a:rPr lang="it-IT" dirty="0" smtClean="0"/>
              <a:t>Il ruolo della </a:t>
            </a:r>
            <a:r>
              <a:rPr lang="it-IT" b="1" dirty="0" smtClean="0"/>
              <a:t>metacognizione</a:t>
            </a:r>
            <a:r>
              <a:rPr lang="it-IT" dirty="0" smtClean="0"/>
              <a:t>: </a:t>
            </a:r>
            <a:r>
              <a:rPr lang="it-IT" dirty="0"/>
              <a:t>consapevolezza dei propri processi di </a:t>
            </a:r>
            <a:r>
              <a:rPr lang="it-IT" dirty="0" smtClean="0"/>
              <a:t>pensiero e autoregolazione </a:t>
            </a:r>
            <a:r>
              <a:rPr lang="it-IT" sz="1600" dirty="0" smtClean="0"/>
              <a:t>(</a:t>
            </a:r>
            <a:r>
              <a:rPr lang="pt-BR" sz="1600" dirty="0" err="1"/>
              <a:t>Garofalo</a:t>
            </a:r>
            <a:r>
              <a:rPr lang="pt-BR" sz="1600" dirty="0"/>
              <a:t> e </a:t>
            </a:r>
            <a:r>
              <a:rPr lang="pt-BR" sz="1600" dirty="0" smtClean="0"/>
              <a:t>Lester, 1985; Silver, 1985; </a:t>
            </a:r>
            <a:r>
              <a:rPr lang="it-IT" sz="1600" dirty="0"/>
              <a:t>Lucangeli e </a:t>
            </a:r>
            <a:r>
              <a:rPr lang="it-IT" sz="1600" dirty="0" err="1" smtClean="0"/>
              <a:t>Cornoldi</a:t>
            </a:r>
            <a:r>
              <a:rPr lang="it-IT" sz="1600" dirty="0" smtClean="0"/>
              <a:t>, 1997)</a:t>
            </a:r>
            <a:r>
              <a:rPr lang="pt-BR" dirty="0" smtClean="0"/>
              <a:t> </a:t>
            </a:r>
            <a:endParaRPr lang="it-IT" dirty="0" smtClean="0"/>
          </a:p>
          <a:p>
            <a:r>
              <a:rPr lang="it-IT" dirty="0" smtClean="0"/>
              <a:t>I fattori </a:t>
            </a:r>
            <a:r>
              <a:rPr lang="it-IT" b="1" dirty="0" smtClean="0"/>
              <a:t>affettivi</a:t>
            </a:r>
            <a:r>
              <a:rPr lang="it-IT" dirty="0" smtClean="0"/>
              <a:t>: </a:t>
            </a:r>
            <a:r>
              <a:rPr lang="it-IT" sz="1600" dirty="0" smtClean="0"/>
              <a:t>(</a:t>
            </a:r>
            <a:r>
              <a:rPr lang="it-IT" sz="1600" dirty="0" err="1" smtClean="0"/>
              <a:t>Schoenfeld</a:t>
            </a:r>
            <a:r>
              <a:rPr lang="it-IT" sz="1600" dirty="0" smtClean="0"/>
              <a:t>, </a:t>
            </a:r>
            <a:r>
              <a:rPr lang="it-IT" sz="1600" dirty="0"/>
              <a:t>1992; </a:t>
            </a:r>
            <a:r>
              <a:rPr lang="it-IT" sz="1600" dirty="0" err="1" smtClean="0"/>
              <a:t>Spangler</a:t>
            </a:r>
            <a:r>
              <a:rPr lang="it-IT" sz="1600" dirty="0" smtClean="0"/>
              <a:t>, 1992; </a:t>
            </a:r>
            <a:r>
              <a:rPr lang="it-IT" sz="1600" dirty="0" err="1" smtClean="0"/>
              <a:t>Zan</a:t>
            </a:r>
            <a:r>
              <a:rPr lang="it-IT" sz="1600" dirty="0"/>
              <a:t>, </a:t>
            </a:r>
            <a:r>
              <a:rPr lang="it-IT" sz="1600" dirty="0" smtClean="0"/>
              <a:t>1998; </a:t>
            </a:r>
            <a:r>
              <a:rPr lang="en-US" sz="1600" dirty="0" err="1"/>
              <a:t>Verschaffel</a:t>
            </a:r>
            <a:r>
              <a:rPr lang="it-IT" sz="1600" dirty="0"/>
              <a:t> </a:t>
            </a:r>
            <a:r>
              <a:rPr lang="it-IT" sz="1600" dirty="0" smtClean="0"/>
              <a:t> et al., 1999;  </a:t>
            </a:r>
            <a:r>
              <a:rPr lang="it-IT" sz="1600" dirty="0" err="1" smtClean="0"/>
              <a:t>Carenini</a:t>
            </a:r>
            <a:r>
              <a:rPr lang="it-IT" sz="1600" dirty="0"/>
              <a:t>,</a:t>
            </a:r>
            <a:r>
              <a:rPr lang="it-IT" sz="1600" dirty="0" smtClean="0"/>
              <a:t> </a:t>
            </a:r>
            <a:r>
              <a:rPr lang="it-IT" sz="1600" dirty="0" err="1" smtClean="0"/>
              <a:t>Gremizzi</a:t>
            </a:r>
            <a:r>
              <a:rPr lang="it-IT" sz="1600" dirty="0"/>
              <a:t> </a:t>
            </a:r>
            <a:r>
              <a:rPr lang="it-IT" sz="1600" dirty="0" smtClean="0"/>
              <a:t>e Marzocchi, 2007; Levine, 2007)</a:t>
            </a:r>
            <a:endParaRPr lang="it-IT" sz="1600" b="1" dirty="0" smtClean="0"/>
          </a:p>
          <a:p>
            <a:r>
              <a:rPr lang="it-IT" b="1" dirty="0" smtClean="0"/>
              <a:t>Differenze di genere </a:t>
            </a:r>
            <a:r>
              <a:rPr lang="it-IT" sz="1600" dirty="0" smtClean="0"/>
              <a:t>(</a:t>
            </a:r>
            <a:r>
              <a:rPr lang="en-US" sz="1600" dirty="0" smtClean="0"/>
              <a:t>Hyde et al, 1990; </a:t>
            </a:r>
            <a:r>
              <a:rPr lang="es-ES_tradnl" sz="1600" dirty="0" smtClean="0"/>
              <a:t>Baker</a:t>
            </a:r>
            <a:r>
              <a:rPr lang="es-ES_tradnl" sz="1600" dirty="0"/>
              <a:t> </a:t>
            </a:r>
            <a:r>
              <a:rPr lang="es-ES_tradnl" sz="1600" dirty="0" smtClean="0"/>
              <a:t>e Jones, 1993; </a:t>
            </a:r>
            <a:r>
              <a:rPr lang="en-US" sz="1600" dirty="0" smtClean="0"/>
              <a:t>Gallagher</a:t>
            </a:r>
            <a:r>
              <a:rPr lang="en-US" sz="1600" dirty="0"/>
              <a:t> </a:t>
            </a:r>
            <a:r>
              <a:rPr lang="en-US" sz="1600" dirty="0" smtClean="0"/>
              <a:t>e </a:t>
            </a:r>
            <a:r>
              <a:rPr lang="en-US" sz="1600" dirty="0" err="1" smtClean="0"/>
              <a:t>DeLisi</a:t>
            </a:r>
            <a:r>
              <a:rPr lang="en-US" sz="1600" dirty="0" smtClean="0"/>
              <a:t>, 1994;</a:t>
            </a:r>
            <a:r>
              <a:rPr lang="nl-NL" sz="1600" dirty="0"/>
              <a:t> </a:t>
            </a:r>
            <a:r>
              <a:rPr lang="nl-NL" sz="1600" dirty="0" err="1" smtClean="0"/>
              <a:t>Seeger</a:t>
            </a:r>
            <a:r>
              <a:rPr lang="nl-NL" sz="1600" dirty="0" smtClean="0"/>
              <a:t> e </a:t>
            </a:r>
            <a:r>
              <a:rPr lang="nl-NL" sz="1600" dirty="0" err="1" smtClean="0"/>
              <a:t>Boekaerts</a:t>
            </a:r>
            <a:r>
              <a:rPr lang="nl-NL" sz="1600" dirty="0" smtClean="0"/>
              <a:t>, 1996;</a:t>
            </a:r>
            <a:r>
              <a:rPr lang="en-US" sz="1600" dirty="0" smtClean="0"/>
              <a:t> </a:t>
            </a:r>
            <a:r>
              <a:rPr lang="da-DK" sz="1600" dirty="0" err="1" smtClean="0"/>
              <a:t>Fennema</a:t>
            </a:r>
            <a:r>
              <a:rPr lang="da-DK" sz="1600" dirty="0" smtClean="0"/>
              <a:t>, 2001; </a:t>
            </a:r>
            <a:r>
              <a:rPr lang="en-US" sz="1600" dirty="0" smtClean="0"/>
              <a:t>Carr</a:t>
            </a:r>
            <a:r>
              <a:rPr lang="en-US" sz="1600" dirty="0"/>
              <a:t> e</a:t>
            </a:r>
            <a:r>
              <a:rPr lang="en-US" sz="1600" dirty="0" smtClean="0"/>
              <a:t> Davis, 2001)</a:t>
            </a:r>
            <a:endParaRPr lang="it-IT" sz="1600" dirty="0"/>
          </a:p>
        </p:txBody>
      </p:sp>
      <p:sp>
        <p:nvSpPr>
          <p:cNvPr id="5" name="Title 1"/>
          <p:cNvSpPr txBox="1">
            <a:spLocks/>
          </p:cNvSpPr>
          <p:nvPr/>
        </p:nvSpPr>
        <p:spPr>
          <a:xfrm>
            <a:off x="609600" y="1124554"/>
            <a:ext cx="8229600" cy="7210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400" dirty="0" smtClean="0"/>
              <a:t>FATTORI CONNESSI</a:t>
            </a:r>
            <a:endParaRPr lang="it-IT" sz="2400" dirty="0"/>
          </a:p>
        </p:txBody>
      </p:sp>
    </p:spTree>
    <p:extLst>
      <p:ext uri="{BB962C8B-B14F-4D97-AF65-F5344CB8AC3E}">
        <p14:creationId xmlns:p14="http://schemas.microsoft.com/office/powerpoint/2010/main" val="26804243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La didattica del problem solving</a:t>
            </a:r>
            <a:endParaRPr lang="it-IT" dirty="0"/>
          </a:p>
        </p:txBody>
      </p:sp>
      <p:sp>
        <p:nvSpPr>
          <p:cNvPr id="6" name="Text Placeholder 5"/>
          <p:cNvSpPr>
            <a:spLocks noGrp="1"/>
          </p:cNvSpPr>
          <p:nvPr>
            <p:ph type="body" idx="1"/>
          </p:nvPr>
        </p:nvSpPr>
        <p:spPr/>
        <p:txBody>
          <a:bodyPr/>
          <a:lstStyle/>
          <a:p>
            <a:r>
              <a:rPr lang="it-IT" dirty="0" smtClean="0"/>
              <a:t>Difficoltà</a:t>
            </a:r>
            <a:endParaRPr lang="it-IT" dirty="0"/>
          </a:p>
        </p:txBody>
      </p:sp>
      <p:sp>
        <p:nvSpPr>
          <p:cNvPr id="7" name="Content Placeholder 6"/>
          <p:cNvSpPr>
            <a:spLocks noGrp="1"/>
          </p:cNvSpPr>
          <p:nvPr>
            <p:ph sz="half" idx="2"/>
          </p:nvPr>
        </p:nvSpPr>
        <p:spPr/>
        <p:txBody>
          <a:bodyPr/>
          <a:lstStyle/>
          <a:p>
            <a:r>
              <a:rPr lang="it-IT" dirty="0"/>
              <a:t>casualità nella scelta delle operazioni da compiere sui dati del </a:t>
            </a:r>
            <a:r>
              <a:rPr lang="it-IT" dirty="0" smtClean="0"/>
              <a:t>problema</a:t>
            </a:r>
          </a:p>
          <a:p>
            <a:r>
              <a:rPr lang="it-IT" dirty="0"/>
              <a:t>carenze nella padronanza dei significati delle operazioni </a:t>
            </a:r>
            <a:r>
              <a:rPr lang="it-IT" dirty="0" smtClean="0"/>
              <a:t>aritmetiche</a:t>
            </a:r>
          </a:p>
          <a:p>
            <a:r>
              <a:rPr lang="it-IT" dirty="0"/>
              <a:t>assenza di qualsiasi riflessione critica sulla soluzione</a:t>
            </a:r>
          </a:p>
        </p:txBody>
      </p:sp>
      <p:sp>
        <p:nvSpPr>
          <p:cNvPr id="8" name="Text Placeholder 7"/>
          <p:cNvSpPr>
            <a:spLocks noGrp="1"/>
          </p:cNvSpPr>
          <p:nvPr>
            <p:ph type="body" sz="quarter" idx="3"/>
          </p:nvPr>
        </p:nvSpPr>
        <p:spPr/>
        <p:txBody>
          <a:bodyPr/>
          <a:lstStyle/>
          <a:p>
            <a:r>
              <a:rPr lang="it-IT" dirty="0" smtClean="0"/>
              <a:t>Fattori da cui dipendono</a:t>
            </a:r>
            <a:endParaRPr lang="it-IT" dirty="0"/>
          </a:p>
        </p:txBody>
      </p:sp>
      <p:sp>
        <p:nvSpPr>
          <p:cNvPr id="9" name="Content Placeholder 8"/>
          <p:cNvSpPr>
            <a:spLocks noGrp="1"/>
          </p:cNvSpPr>
          <p:nvPr>
            <p:ph sz="quarter" idx="4"/>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it-IT" dirty="0"/>
              <a:t>numero di operazioni aritmetiche diverse occorrenti per arrivare alla </a:t>
            </a:r>
            <a:r>
              <a:rPr lang="it-IT" dirty="0" smtClean="0"/>
              <a:t>soluzione</a:t>
            </a:r>
          </a:p>
          <a:p>
            <a:r>
              <a:rPr lang="it-IT" dirty="0"/>
              <a:t>la </a:t>
            </a:r>
            <a:r>
              <a:rPr lang="it-IT" dirty="0" smtClean="0"/>
              <a:t>sequenza</a:t>
            </a:r>
          </a:p>
          <a:p>
            <a:r>
              <a:rPr lang="it-IT" dirty="0"/>
              <a:t>la lunghezza del </a:t>
            </a:r>
            <a:r>
              <a:rPr lang="it-IT" dirty="0" smtClean="0"/>
              <a:t>problema</a:t>
            </a:r>
          </a:p>
          <a:p>
            <a:r>
              <a:rPr lang="it-IT" dirty="0" smtClean="0"/>
              <a:t>la </a:t>
            </a:r>
            <a:r>
              <a:rPr lang="it-IT" dirty="0"/>
              <a:t>“complessità grammaticale della formulazione</a:t>
            </a:r>
            <a:r>
              <a:rPr lang="it-IT" dirty="0" smtClean="0"/>
              <a:t>”</a:t>
            </a:r>
          </a:p>
          <a:p>
            <a:r>
              <a:rPr lang="it-IT" dirty="0"/>
              <a:t>la necessità di convertire unità di misure</a:t>
            </a:r>
            <a:endParaRPr lang="it-IT" dirty="0" smtClean="0"/>
          </a:p>
          <a:p>
            <a:endParaRPr lang="it-IT" dirty="0"/>
          </a:p>
        </p:txBody>
      </p:sp>
      <p:sp>
        <p:nvSpPr>
          <p:cNvPr id="3" name="Rectangle 2"/>
          <p:cNvSpPr/>
          <p:nvPr/>
        </p:nvSpPr>
        <p:spPr>
          <a:xfrm>
            <a:off x="740664" y="6254877"/>
            <a:ext cx="2903221" cy="369332"/>
          </a:xfrm>
          <a:prstGeom prst="rect">
            <a:avLst/>
          </a:prstGeom>
        </p:spPr>
        <p:txBody>
          <a:bodyPr wrap="none">
            <a:spAutoFit/>
          </a:bodyPr>
          <a:lstStyle/>
          <a:p>
            <a:r>
              <a:rPr lang="cs-CZ" sz="1400" dirty="0" smtClean="0"/>
              <a:t>(</a:t>
            </a:r>
            <a:r>
              <a:rPr lang="nl-NL" sz="1400" dirty="0" err="1" smtClean="0"/>
              <a:t>Boero</a:t>
            </a:r>
            <a:r>
              <a:rPr lang="nl-NL" sz="1400" dirty="0" smtClean="0"/>
              <a:t>, 1986; </a:t>
            </a:r>
            <a:r>
              <a:rPr lang="cs-CZ" sz="1400" dirty="0" err="1" smtClean="0"/>
              <a:t>Resnick</a:t>
            </a:r>
            <a:r>
              <a:rPr lang="cs-CZ" sz="1400" dirty="0" smtClean="0"/>
              <a:t> e Ford, 1991)</a:t>
            </a:r>
            <a:r>
              <a:rPr lang="cs-CZ" dirty="0" smtClean="0"/>
              <a:t> </a:t>
            </a:r>
            <a:endParaRPr lang="it-IT" dirty="0"/>
          </a:p>
        </p:txBody>
      </p:sp>
      <p:sp>
        <p:nvSpPr>
          <p:cNvPr id="4" name="Rectangle 3"/>
          <p:cNvSpPr/>
          <p:nvPr/>
        </p:nvSpPr>
        <p:spPr>
          <a:xfrm>
            <a:off x="4631578" y="6316432"/>
            <a:ext cx="3885236" cy="307777"/>
          </a:xfrm>
          <a:prstGeom prst="rect">
            <a:avLst/>
          </a:prstGeom>
        </p:spPr>
        <p:txBody>
          <a:bodyPr wrap="none">
            <a:spAutoFit/>
          </a:bodyPr>
          <a:lstStyle/>
          <a:p>
            <a:r>
              <a:rPr lang="is-IS" sz="1400" dirty="0" smtClean="0"/>
              <a:t>(Loftus e Suppes, 1972; </a:t>
            </a:r>
            <a:r>
              <a:rPr lang="it-IT" sz="1400" dirty="0" err="1" smtClean="0"/>
              <a:t>Goldin</a:t>
            </a:r>
            <a:r>
              <a:rPr lang="it-IT" sz="1400" dirty="0"/>
              <a:t> </a:t>
            </a:r>
            <a:r>
              <a:rPr lang="it-IT" sz="1400" dirty="0" smtClean="0"/>
              <a:t>e </a:t>
            </a:r>
            <a:r>
              <a:rPr lang="it-IT" sz="1400" dirty="0" err="1" smtClean="0"/>
              <a:t>Clintock</a:t>
            </a:r>
            <a:r>
              <a:rPr lang="it-IT" sz="1400" dirty="0" smtClean="0"/>
              <a:t>, 1979)</a:t>
            </a:r>
            <a:r>
              <a:rPr lang="is-IS" sz="1400" dirty="0" smtClean="0"/>
              <a:t>  </a:t>
            </a:r>
            <a:endParaRPr lang="it-IT" sz="1400" dirty="0"/>
          </a:p>
        </p:txBody>
      </p:sp>
    </p:spTree>
    <p:extLst>
      <p:ext uri="{BB962C8B-B14F-4D97-AF65-F5344CB8AC3E}">
        <p14:creationId xmlns:p14="http://schemas.microsoft.com/office/powerpoint/2010/main" val="46840147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it-IT" sz="2800" dirty="0" smtClean="0"/>
              <a:t>Scopo della ricerca</a:t>
            </a:r>
            <a:endParaRPr lang="it-IT" sz="2800" dirty="0"/>
          </a:p>
        </p:txBody>
      </p:sp>
      <p:sp>
        <p:nvSpPr>
          <p:cNvPr id="4" name="Content Placeholder 3"/>
          <p:cNvSpPr>
            <a:spLocks noGrp="1"/>
          </p:cNvSpPr>
          <p:nvPr>
            <p:ph idx="1"/>
          </p:nvPr>
        </p:nvSpPr>
        <p:spPr>
          <a:xfrm>
            <a:off x="4844399" y="401364"/>
            <a:ext cx="3793996" cy="5561685"/>
          </a:xfrm>
        </p:spPr>
        <p:txBody>
          <a:bodyPr>
            <a:noAutofit/>
          </a:bodyPr>
          <a:lstStyle/>
          <a:p>
            <a:pPr marL="0" indent="0" algn="just">
              <a:buNone/>
            </a:pPr>
            <a:r>
              <a:rPr lang="it-IT" sz="1800" dirty="0"/>
              <a:t>A partire dai risultanti scolastici degli studenti stranieri nelle indagini nazionali e internazionali e da un’analisi delle variabili che influiscono sul successo scolastico, si </a:t>
            </a:r>
            <a:r>
              <a:rPr lang="it-IT" sz="1800" dirty="0" smtClean="0"/>
              <a:t>intende:</a:t>
            </a:r>
          </a:p>
          <a:p>
            <a:pPr algn="just">
              <a:buFont typeface="Wingdings" charset="2"/>
              <a:buChar char="u"/>
            </a:pPr>
            <a:r>
              <a:rPr lang="it-IT" sz="1800" dirty="0" smtClean="0"/>
              <a:t>da </a:t>
            </a:r>
            <a:r>
              <a:rPr lang="it-IT" sz="1800" dirty="0"/>
              <a:t>un lato, indagare le principali difficoltà che gli studenti stranieri incontrano nell’apprendimento della matematica nel passaggio cruciale dalla scuola primaria alla scuola secondaria di primo grado</a:t>
            </a:r>
            <a:r>
              <a:rPr lang="it-IT" sz="1800" dirty="0" smtClean="0"/>
              <a:t>,</a:t>
            </a:r>
          </a:p>
          <a:p>
            <a:pPr algn="just">
              <a:buFont typeface="Wingdings" charset="2"/>
              <a:buChar char="u"/>
            </a:pPr>
            <a:r>
              <a:rPr lang="it-IT" sz="1800" dirty="0" smtClean="0"/>
              <a:t>dall’altro</a:t>
            </a:r>
            <a:r>
              <a:rPr lang="it-IT" sz="1800" dirty="0"/>
              <a:t>, si cercherà di </a:t>
            </a:r>
            <a:r>
              <a:rPr lang="it-IT" sz="1800" dirty="0" smtClean="0"/>
              <a:t>comprendere e verificare </a:t>
            </a:r>
            <a:r>
              <a:rPr lang="it-IT" sz="1800" dirty="0"/>
              <a:t>quali strategie didattiche risultino più efficaci con questi studenti.</a:t>
            </a:r>
          </a:p>
          <a:p>
            <a:pPr marL="0" lvl="0" indent="0" algn="just">
              <a:buNone/>
            </a:pPr>
            <a:endParaRPr lang="en-US" sz="1800" dirty="0" smtClean="0"/>
          </a:p>
          <a:p>
            <a:pPr marL="0" lvl="0" indent="0" algn="just">
              <a:buNone/>
            </a:pPr>
            <a:endParaRPr lang="en-US" sz="1800" dirty="0"/>
          </a:p>
        </p:txBody>
      </p:sp>
    </p:spTree>
    <p:extLst>
      <p:ext uri="{BB962C8B-B14F-4D97-AF65-F5344CB8AC3E}">
        <p14:creationId xmlns:p14="http://schemas.microsoft.com/office/powerpoint/2010/main" val="329829725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La didattica del problem solving</a:t>
            </a:r>
          </a:p>
        </p:txBody>
      </p:sp>
      <p:sp>
        <p:nvSpPr>
          <p:cNvPr id="7" name="Content Placeholder 6"/>
          <p:cNvSpPr>
            <a:spLocks noGrp="1"/>
          </p:cNvSpPr>
          <p:nvPr>
            <p:ph idx="1"/>
          </p:nvPr>
        </p:nvSpPr>
        <p:spPr>
          <a:xfrm>
            <a:off x="739774" y="3637738"/>
            <a:ext cx="8099425" cy="2775842"/>
          </a:xfrm>
        </p:spPr>
        <p:txBody>
          <a:bodyPr>
            <a:noAutofit/>
          </a:bodyPr>
          <a:lstStyle/>
          <a:p>
            <a:r>
              <a:rPr lang="it-IT" sz="2800" dirty="0" smtClean="0"/>
              <a:t>Favorire la comprensione del testo del problema</a:t>
            </a:r>
          </a:p>
          <a:p>
            <a:r>
              <a:rPr lang="it-IT" sz="2800" dirty="0" smtClean="0"/>
              <a:t>Favorire la rappresentazione del problema</a:t>
            </a:r>
          </a:p>
          <a:p>
            <a:r>
              <a:rPr lang="it-IT" sz="2800" dirty="0" smtClean="0"/>
              <a:t>Utilizzare diverse strategie di risoluzione</a:t>
            </a:r>
          </a:p>
          <a:p>
            <a:r>
              <a:rPr lang="it-IT" sz="2800" dirty="0" smtClean="0"/>
              <a:t>Favorire il monitoraggio e la riflessione</a:t>
            </a:r>
          </a:p>
          <a:p>
            <a:r>
              <a:rPr lang="it-IT" sz="2800" dirty="0" smtClean="0"/>
              <a:t>Il ruolo dei pari</a:t>
            </a:r>
            <a:endParaRPr lang="it-IT" sz="2800" dirty="0"/>
          </a:p>
        </p:txBody>
      </p:sp>
      <p:sp>
        <p:nvSpPr>
          <p:cNvPr id="5" name="Title 1"/>
          <p:cNvSpPr txBox="1">
            <a:spLocks/>
          </p:cNvSpPr>
          <p:nvPr/>
        </p:nvSpPr>
        <p:spPr>
          <a:xfrm>
            <a:off x="609600" y="1124554"/>
            <a:ext cx="8229600" cy="7210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400" dirty="0" smtClean="0"/>
              <a:t>Sulla base dell’EBE</a:t>
            </a:r>
            <a:endParaRPr lang="it-IT" sz="2400" dirty="0"/>
          </a:p>
        </p:txBody>
      </p:sp>
      <p:sp>
        <p:nvSpPr>
          <p:cNvPr id="4" name="TextBox 3"/>
          <p:cNvSpPr txBox="1"/>
          <p:nvPr/>
        </p:nvSpPr>
        <p:spPr>
          <a:xfrm>
            <a:off x="864820" y="2392078"/>
            <a:ext cx="7444344" cy="101566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it-IT" sz="2000" dirty="0" err="1" smtClean="0"/>
              <a:t>Institute</a:t>
            </a:r>
            <a:r>
              <a:rPr lang="it-IT" sz="2000" dirty="0" smtClean="0"/>
              <a:t> </a:t>
            </a:r>
            <a:r>
              <a:rPr lang="it-IT" sz="2000" dirty="0"/>
              <a:t>of </a:t>
            </a:r>
            <a:r>
              <a:rPr lang="it-IT" sz="2000" dirty="0" err="1"/>
              <a:t>Education</a:t>
            </a:r>
            <a:r>
              <a:rPr lang="it-IT" sz="2000" dirty="0"/>
              <a:t> </a:t>
            </a:r>
            <a:r>
              <a:rPr lang="it-IT" sz="2000" dirty="0" err="1"/>
              <a:t>Sciences</a:t>
            </a:r>
            <a:r>
              <a:rPr lang="it-IT" sz="2000" dirty="0"/>
              <a:t>’ (IES) </a:t>
            </a:r>
            <a:r>
              <a:rPr lang="it-IT" sz="2000" dirty="0" err="1"/>
              <a:t>What</a:t>
            </a:r>
            <a:r>
              <a:rPr lang="it-IT" sz="2000" dirty="0"/>
              <a:t> Work </a:t>
            </a:r>
            <a:r>
              <a:rPr lang="it-IT" sz="2000" dirty="0" err="1" smtClean="0"/>
              <a:t>Clearinghouse</a:t>
            </a:r>
            <a:endParaRPr lang="it-IT" sz="2000" dirty="0"/>
          </a:p>
          <a:p>
            <a:r>
              <a:rPr lang="it-IT" sz="2000" i="1" dirty="0" err="1" smtClean="0"/>
              <a:t>Improving</a:t>
            </a:r>
            <a:r>
              <a:rPr lang="it-IT" sz="2000" i="1" dirty="0" smtClean="0"/>
              <a:t> </a:t>
            </a:r>
            <a:r>
              <a:rPr lang="it-IT" sz="2000" i="1" dirty="0"/>
              <a:t>Mathematical Problem Solving in </a:t>
            </a:r>
            <a:r>
              <a:rPr lang="it-IT" sz="2000" i="1" dirty="0" err="1"/>
              <a:t>Grades</a:t>
            </a:r>
            <a:r>
              <a:rPr lang="it-IT" sz="2000" i="1" dirty="0"/>
              <a:t> 4 </a:t>
            </a:r>
            <a:r>
              <a:rPr lang="it-IT" sz="2000" i="1" dirty="0" err="1"/>
              <a:t>through</a:t>
            </a:r>
            <a:r>
              <a:rPr lang="it-IT" sz="2000" i="1" dirty="0"/>
              <a:t> </a:t>
            </a:r>
            <a:r>
              <a:rPr lang="it-IT" sz="2000" i="1" dirty="0" smtClean="0"/>
              <a:t>8</a:t>
            </a:r>
            <a:r>
              <a:rPr lang="it-IT" sz="2000" dirty="0" smtClean="0"/>
              <a:t>, 2012</a:t>
            </a:r>
          </a:p>
          <a:p>
            <a:endParaRPr lang="it-IT" sz="2000" dirty="0"/>
          </a:p>
        </p:txBody>
      </p:sp>
    </p:spTree>
    <p:extLst>
      <p:ext uri="{BB962C8B-B14F-4D97-AF65-F5344CB8AC3E}">
        <p14:creationId xmlns:p14="http://schemas.microsoft.com/office/powerpoint/2010/main" val="143371844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La didattica del problem solving</a:t>
            </a:r>
          </a:p>
        </p:txBody>
      </p:sp>
      <p:sp>
        <p:nvSpPr>
          <p:cNvPr id="3" name="Content Placeholder 2"/>
          <p:cNvSpPr>
            <a:spLocks noGrp="1"/>
          </p:cNvSpPr>
          <p:nvPr>
            <p:ph idx="1"/>
          </p:nvPr>
        </p:nvSpPr>
        <p:spPr>
          <a:xfrm>
            <a:off x="4562200" y="273050"/>
            <a:ext cx="4154584" cy="3004051"/>
          </a:xfrm>
        </p:spPr>
        <p:txBody>
          <a:bodyPr>
            <a:normAutofit lnSpcReduction="10000"/>
          </a:bodyPr>
          <a:lstStyle/>
          <a:p>
            <a:r>
              <a:rPr lang="it-IT" dirty="0"/>
              <a:t>“tornare” più volte sul testo del </a:t>
            </a:r>
            <a:r>
              <a:rPr lang="it-IT" dirty="0" smtClean="0"/>
              <a:t>problema </a:t>
            </a:r>
            <a:r>
              <a:rPr lang="it-IT" sz="1400" dirty="0" smtClean="0"/>
              <a:t>(</a:t>
            </a:r>
            <a:r>
              <a:rPr lang="en-US" sz="1400" dirty="0" smtClean="0"/>
              <a:t>Mayer</a:t>
            </a:r>
            <a:r>
              <a:rPr lang="en-US" sz="1400" dirty="0"/>
              <a:t> </a:t>
            </a:r>
            <a:r>
              <a:rPr lang="en-US" sz="1400" dirty="0" smtClean="0"/>
              <a:t>e </a:t>
            </a:r>
            <a:r>
              <a:rPr lang="en-US" sz="1400" dirty="0" err="1" smtClean="0"/>
              <a:t>Hegarty</a:t>
            </a:r>
            <a:r>
              <a:rPr lang="en-US" sz="1400" dirty="0" smtClean="0"/>
              <a:t>, 1996)</a:t>
            </a:r>
            <a:endParaRPr lang="it-IT" sz="1400" baseline="30000" dirty="0"/>
          </a:p>
          <a:p>
            <a:r>
              <a:rPr lang="it-IT" dirty="0" smtClean="0"/>
              <a:t>parafrasi </a:t>
            </a:r>
            <a:r>
              <a:rPr lang="it-IT" dirty="0"/>
              <a:t>del </a:t>
            </a:r>
            <a:r>
              <a:rPr lang="it-IT" dirty="0" smtClean="0"/>
              <a:t>testo </a:t>
            </a:r>
            <a:r>
              <a:rPr lang="it-IT" sz="1400" dirty="0" smtClean="0"/>
              <a:t>(</a:t>
            </a:r>
            <a:r>
              <a:rPr lang="nl-NL" sz="1400" dirty="0" err="1" smtClean="0"/>
              <a:t>Boero</a:t>
            </a:r>
            <a:r>
              <a:rPr lang="nl-NL" sz="1400" dirty="0" smtClean="0"/>
              <a:t>, 1986; </a:t>
            </a:r>
            <a:r>
              <a:rPr lang="en-US" sz="1400" dirty="0" smtClean="0"/>
              <a:t>Montague, 2005)</a:t>
            </a:r>
            <a:r>
              <a:rPr lang="nl-NL" sz="1400" dirty="0" smtClean="0"/>
              <a:t> </a:t>
            </a:r>
            <a:endParaRPr lang="it-IT" sz="1400" baseline="30000" dirty="0"/>
          </a:p>
          <a:p>
            <a:r>
              <a:rPr lang="it-IT" dirty="0" smtClean="0"/>
              <a:t>mediazione </a:t>
            </a:r>
            <a:r>
              <a:rPr lang="it-IT" dirty="0"/>
              <a:t>individualizzata e scritta tra insegnante e allievo durante il processo stesso di </a:t>
            </a:r>
            <a:r>
              <a:rPr lang="it-IT" dirty="0" smtClean="0"/>
              <a:t>soluzione </a:t>
            </a:r>
            <a:r>
              <a:rPr lang="it-IT" sz="1400" dirty="0" smtClean="0"/>
              <a:t>(</a:t>
            </a:r>
            <a:r>
              <a:rPr lang="nl-NL" sz="1400" dirty="0" err="1"/>
              <a:t>Boero</a:t>
            </a:r>
            <a:r>
              <a:rPr lang="nl-NL" sz="1400" dirty="0"/>
              <a:t>, </a:t>
            </a:r>
            <a:r>
              <a:rPr lang="nl-NL" sz="1400" dirty="0" smtClean="0"/>
              <a:t>1986)</a:t>
            </a:r>
            <a:endParaRPr lang="it-IT" sz="1400" dirty="0" smtClean="0"/>
          </a:p>
        </p:txBody>
      </p:sp>
      <p:sp>
        <p:nvSpPr>
          <p:cNvPr id="4" name="Text Placeholder 3"/>
          <p:cNvSpPr>
            <a:spLocks noGrp="1"/>
          </p:cNvSpPr>
          <p:nvPr>
            <p:ph type="body" sz="half" idx="2"/>
          </p:nvPr>
        </p:nvSpPr>
        <p:spPr/>
        <p:txBody>
          <a:bodyPr>
            <a:normAutofit/>
          </a:bodyPr>
          <a:lstStyle/>
          <a:p>
            <a:r>
              <a:rPr lang="it-IT" sz="2400" dirty="0" smtClean="0"/>
              <a:t>FAVORIRE LA COMPRENSIONE DEL TESTO DEL PROBLEMA</a:t>
            </a:r>
            <a:endParaRPr lang="it-IT" sz="2400" dirty="0"/>
          </a:p>
        </p:txBody>
      </p:sp>
      <p:pic>
        <p:nvPicPr>
          <p:cNvPr id="5" name="Picture 4"/>
          <p:cNvPicPr>
            <a:picLocks noChangeAspect="1"/>
          </p:cNvPicPr>
          <p:nvPr/>
        </p:nvPicPr>
        <p:blipFill>
          <a:blip r:embed="rId2"/>
          <a:stretch>
            <a:fillRect/>
          </a:stretch>
        </p:blipFill>
        <p:spPr>
          <a:xfrm>
            <a:off x="1326722" y="4677931"/>
            <a:ext cx="889000" cy="889000"/>
          </a:xfrm>
          <a:prstGeom prst="rect">
            <a:avLst/>
          </a:prstGeom>
        </p:spPr>
      </p:pic>
      <p:sp>
        <p:nvSpPr>
          <p:cNvPr id="7" name="TextBox 6"/>
          <p:cNvSpPr txBox="1"/>
          <p:nvPr/>
        </p:nvSpPr>
        <p:spPr>
          <a:xfrm>
            <a:off x="4562200" y="3590699"/>
            <a:ext cx="4358393" cy="303672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285750" indent="-285750">
              <a:buFont typeface="Wingdings" charset="2"/>
              <a:buChar char="Ø"/>
            </a:pPr>
            <a:r>
              <a:rPr lang="it-IT" b="1" dirty="0"/>
              <a:t>LINGUAGGIO </a:t>
            </a:r>
            <a:r>
              <a:rPr lang="it-IT" b="1" dirty="0" smtClean="0"/>
              <a:t>MATEMATICO</a:t>
            </a:r>
          </a:p>
          <a:p>
            <a:pPr marL="742950" lvl="1" indent="-285750">
              <a:buFont typeface="Arial"/>
              <a:buChar char="•"/>
            </a:pPr>
            <a:r>
              <a:rPr lang="en-US" dirty="0" smtClean="0"/>
              <a:t>R</a:t>
            </a:r>
            <a:r>
              <a:rPr lang="it-IT" dirty="0" err="1" smtClean="0"/>
              <a:t>iformulazione</a:t>
            </a:r>
            <a:r>
              <a:rPr lang="it-IT" dirty="0" smtClean="0"/>
              <a:t> </a:t>
            </a:r>
            <a:r>
              <a:rPr lang="it-IT" dirty="0"/>
              <a:t>di testi</a:t>
            </a:r>
            <a:r>
              <a:rPr lang="it-IT" sz="2000" dirty="0"/>
              <a:t> </a:t>
            </a:r>
            <a:r>
              <a:rPr lang="it-IT" sz="1400" dirty="0"/>
              <a:t>(</a:t>
            </a:r>
            <a:r>
              <a:rPr lang="it-IT" sz="1400" dirty="0" err="1"/>
              <a:t>Shard</a:t>
            </a:r>
            <a:r>
              <a:rPr lang="it-IT" sz="1400" dirty="0"/>
              <a:t> e </a:t>
            </a:r>
            <a:r>
              <a:rPr lang="it-IT" sz="1400" dirty="0" err="1"/>
              <a:t>Rothery</a:t>
            </a:r>
            <a:r>
              <a:rPr lang="it-IT" sz="1400" dirty="0"/>
              <a:t>, 1984; De Corte et al., </a:t>
            </a:r>
            <a:r>
              <a:rPr lang="it-IT" sz="1400" dirty="0" smtClean="0"/>
              <a:t>1985</a:t>
            </a:r>
            <a:endParaRPr lang="it-IT" sz="1400" dirty="0"/>
          </a:p>
          <a:p>
            <a:pPr marL="742950" lvl="1" indent="-285750">
              <a:buFont typeface="Arial"/>
              <a:buChar char="•"/>
            </a:pPr>
            <a:r>
              <a:rPr lang="en-US" dirty="0" smtClean="0"/>
              <a:t>R</a:t>
            </a:r>
            <a:r>
              <a:rPr lang="it-IT" dirty="0" err="1" smtClean="0"/>
              <a:t>eadability</a:t>
            </a:r>
            <a:r>
              <a:rPr lang="it-IT" dirty="0" smtClean="0"/>
              <a:t> </a:t>
            </a:r>
            <a:r>
              <a:rPr lang="it-IT" sz="1400" dirty="0"/>
              <a:t>(</a:t>
            </a:r>
            <a:r>
              <a:rPr lang="cs-CZ" sz="1400" dirty="0" err="1"/>
              <a:t>Resnick</a:t>
            </a:r>
            <a:r>
              <a:rPr lang="cs-CZ" sz="1400" dirty="0"/>
              <a:t> e Ford, 1991; </a:t>
            </a:r>
            <a:r>
              <a:rPr lang="cs-CZ" sz="1400" dirty="0" err="1"/>
              <a:t>Abedi</a:t>
            </a:r>
            <a:r>
              <a:rPr lang="cs-CZ" sz="1400" dirty="0"/>
              <a:t> e Lord, 1997</a:t>
            </a:r>
            <a:r>
              <a:rPr lang="cs-CZ" sz="1400" dirty="0" smtClean="0"/>
              <a:t>)</a:t>
            </a:r>
            <a:endParaRPr lang="it-IT" sz="1400" dirty="0" smtClean="0"/>
          </a:p>
          <a:p>
            <a:pPr marL="742950" lvl="1" indent="-285750">
              <a:buFont typeface="Arial"/>
              <a:buChar char="•"/>
            </a:pPr>
            <a:r>
              <a:rPr lang="en-US" dirty="0" smtClean="0"/>
              <a:t>C</a:t>
            </a:r>
            <a:r>
              <a:rPr lang="it-IT" dirty="0" err="1" smtClean="0"/>
              <a:t>hiarificazione</a:t>
            </a:r>
            <a:r>
              <a:rPr lang="it-IT" dirty="0" smtClean="0"/>
              <a:t> </a:t>
            </a:r>
            <a:r>
              <a:rPr lang="it-IT" dirty="0"/>
              <a:t>terminologica</a:t>
            </a:r>
            <a:r>
              <a:rPr lang="it-IT" sz="2000" dirty="0"/>
              <a:t> </a:t>
            </a:r>
            <a:r>
              <a:rPr lang="it-IT" sz="1400" dirty="0"/>
              <a:t>(</a:t>
            </a:r>
            <a:r>
              <a:rPr lang="it-IT" sz="1400" dirty="0" err="1"/>
              <a:t>Cardelle-Elawar</a:t>
            </a:r>
            <a:r>
              <a:rPr lang="it-IT" sz="1400" dirty="0"/>
              <a:t>, 1995; </a:t>
            </a:r>
            <a:r>
              <a:rPr lang="de-DE" sz="1400" dirty="0" err="1"/>
              <a:t>Schleppegrell</a:t>
            </a:r>
            <a:r>
              <a:rPr lang="de-DE" sz="1400" dirty="0"/>
              <a:t>, 2007)</a:t>
            </a:r>
            <a:endParaRPr lang="it-IT" sz="1400" dirty="0"/>
          </a:p>
          <a:p>
            <a:pPr marL="285750" indent="-285750">
              <a:buFont typeface="Wingdings" charset="2"/>
              <a:buChar char="Ø"/>
            </a:pPr>
            <a:r>
              <a:rPr lang="it-IT" b="1" dirty="0"/>
              <a:t>CONTESTO</a:t>
            </a:r>
            <a:r>
              <a:rPr lang="it-IT" dirty="0"/>
              <a:t> </a:t>
            </a:r>
            <a:r>
              <a:rPr lang="it-IT" sz="1400" dirty="0"/>
              <a:t>(</a:t>
            </a:r>
            <a:r>
              <a:rPr lang="it-IT" sz="1400" dirty="0" err="1"/>
              <a:t>Goldin</a:t>
            </a:r>
            <a:r>
              <a:rPr lang="it-IT" sz="1400" dirty="0"/>
              <a:t> et al., 1979; </a:t>
            </a:r>
            <a:r>
              <a:rPr lang="it-IT" sz="1400" dirty="0" err="1"/>
              <a:t>Webb</a:t>
            </a:r>
            <a:r>
              <a:rPr lang="it-IT" sz="1400" dirty="0"/>
              <a:t>, 1979; Chen e </a:t>
            </a:r>
            <a:r>
              <a:rPr lang="it-IT" sz="1400" dirty="0" err="1"/>
              <a:t>Liu</a:t>
            </a:r>
            <a:r>
              <a:rPr lang="it-IT" sz="1400" dirty="0"/>
              <a:t>, 2007; Ku et al., 2007; Cordova e </a:t>
            </a:r>
            <a:r>
              <a:rPr lang="it-IT" sz="1400" dirty="0" err="1"/>
              <a:t>Lepper</a:t>
            </a:r>
            <a:r>
              <a:rPr lang="it-IT" sz="1400" dirty="0"/>
              <a:t>, 1996)</a:t>
            </a:r>
          </a:p>
          <a:p>
            <a:endParaRPr lang="it-IT" sz="1400" baseline="30000" dirty="0"/>
          </a:p>
          <a:p>
            <a:endParaRPr lang="it-IT" sz="1400" dirty="0"/>
          </a:p>
        </p:txBody>
      </p:sp>
    </p:spTree>
    <p:extLst>
      <p:ext uri="{BB962C8B-B14F-4D97-AF65-F5344CB8AC3E}">
        <p14:creationId xmlns:p14="http://schemas.microsoft.com/office/powerpoint/2010/main" val="289751448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La didattica del problem solving</a:t>
            </a:r>
          </a:p>
        </p:txBody>
      </p:sp>
      <p:sp>
        <p:nvSpPr>
          <p:cNvPr id="3" name="Content Placeholder 2"/>
          <p:cNvSpPr>
            <a:spLocks noGrp="1"/>
          </p:cNvSpPr>
          <p:nvPr>
            <p:ph idx="1"/>
          </p:nvPr>
        </p:nvSpPr>
        <p:spPr>
          <a:xfrm>
            <a:off x="4959626" y="2214482"/>
            <a:ext cx="3657600" cy="3994761"/>
          </a:xfrm>
        </p:spPr>
        <p:txBody>
          <a:bodyPr>
            <a:normAutofit fontScale="92500"/>
          </a:bodyPr>
          <a:lstStyle/>
          <a:p>
            <a:r>
              <a:rPr lang="en-US" dirty="0" smtClean="0"/>
              <a:t>R</a:t>
            </a:r>
            <a:r>
              <a:rPr lang="it-IT" dirty="0" err="1" smtClean="0"/>
              <a:t>iferirsi</a:t>
            </a:r>
            <a:r>
              <a:rPr lang="it-IT" dirty="0" smtClean="0"/>
              <a:t> alle caratteristiche strutturali del problema </a:t>
            </a:r>
            <a:r>
              <a:rPr lang="it-IT" sz="1500" dirty="0" smtClean="0"/>
              <a:t>(</a:t>
            </a:r>
            <a:r>
              <a:rPr lang="it-IT" sz="1500" dirty="0" err="1" smtClean="0"/>
              <a:t>Ng</a:t>
            </a:r>
            <a:r>
              <a:rPr lang="it-IT" sz="1500" dirty="0" smtClean="0"/>
              <a:t> e Lee, 2009)</a:t>
            </a:r>
          </a:p>
          <a:p>
            <a:r>
              <a:rPr lang="en-US" dirty="0" smtClean="0"/>
              <a:t>D</a:t>
            </a:r>
            <a:r>
              <a:rPr lang="it-IT" dirty="0" err="1" smtClean="0"/>
              <a:t>istinguere</a:t>
            </a:r>
            <a:r>
              <a:rPr lang="it-IT" dirty="0" smtClean="0"/>
              <a:t> tra informazioni rilevanti e irrilevanti da includere nelle rappresentazioni </a:t>
            </a:r>
            <a:r>
              <a:rPr lang="it-IT" sz="1500" dirty="0" smtClean="0"/>
              <a:t>(</a:t>
            </a:r>
            <a:r>
              <a:rPr lang="hr-HR" sz="1500" dirty="0" smtClean="0"/>
              <a:t>Hegarty</a:t>
            </a:r>
            <a:r>
              <a:rPr lang="hr-HR" sz="1500" dirty="0"/>
              <a:t> </a:t>
            </a:r>
            <a:r>
              <a:rPr lang="hr-HR" sz="1500" dirty="0" smtClean="0"/>
              <a:t>e Kozhevnikov, 1999; Terwell wt al. 2009)</a:t>
            </a:r>
            <a:endParaRPr lang="it-IT" sz="1500" dirty="0" smtClean="0"/>
          </a:p>
          <a:p>
            <a:r>
              <a:rPr lang="en-US" dirty="0" smtClean="0"/>
              <a:t>D</a:t>
            </a:r>
            <a:r>
              <a:rPr lang="it-IT" dirty="0" err="1" smtClean="0"/>
              <a:t>iscutere</a:t>
            </a:r>
            <a:r>
              <a:rPr lang="it-IT" dirty="0" smtClean="0"/>
              <a:t> somiglianze e differenze tra le varie forme di rappresentazione </a:t>
            </a:r>
            <a:r>
              <a:rPr lang="it-IT" sz="1500" dirty="0" smtClean="0"/>
              <a:t>(Woodward et al., 2012)</a:t>
            </a:r>
            <a:endParaRPr lang="it-IT" sz="1500" dirty="0"/>
          </a:p>
        </p:txBody>
      </p:sp>
      <p:sp>
        <p:nvSpPr>
          <p:cNvPr id="4" name="Text Placeholder 3"/>
          <p:cNvSpPr>
            <a:spLocks noGrp="1"/>
          </p:cNvSpPr>
          <p:nvPr>
            <p:ph type="body" sz="half" idx="2"/>
          </p:nvPr>
        </p:nvSpPr>
        <p:spPr/>
        <p:txBody>
          <a:bodyPr>
            <a:normAutofit/>
          </a:bodyPr>
          <a:lstStyle/>
          <a:p>
            <a:r>
              <a:rPr lang="it-IT" sz="2400" dirty="0" smtClean="0"/>
              <a:t>FAVORIRE LA RAPPRESENTAZIONE DEL PROBLEMA</a:t>
            </a:r>
            <a:endParaRPr lang="it-IT" sz="2400" dirty="0"/>
          </a:p>
        </p:txBody>
      </p:sp>
      <p:sp>
        <p:nvSpPr>
          <p:cNvPr id="5" name="TextBox 4"/>
          <p:cNvSpPr txBox="1"/>
          <p:nvPr/>
        </p:nvSpPr>
        <p:spPr>
          <a:xfrm>
            <a:off x="4508506" y="799676"/>
            <a:ext cx="1935016" cy="830997"/>
          </a:xfrm>
          <a:prstGeom prst="rect">
            <a:avLst/>
          </a:prstGeom>
          <a:noFill/>
        </p:spPr>
        <p:txBody>
          <a:bodyPr wrap="square" rtlCol="0">
            <a:spAutoFit/>
          </a:bodyPr>
          <a:lstStyle/>
          <a:p>
            <a:pPr algn="ctr"/>
            <a:r>
              <a:rPr lang="en-US" sz="1600" dirty="0" smtClean="0"/>
              <a:t>I</a:t>
            </a:r>
            <a:r>
              <a:rPr lang="it-IT" sz="1600" dirty="0" smtClean="0"/>
              <a:t>NFORMAZIONI CONTENUTE NEL PROBLEMA </a:t>
            </a:r>
            <a:endParaRPr lang="it-IT" sz="1600" dirty="0"/>
          </a:p>
        </p:txBody>
      </p:sp>
      <p:sp>
        <p:nvSpPr>
          <p:cNvPr id="6" name="TextBox 5"/>
          <p:cNvSpPr txBox="1"/>
          <p:nvPr/>
        </p:nvSpPr>
        <p:spPr>
          <a:xfrm>
            <a:off x="6788426" y="810957"/>
            <a:ext cx="2214472" cy="830997"/>
          </a:xfrm>
          <a:prstGeom prst="rect">
            <a:avLst/>
          </a:prstGeom>
          <a:noFill/>
        </p:spPr>
        <p:txBody>
          <a:bodyPr wrap="square" rtlCol="0">
            <a:spAutoFit/>
          </a:bodyPr>
          <a:lstStyle/>
          <a:p>
            <a:pPr algn="ctr"/>
            <a:r>
              <a:rPr lang="it-IT" sz="1600" dirty="0" smtClean="0"/>
              <a:t>EQUAZIONE SIMBOLICA (aritmetica o algebrica)</a:t>
            </a:r>
            <a:endParaRPr lang="it-IT" sz="1600" dirty="0"/>
          </a:p>
        </p:txBody>
      </p:sp>
      <p:sp>
        <p:nvSpPr>
          <p:cNvPr id="8" name="Curved Down Arrow 7"/>
          <p:cNvSpPr/>
          <p:nvPr/>
        </p:nvSpPr>
        <p:spPr>
          <a:xfrm>
            <a:off x="5894803" y="266558"/>
            <a:ext cx="1849965" cy="533118"/>
          </a:xfrm>
          <a:prstGeom prst="curvedDownArrow">
            <a:avLst>
              <a:gd name="adj1" fmla="val 25000"/>
              <a:gd name="adj2" fmla="val 67908"/>
              <a:gd name="adj3" fmla="val 5441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pic>
        <p:nvPicPr>
          <p:cNvPr id="7" name="Picture 6"/>
          <p:cNvPicPr>
            <a:picLocks noChangeAspect="1"/>
          </p:cNvPicPr>
          <p:nvPr/>
        </p:nvPicPr>
        <p:blipFill>
          <a:blip r:embed="rId2"/>
          <a:stretch>
            <a:fillRect/>
          </a:stretch>
        </p:blipFill>
        <p:spPr>
          <a:xfrm>
            <a:off x="1326718" y="4285932"/>
            <a:ext cx="889000" cy="889000"/>
          </a:xfrm>
          <a:prstGeom prst="rect">
            <a:avLst/>
          </a:prstGeom>
        </p:spPr>
      </p:pic>
    </p:spTree>
    <p:extLst>
      <p:ext uri="{BB962C8B-B14F-4D97-AF65-F5344CB8AC3E}">
        <p14:creationId xmlns:p14="http://schemas.microsoft.com/office/powerpoint/2010/main" val="34376901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La didattica del problem solving</a:t>
            </a:r>
          </a:p>
        </p:txBody>
      </p:sp>
      <p:sp>
        <p:nvSpPr>
          <p:cNvPr id="3" name="Content Placeholder 2"/>
          <p:cNvSpPr>
            <a:spLocks noGrp="1"/>
          </p:cNvSpPr>
          <p:nvPr>
            <p:ph idx="1"/>
          </p:nvPr>
        </p:nvSpPr>
        <p:spPr>
          <a:xfrm>
            <a:off x="5029200" y="1527444"/>
            <a:ext cx="3657600" cy="3913484"/>
          </a:xfrm>
        </p:spPr>
        <p:txBody>
          <a:bodyPr>
            <a:normAutofit/>
          </a:bodyPr>
          <a:lstStyle/>
          <a:p>
            <a:r>
              <a:rPr lang="it-IT" dirty="0" smtClean="0"/>
              <a:t>Esempi svolti </a:t>
            </a:r>
            <a:r>
              <a:rPr lang="it-IT" sz="1400" dirty="0" smtClean="0"/>
              <a:t>(</a:t>
            </a:r>
            <a:r>
              <a:rPr lang="en-US" sz="1400" dirty="0" err="1"/>
              <a:t>Rittle</a:t>
            </a:r>
            <a:r>
              <a:rPr lang="en-US" sz="1400" dirty="0"/>
              <a:t>-</a:t>
            </a:r>
            <a:r>
              <a:rPr lang="en-US" sz="1400" dirty="0" smtClean="0"/>
              <a:t>Johnson</a:t>
            </a:r>
            <a:r>
              <a:rPr lang="en-US" sz="1400" dirty="0"/>
              <a:t> </a:t>
            </a:r>
            <a:r>
              <a:rPr lang="en-US" sz="1400" dirty="0" smtClean="0"/>
              <a:t>e Star, 2009; Star e </a:t>
            </a:r>
            <a:r>
              <a:rPr lang="en-US" sz="1400" dirty="0" err="1"/>
              <a:t>Rittle</a:t>
            </a:r>
            <a:r>
              <a:rPr lang="en-US" sz="1400" dirty="0"/>
              <a:t>-</a:t>
            </a:r>
            <a:r>
              <a:rPr lang="en-US" sz="1400" dirty="0" smtClean="0"/>
              <a:t>Johnson, 2009)</a:t>
            </a:r>
          </a:p>
          <a:p>
            <a:r>
              <a:rPr lang="en-US" dirty="0" smtClean="0"/>
              <a:t>P</a:t>
            </a:r>
            <a:r>
              <a:rPr lang="it-IT" dirty="0" err="1" smtClean="0"/>
              <a:t>resentazione</a:t>
            </a:r>
            <a:r>
              <a:rPr lang="it-IT" dirty="0" smtClean="0"/>
              <a:t> di strategie errate </a:t>
            </a:r>
            <a:r>
              <a:rPr lang="it-IT" sz="1400" dirty="0" smtClean="0"/>
              <a:t>(</a:t>
            </a:r>
            <a:r>
              <a:rPr lang="en-US" sz="1400" dirty="0"/>
              <a:t>Woodward et al., 2012)</a:t>
            </a:r>
            <a:endParaRPr lang="it-IT" sz="1400" dirty="0" smtClean="0"/>
          </a:p>
          <a:p>
            <a:r>
              <a:rPr lang="en-US" dirty="0" smtClean="0"/>
              <a:t>C</a:t>
            </a:r>
            <a:r>
              <a:rPr lang="it-IT" dirty="0" err="1" smtClean="0"/>
              <a:t>ondivisione</a:t>
            </a:r>
            <a:r>
              <a:rPr lang="it-IT" dirty="0" smtClean="0"/>
              <a:t> di strategie diverse </a:t>
            </a:r>
            <a:r>
              <a:rPr lang="it-IT" sz="1400" dirty="0" smtClean="0"/>
              <a:t>(</a:t>
            </a:r>
            <a:r>
              <a:rPr lang="it-IT" sz="1400" dirty="0" err="1"/>
              <a:t>Ginsburg-</a:t>
            </a:r>
            <a:r>
              <a:rPr lang="it-IT" sz="1400" dirty="0" err="1" smtClean="0"/>
              <a:t>Block</a:t>
            </a:r>
            <a:r>
              <a:rPr lang="it-IT" sz="1400" dirty="0" smtClean="0"/>
              <a:t> e </a:t>
            </a:r>
            <a:r>
              <a:rPr lang="it-IT" sz="1400" dirty="0" err="1" smtClean="0"/>
              <a:t>Fantuzzo</a:t>
            </a:r>
            <a:r>
              <a:rPr lang="it-IT" sz="1400" dirty="0" smtClean="0"/>
              <a:t>, 1998)</a:t>
            </a:r>
            <a:endParaRPr lang="it-IT" sz="1400" dirty="0"/>
          </a:p>
        </p:txBody>
      </p:sp>
      <p:sp>
        <p:nvSpPr>
          <p:cNvPr id="4" name="Text Placeholder 3"/>
          <p:cNvSpPr>
            <a:spLocks noGrp="1"/>
          </p:cNvSpPr>
          <p:nvPr>
            <p:ph type="body" sz="half" idx="2"/>
          </p:nvPr>
        </p:nvSpPr>
        <p:spPr/>
        <p:txBody>
          <a:bodyPr>
            <a:normAutofit/>
          </a:bodyPr>
          <a:lstStyle/>
          <a:p>
            <a:r>
              <a:rPr lang="it-IT" sz="2400" dirty="0" smtClean="0"/>
              <a:t>UTILIZZARE DIVERSE STRATEGIE DI RISOLUZIONE</a:t>
            </a:r>
            <a:endParaRPr lang="it-IT" sz="2400" dirty="0"/>
          </a:p>
        </p:txBody>
      </p:sp>
      <p:pic>
        <p:nvPicPr>
          <p:cNvPr id="5" name="Picture 4"/>
          <p:cNvPicPr>
            <a:picLocks noChangeAspect="1"/>
          </p:cNvPicPr>
          <p:nvPr/>
        </p:nvPicPr>
        <p:blipFill>
          <a:blip r:embed="rId2"/>
          <a:stretch>
            <a:fillRect/>
          </a:stretch>
        </p:blipFill>
        <p:spPr>
          <a:xfrm>
            <a:off x="897901" y="4238892"/>
            <a:ext cx="889000" cy="889000"/>
          </a:xfrm>
          <a:prstGeom prst="rect">
            <a:avLst/>
          </a:prstGeom>
        </p:spPr>
      </p:pic>
    </p:spTree>
    <p:extLst>
      <p:ext uri="{BB962C8B-B14F-4D97-AF65-F5344CB8AC3E}">
        <p14:creationId xmlns:p14="http://schemas.microsoft.com/office/powerpoint/2010/main" val="116400902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La didattica del problem solving</a:t>
            </a:r>
          </a:p>
        </p:txBody>
      </p:sp>
      <p:sp>
        <p:nvSpPr>
          <p:cNvPr id="3" name="Content Placeholder 2"/>
          <p:cNvSpPr>
            <a:spLocks noGrp="1"/>
          </p:cNvSpPr>
          <p:nvPr>
            <p:ph idx="1"/>
          </p:nvPr>
        </p:nvSpPr>
        <p:spPr>
          <a:xfrm>
            <a:off x="4609234" y="273050"/>
            <a:ext cx="4358392" cy="6312512"/>
          </a:xfrm>
        </p:spPr>
        <p:txBody>
          <a:bodyPr>
            <a:normAutofit/>
          </a:bodyPr>
          <a:lstStyle/>
          <a:p>
            <a:r>
              <a:rPr lang="en-US" dirty="0" smtClean="0"/>
              <a:t>L</a:t>
            </a:r>
            <a:r>
              <a:rPr lang="it-IT" dirty="0" smtClean="0"/>
              <a:t>ista di compiti che comprende tutte le fasi del problem solving </a:t>
            </a:r>
            <a:r>
              <a:rPr lang="it-IT" sz="1500" dirty="0" smtClean="0"/>
              <a:t>(</a:t>
            </a:r>
            <a:r>
              <a:rPr lang="de-DE" sz="1500" dirty="0" err="1" smtClean="0"/>
              <a:t>Verschaffel</a:t>
            </a:r>
            <a:r>
              <a:rPr lang="de-DE" sz="1500" dirty="0" smtClean="0"/>
              <a:t> et al., 1999; </a:t>
            </a:r>
            <a:r>
              <a:rPr lang="de-DE" sz="1500" dirty="0" err="1" smtClean="0"/>
              <a:t>Honn</a:t>
            </a:r>
            <a:r>
              <a:rPr lang="de-DE" sz="1500" dirty="0" smtClean="0"/>
              <a:t> </a:t>
            </a:r>
            <a:r>
              <a:rPr lang="de-DE" sz="1500" dirty="0" err="1" smtClean="0"/>
              <a:t>e</a:t>
            </a:r>
            <a:r>
              <a:rPr lang="de-DE" sz="1500" dirty="0" smtClean="0"/>
              <a:t> Frey, 2002)</a:t>
            </a:r>
            <a:endParaRPr lang="it-IT" sz="1500" dirty="0" smtClean="0"/>
          </a:p>
          <a:p>
            <a:r>
              <a:rPr lang="it-IT" dirty="0"/>
              <a:t>I</a:t>
            </a:r>
            <a:r>
              <a:rPr lang="it-IT" dirty="0" smtClean="0"/>
              <a:t>ncoraggiare </a:t>
            </a:r>
            <a:r>
              <a:rPr lang="it-IT" dirty="0"/>
              <a:t>gli studenti gli studenti a spiegare e giustificare le loro risposte, sia </a:t>
            </a:r>
            <a:r>
              <a:rPr lang="it-IT" dirty="0" smtClean="0"/>
              <a:t>oralmente</a:t>
            </a:r>
            <a:r>
              <a:rPr lang="it-IT" baseline="30000" dirty="0"/>
              <a:t> </a:t>
            </a:r>
            <a:r>
              <a:rPr lang="it-IT" dirty="0" smtClean="0"/>
              <a:t>che </a:t>
            </a:r>
            <a:r>
              <a:rPr lang="it-IT" dirty="0"/>
              <a:t>per </a:t>
            </a:r>
            <a:r>
              <a:rPr lang="it-IT" dirty="0" smtClean="0"/>
              <a:t>iscritto, </a:t>
            </a:r>
            <a:r>
              <a:rPr lang="it-IT" dirty="0"/>
              <a:t>sia individualmente che in piccoli </a:t>
            </a:r>
            <a:r>
              <a:rPr lang="it-IT" dirty="0" smtClean="0"/>
              <a:t>gruppi </a:t>
            </a:r>
            <a:r>
              <a:rPr lang="it-IT" sz="1500" dirty="0" smtClean="0"/>
              <a:t>(King, 1991; </a:t>
            </a:r>
            <a:r>
              <a:rPr lang="pl-PL" sz="1500" dirty="0" smtClean="0"/>
              <a:t>Kramarski</a:t>
            </a:r>
            <a:r>
              <a:rPr lang="pl-PL" sz="1500" dirty="0"/>
              <a:t> </a:t>
            </a:r>
            <a:r>
              <a:rPr lang="pl-PL" sz="1500" dirty="0" smtClean="0"/>
              <a:t>e </a:t>
            </a:r>
            <a:r>
              <a:rPr lang="pl-PL" sz="1500" dirty="0" err="1" smtClean="0"/>
              <a:t>Mevarech</a:t>
            </a:r>
            <a:r>
              <a:rPr lang="pl-PL" sz="1500" dirty="0" smtClean="0"/>
              <a:t>, 2003;</a:t>
            </a:r>
            <a:r>
              <a:rPr lang="it-IT" sz="1500" dirty="0" smtClean="0"/>
              <a:t> </a:t>
            </a:r>
            <a:r>
              <a:rPr lang="it-IT" sz="1500" dirty="0" err="1" smtClean="0"/>
              <a:t>Jitendra</a:t>
            </a:r>
            <a:r>
              <a:rPr lang="it-IT" sz="1500" dirty="0" smtClean="0"/>
              <a:t> et al., 2009) </a:t>
            </a:r>
          </a:p>
          <a:p>
            <a:r>
              <a:rPr lang="it-IT" dirty="0" smtClean="0"/>
              <a:t>Assunzione della responsabilità del </a:t>
            </a:r>
            <a:r>
              <a:rPr lang="it-IT" dirty="0"/>
              <a:t>monitoraggio </a:t>
            </a:r>
            <a:r>
              <a:rPr lang="it-IT" sz="1400" dirty="0"/>
              <a:t>(</a:t>
            </a:r>
            <a:r>
              <a:rPr lang="de-DE" sz="1400" dirty="0" err="1"/>
              <a:t>Verschaffel</a:t>
            </a:r>
            <a:r>
              <a:rPr lang="de-DE" sz="1400" dirty="0"/>
              <a:t> et al., </a:t>
            </a:r>
            <a:r>
              <a:rPr lang="de-DE" sz="1400" dirty="0" smtClean="0"/>
              <a:t>1999; Woodward et al., 2012)</a:t>
            </a:r>
            <a:endParaRPr lang="it-IT" sz="1400" dirty="0" smtClean="0"/>
          </a:p>
          <a:p>
            <a:r>
              <a:rPr lang="it-IT" dirty="0" err="1" smtClean="0"/>
              <a:t>Questioning</a:t>
            </a:r>
            <a:r>
              <a:rPr lang="it-IT" dirty="0" smtClean="0"/>
              <a:t> </a:t>
            </a:r>
            <a:r>
              <a:rPr lang="it-IT" sz="1400" dirty="0" smtClean="0"/>
              <a:t>(</a:t>
            </a:r>
            <a:r>
              <a:rPr lang="en-US" sz="1400" dirty="0" err="1"/>
              <a:t>Graesser</a:t>
            </a:r>
            <a:r>
              <a:rPr lang="en-US" sz="1400" dirty="0"/>
              <a:t>, S. P. </a:t>
            </a:r>
            <a:r>
              <a:rPr lang="en-US" sz="1400" dirty="0" smtClean="0"/>
              <a:t>Franklin</a:t>
            </a:r>
            <a:r>
              <a:rPr lang="it-IT" sz="1400" dirty="0" smtClean="0"/>
              <a:t>, 1990; King, 1989, 1990; </a:t>
            </a:r>
            <a:r>
              <a:rPr lang="en-US" sz="1400" dirty="0" smtClean="0"/>
              <a:t>Martin</a:t>
            </a:r>
            <a:r>
              <a:rPr lang="en-US" sz="1400" dirty="0"/>
              <a:t> </a:t>
            </a:r>
            <a:r>
              <a:rPr lang="en-US" sz="1400" dirty="0" smtClean="0"/>
              <a:t>e Pressley, </a:t>
            </a:r>
            <a:r>
              <a:rPr lang="it-IT" sz="1400" dirty="0" smtClean="0"/>
              <a:t>1991; King e </a:t>
            </a:r>
            <a:r>
              <a:rPr lang="en-US" sz="1400" dirty="0" err="1" smtClean="0"/>
              <a:t>Rosenshine</a:t>
            </a:r>
            <a:r>
              <a:rPr lang="it-IT" sz="1400" dirty="0" smtClean="0"/>
              <a:t>, 1993)</a:t>
            </a:r>
            <a:endParaRPr lang="it-IT" sz="1400" dirty="0"/>
          </a:p>
        </p:txBody>
      </p:sp>
      <p:sp>
        <p:nvSpPr>
          <p:cNvPr id="4" name="Text Placeholder 3"/>
          <p:cNvSpPr>
            <a:spLocks noGrp="1"/>
          </p:cNvSpPr>
          <p:nvPr>
            <p:ph type="body" sz="half" idx="2"/>
          </p:nvPr>
        </p:nvSpPr>
        <p:spPr/>
        <p:txBody>
          <a:bodyPr>
            <a:normAutofit/>
          </a:bodyPr>
          <a:lstStyle/>
          <a:p>
            <a:r>
              <a:rPr lang="it-IT" sz="2400" dirty="0" smtClean="0"/>
              <a:t>FAVORIRE IL MONITORAGGIO E LA RIFLESSIONE</a:t>
            </a:r>
            <a:endParaRPr lang="it-IT" sz="2400" dirty="0"/>
          </a:p>
        </p:txBody>
      </p:sp>
      <p:pic>
        <p:nvPicPr>
          <p:cNvPr id="5" name="Picture 4"/>
          <p:cNvPicPr>
            <a:picLocks noChangeAspect="1"/>
          </p:cNvPicPr>
          <p:nvPr/>
        </p:nvPicPr>
        <p:blipFill>
          <a:blip r:embed="rId2"/>
          <a:stretch>
            <a:fillRect/>
          </a:stretch>
        </p:blipFill>
        <p:spPr>
          <a:xfrm>
            <a:off x="1007644" y="4254573"/>
            <a:ext cx="889000" cy="889000"/>
          </a:xfrm>
          <a:prstGeom prst="rect">
            <a:avLst/>
          </a:prstGeom>
        </p:spPr>
      </p:pic>
    </p:spTree>
    <p:extLst>
      <p:ext uri="{BB962C8B-B14F-4D97-AF65-F5344CB8AC3E}">
        <p14:creationId xmlns:p14="http://schemas.microsoft.com/office/powerpoint/2010/main" val="62920546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La didattica del problem solving</a:t>
            </a:r>
          </a:p>
        </p:txBody>
      </p:sp>
      <p:sp>
        <p:nvSpPr>
          <p:cNvPr id="3" name="Content Placeholder 2"/>
          <p:cNvSpPr>
            <a:spLocks noGrp="1"/>
          </p:cNvSpPr>
          <p:nvPr>
            <p:ph idx="1"/>
          </p:nvPr>
        </p:nvSpPr>
        <p:spPr>
          <a:xfrm>
            <a:off x="4640590" y="273051"/>
            <a:ext cx="4264326" cy="4180606"/>
          </a:xfrm>
        </p:spPr>
        <p:txBody>
          <a:bodyPr/>
          <a:lstStyle/>
          <a:p>
            <a:r>
              <a:rPr lang="en-US" dirty="0" smtClean="0"/>
              <a:t>D</a:t>
            </a:r>
            <a:r>
              <a:rPr lang="it-IT" dirty="0" err="1" smtClean="0"/>
              <a:t>iscorsi</a:t>
            </a:r>
            <a:r>
              <a:rPr lang="it-IT" dirty="0" smtClean="0"/>
              <a:t> più intensi tra gli studenti </a:t>
            </a:r>
            <a:r>
              <a:rPr lang="it-IT" sz="1400" dirty="0" smtClean="0"/>
              <a:t>(van </a:t>
            </a:r>
            <a:r>
              <a:rPr lang="it-IT" sz="1400" dirty="0" err="1" smtClean="0"/>
              <a:t>Boxtel</a:t>
            </a:r>
            <a:r>
              <a:rPr lang="it-IT" sz="1400" dirty="0" smtClean="0"/>
              <a:t> et al., 2000)</a:t>
            </a:r>
          </a:p>
          <a:p>
            <a:r>
              <a:rPr lang="en-US" dirty="0" smtClean="0"/>
              <a:t>M</a:t>
            </a:r>
            <a:r>
              <a:rPr lang="it-IT" dirty="0" err="1" smtClean="0"/>
              <a:t>aggiore</a:t>
            </a:r>
            <a:r>
              <a:rPr lang="it-IT" dirty="0" smtClean="0"/>
              <a:t> pianificazione e negoziazione </a:t>
            </a:r>
            <a:r>
              <a:rPr lang="it-IT" sz="1400" dirty="0" smtClean="0"/>
              <a:t>(Light, 1991)</a:t>
            </a:r>
          </a:p>
          <a:p>
            <a:r>
              <a:rPr lang="it-IT" dirty="0" smtClean="0"/>
              <a:t>Apprendimento reciproco non solo di contenuti, ma anche di linguaggio e strategie utilizzate </a:t>
            </a:r>
            <a:r>
              <a:rPr lang="it-IT" sz="1400" dirty="0" smtClean="0"/>
              <a:t>(</a:t>
            </a:r>
            <a:r>
              <a:rPr lang="it-IT" sz="1400" dirty="0" err="1" smtClean="0"/>
              <a:t>Noddings</a:t>
            </a:r>
            <a:r>
              <a:rPr lang="it-IT" sz="1400" dirty="0" smtClean="0"/>
              <a:t>, 1985; </a:t>
            </a:r>
            <a:r>
              <a:rPr lang="it-IT" sz="1400" dirty="0" err="1" smtClean="0"/>
              <a:t>Peterson</a:t>
            </a:r>
            <a:r>
              <a:rPr lang="it-IT" sz="1400" dirty="0" smtClean="0"/>
              <a:t> e Swing, 1985; </a:t>
            </a:r>
            <a:r>
              <a:rPr lang="it-IT" sz="1400" dirty="0" err="1" smtClean="0"/>
              <a:t>Webb</a:t>
            </a:r>
            <a:r>
              <a:rPr lang="it-IT" sz="1400" dirty="0" smtClean="0"/>
              <a:t>, 1985; </a:t>
            </a:r>
            <a:r>
              <a:rPr lang="it-IT" sz="1400" dirty="0" err="1" smtClean="0"/>
              <a:t>Sfard</a:t>
            </a:r>
            <a:r>
              <a:rPr lang="it-IT" sz="1400" dirty="0" smtClean="0"/>
              <a:t>, 2000)</a:t>
            </a:r>
            <a:endParaRPr lang="it-IT" sz="1400" dirty="0"/>
          </a:p>
        </p:txBody>
      </p:sp>
      <p:sp>
        <p:nvSpPr>
          <p:cNvPr id="4" name="Text Placeholder 3"/>
          <p:cNvSpPr>
            <a:spLocks noGrp="1"/>
          </p:cNvSpPr>
          <p:nvPr>
            <p:ph type="body" sz="half" idx="2"/>
          </p:nvPr>
        </p:nvSpPr>
        <p:spPr/>
        <p:txBody>
          <a:bodyPr>
            <a:normAutofit/>
          </a:bodyPr>
          <a:lstStyle/>
          <a:p>
            <a:r>
              <a:rPr lang="it-IT" sz="2400" dirty="0" smtClean="0"/>
              <a:t>IL RUOLO DEI PARI</a:t>
            </a:r>
            <a:endParaRPr lang="it-IT" sz="2400" dirty="0"/>
          </a:p>
        </p:txBody>
      </p:sp>
      <p:sp>
        <p:nvSpPr>
          <p:cNvPr id="5" name="TextBox 4"/>
          <p:cNvSpPr txBox="1"/>
          <p:nvPr/>
        </p:nvSpPr>
        <p:spPr>
          <a:xfrm>
            <a:off x="4358394" y="4699488"/>
            <a:ext cx="4660187"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it-IT" sz="2400" dirty="0" smtClean="0"/>
              <a:t>PROBLEM SOLVING COLLABORATIVO</a:t>
            </a:r>
          </a:p>
          <a:p>
            <a:pPr algn="ctr"/>
            <a:r>
              <a:rPr lang="it-IT" sz="2400" i="1" dirty="0"/>
              <a:t>“un’abilità critica e necessaria sia nell’ambito educativo che lavorativo</a:t>
            </a:r>
            <a:r>
              <a:rPr lang="it-IT" sz="2400" i="1" dirty="0" smtClean="0"/>
              <a:t>”</a:t>
            </a:r>
          </a:p>
          <a:p>
            <a:pPr algn="ctr"/>
            <a:r>
              <a:rPr lang="it-IT" sz="2400" dirty="0" smtClean="0"/>
              <a:t>PISA 2015</a:t>
            </a:r>
            <a:endParaRPr lang="it-IT" sz="2400" dirty="0"/>
          </a:p>
        </p:txBody>
      </p:sp>
      <p:pic>
        <p:nvPicPr>
          <p:cNvPr id="7" name="Picture 6"/>
          <p:cNvPicPr>
            <a:picLocks noChangeAspect="1"/>
          </p:cNvPicPr>
          <p:nvPr/>
        </p:nvPicPr>
        <p:blipFill>
          <a:blip r:embed="rId2"/>
          <a:stretch>
            <a:fillRect/>
          </a:stretch>
        </p:blipFill>
        <p:spPr>
          <a:xfrm>
            <a:off x="772479" y="3564656"/>
            <a:ext cx="889000" cy="889000"/>
          </a:xfrm>
          <a:prstGeom prst="rect">
            <a:avLst/>
          </a:prstGeom>
        </p:spPr>
      </p:pic>
    </p:spTree>
    <p:extLst>
      <p:ext uri="{BB962C8B-B14F-4D97-AF65-F5344CB8AC3E}">
        <p14:creationId xmlns:p14="http://schemas.microsoft.com/office/powerpoint/2010/main" val="180005486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it-IT" dirty="0" smtClean="0"/>
              <a:t>Ricerca Empirica</a:t>
            </a:r>
            <a:endParaRPr lang="it-IT" dirty="0"/>
          </a:p>
        </p:txBody>
      </p:sp>
    </p:spTree>
    <p:extLst>
      <p:ext uri="{BB962C8B-B14F-4D97-AF65-F5344CB8AC3E}">
        <p14:creationId xmlns:p14="http://schemas.microsoft.com/office/powerpoint/2010/main" val="153959370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3200" dirty="0"/>
              <a:t>Indagine sul rilevamento delle difficoltà nel problem solving con prove standardizzate</a:t>
            </a:r>
          </a:p>
        </p:txBody>
      </p:sp>
      <p:sp>
        <p:nvSpPr>
          <p:cNvPr id="5" name="Content Placeholder 4"/>
          <p:cNvSpPr>
            <a:spLocks noGrp="1"/>
          </p:cNvSpPr>
          <p:nvPr>
            <p:ph idx="1"/>
          </p:nvPr>
        </p:nvSpPr>
        <p:spPr>
          <a:xfrm>
            <a:off x="1099410" y="2217569"/>
            <a:ext cx="8057730" cy="554047"/>
          </a:xfrm>
        </p:spPr>
        <p:txBody>
          <a:bodyPr/>
          <a:lstStyle/>
          <a:p>
            <a:pPr marL="0" indent="0">
              <a:buNone/>
            </a:pPr>
            <a:r>
              <a:rPr lang="it-IT" dirty="0" smtClean="0"/>
              <a:t>PROVE INIZIALI STANDARDIZZATE (Classi quarte e quinte)</a:t>
            </a:r>
            <a:endParaRPr lang="it-IT" dirty="0"/>
          </a:p>
        </p:txBody>
      </p:sp>
      <p:graphicFrame>
        <p:nvGraphicFramePr>
          <p:cNvPr id="6" name="Diagram 5"/>
          <p:cNvGraphicFramePr/>
          <p:nvPr>
            <p:extLst>
              <p:ext uri="{D42A27DB-BD31-4B8C-83A1-F6EECF244321}">
                <p14:modId xmlns:p14="http://schemas.microsoft.com/office/powerpoint/2010/main" val="2848425068"/>
              </p:ext>
            </p:extLst>
          </p:nvPr>
        </p:nvGraphicFramePr>
        <p:xfrm>
          <a:off x="1492643" y="2947823"/>
          <a:ext cx="6393223" cy="36578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p:cNvSpPr txBox="1"/>
          <p:nvPr/>
        </p:nvSpPr>
        <p:spPr>
          <a:xfrm>
            <a:off x="1712136" y="3990922"/>
            <a:ext cx="5957513" cy="307777"/>
          </a:xfrm>
          <a:prstGeom prst="rect">
            <a:avLst/>
          </a:prstGeom>
          <a:noFill/>
          <a:ln w="28575" cmpd="sng">
            <a:solidFill>
              <a:srgbClr val="4F81BD"/>
            </a:solidFill>
          </a:ln>
        </p:spPr>
        <p:txBody>
          <a:bodyPr wrap="square" rtlCol="0">
            <a:spAutoFit/>
          </a:bodyPr>
          <a:lstStyle/>
          <a:p>
            <a:r>
              <a:rPr lang="it-IT" sz="1400" dirty="0" smtClean="0"/>
              <a:t>Memoria </a:t>
            </a:r>
            <a:r>
              <a:rPr lang="en-US" sz="1400" dirty="0" smtClean="0"/>
              <a:t>–</a:t>
            </a:r>
            <a:r>
              <a:rPr lang="it-IT" sz="1400" dirty="0" smtClean="0"/>
              <a:t> Comprensione</a:t>
            </a:r>
            <a:r>
              <a:rPr lang="it-IT" sz="1400" dirty="0"/>
              <a:t> </a:t>
            </a:r>
            <a:r>
              <a:rPr lang="en-US" sz="1400" dirty="0" smtClean="0"/>
              <a:t>–</a:t>
            </a:r>
            <a:r>
              <a:rPr lang="it-IT" sz="1400" dirty="0" smtClean="0"/>
              <a:t> Ragionamento - Capacità critica - Creatività</a:t>
            </a:r>
            <a:endParaRPr lang="it-IT" sz="1400" dirty="0"/>
          </a:p>
        </p:txBody>
      </p:sp>
      <p:sp>
        <p:nvSpPr>
          <p:cNvPr id="12" name="TextBox 11"/>
          <p:cNvSpPr txBox="1"/>
          <p:nvPr/>
        </p:nvSpPr>
        <p:spPr>
          <a:xfrm>
            <a:off x="81654" y="5651526"/>
            <a:ext cx="1881320" cy="954107"/>
          </a:xfrm>
          <a:prstGeom prst="rect">
            <a:avLst/>
          </a:prstGeom>
          <a:noFill/>
          <a:ln w="28575" cmpd="sng">
            <a:solidFill>
              <a:srgbClr val="4F81BD"/>
            </a:solidFill>
          </a:ln>
        </p:spPr>
        <p:txBody>
          <a:bodyPr wrap="square" rtlCol="0">
            <a:spAutoFit/>
          </a:bodyPr>
          <a:lstStyle/>
          <a:p>
            <a:r>
              <a:rPr lang="it-IT" sz="1400" dirty="0" smtClean="0"/>
              <a:t>Calcolo</a:t>
            </a:r>
          </a:p>
          <a:p>
            <a:r>
              <a:rPr lang="it-IT" sz="1400" dirty="0" smtClean="0"/>
              <a:t>Frazioni</a:t>
            </a:r>
          </a:p>
          <a:p>
            <a:r>
              <a:rPr lang="it-IT" sz="1400" dirty="0" smtClean="0"/>
              <a:t>Soluzione di problemi</a:t>
            </a:r>
          </a:p>
          <a:p>
            <a:r>
              <a:rPr lang="it-IT" sz="1400" dirty="0" smtClean="0"/>
              <a:t>Geometria</a:t>
            </a:r>
            <a:endParaRPr lang="it-IT" sz="1400" dirty="0"/>
          </a:p>
        </p:txBody>
      </p:sp>
      <p:sp>
        <p:nvSpPr>
          <p:cNvPr id="13" name="TextBox 12"/>
          <p:cNvSpPr txBox="1"/>
          <p:nvPr/>
        </p:nvSpPr>
        <p:spPr>
          <a:xfrm>
            <a:off x="7247002" y="5690432"/>
            <a:ext cx="1595203" cy="954107"/>
          </a:xfrm>
          <a:prstGeom prst="rect">
            <a:avLst/>
          </a:prstGeom>
          <a:noFill/>
          <a:ln w="28575" cmpd="sng">
            <a:solidFill>
              <a:srgbClr val="4F81BD"/>
            </a:solidFill>
          </a:ln>
        </p:spPr>
        <p:txBody>
          <a:bodyPr wrap="square" rtlCol="0">
            <a:spAutoFit/>
          </a:bodyPr>
          <a:lstStyle/>
          <a:p>
            <a:r>
              <a:rPr lang="it-IT" sz="1400" dirty="0" smtClean="0"/>
              <a:t>Grammatica e ortografia</a:t>
            </a:r>
          </a:p>
          <a:p>
            <a:r>
              <a:rPr lang="it-IT" sz="1400" dirty="0" smtClean="0"/>
              <a:t>Comprensione</a:t>
            </a:r>
          </a:p>
          <a:p>
            <a:r>
              <a:rPr lang="it-IT" sz="1400" dirty="0" smtClean="0"/>
              <a:t>Produzione</a:t>
            </a:r>
            <a:endParaRPr lang="it-IT" sz="1400" dirty="0"/>
          </a:p>
        </p:txBody>
      </p:sp>
      <p:pic>
        <p:nvPicPr>
          <p:cNvPr id="8" name="Picture 2" descr="http://www.edurete.org/fenix/logobig.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942455"/>
            <a:ext cx="1127893" cy="1233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075902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3200" dirty="0"/>
              <a:t>Indagine sul rilevamento delle difficoltà nel problem solving con prove standardizzate</a:t>
            </a:r>
          </a:p>
        </p:txBody>
      </p:sp>
      <p:sp>
        <p:nvSpPr>
          <p:cNvPr id="3" name="Content Placeholder 2"/>
          <p:cNvSpPr>
            <a:spLocks noGrp="1"/>
          </p:cNvSpPr>
          <p:nvPr>
            <p:ph sz="half" idx="1"/>
          </p:nvPr>
        </p:nvSpPr>
        <p:spPr>
          <a:xfrm>
            <a:off x="250843" y="2446066"/>
            <a:ext cx="4257149" cy="4092456"/>
          </a:xfrm>
        </p:spPr>
        <p:txBody>
          <a:bodyPr>
            <a:normAutofit/>
          </a:bodyPr>
          <a:lstStyle/>
          <a:p>
            <a:pPr>
              <a:spcBef>
                <a:spcPts val="0"/>
              </a:spcBef>
              <a:spcAft>
                <a:spcPts val="500"/>
              </a:spcAft>
            </a:pPr>
            <a:r>
              <a:rPr lang="it-IT" b="1" dirty="0" smtClean="0"/>
              <a:t>2 </a:t>
            </a:r>
            <a:r>
              <a:rPr lang="it-IT" b="1" dirty="0"/>
              <a:t>classi quarte </a:t>
            </a:r>
            <a:r>
              <a:rPr lang="it-IT" dirty="0"/>
              <a:t>della Direzione Didattica A. </a:t>
            </a:r>
            <a:r>
              <a:rPr lang="it-IT" dirty="0" smtClean="0"/>
              <a:t>Gabelli;</a:t>
            </a:r>
            <a:endParaRPr lang="it-IT" dirty="0"/>
          </a:p>
          <a:p>
            <a:pPr>
              <a:spcBef>
                <a:spcPts val="0"/>
              </a:spcBef>
              <a:spcAft>
                <a:spcPts val="500"/>
              </a:spcAft>
            </a:pPr>
            <a:r>
              <a:rPr lang="it-IT" b="1" dirty="0" smtClean="0"/>
              <a:t>1 </a:t>
            </a:r>
            <a:r>
              <a:rPr lang="it-IT" b="1" dirty="0"/>
              <a:t>classe quarta </a:t>
            </a:r>
            <a:r>
              <a:rPr lang="it-IT" dirty="0"/>
              <a:t>del Scuola Gramsci (2° Circolo) di Venaria (TO);</a:t>
            </a:r>
          </a:p>
          <a:p>
            <a:pPr>
              <a:spcBef>
                <a:spcPts val="0"/>
              </a:spcBef>
              <a:spcAft>
                <a:spcPts val="500"/>
              </a:spcAft>
            </a:pPr>
            <a:r>
              <a:rPr lang="it-IT" b="1" dirty="0" smtClean="0"/>
              <a:t>2 </a:t>
            </a:r>
            <a:r>
              <a:rPr lang="it-IT" b="1" dirty="0"/>
              <a:t>classi quinte </a:t>
            </a:r>
            <a:r>
              <a:rPr lang="it-IT" dirty="0"/>
              <a:t>della Direzione Didattica A. </a:t>
            </a:r>
            <a:r>
              <a:rPr lang="it-IT" dirty="0" smtClean="0"/>
              <a:t>Gabelli;</a:t>
            </a:r>
            <a:endParaRPr lang="it-IT" dirty="0"/>
          </a:p>
          <a:p>
            <a:pPr>
              <a:spcBef>
                <a:spcPts val="0"/>
              </a:spcBef>
              <a:spcAft>
                <a:spcPts val="500"/>
              </a:spcAft>
            </a:pPr>
            <a:r>
              <a:rPr lang="it-IT" b="1" dirty="0" smtClean="0"/>
              <a:t>1 </a:t>
            </a:r>
            <a:r>
              <a:rPr lang="it-IT" b="1" dirty="0"/>
              <a:t>classe quinta </a:t>
            </a:r>
            <a:r>
              <a:rPr lang="it-IT" dirty="0"/>
              <a:t>dell’Istituto Comprensivo Manzoni, Plesso </a:t>
            </a:r>
            <a:r>
              <a:rPr lang="it-IT" dirty="0" err="1" smtClean="0"/>
              <a:t>Rayneri</a:t>
            </a:r>
            <a:r>
              <a:rPr lang="it-IT" dirty="0" smtClean="0"/>
              <a:t>;</a:t>
            </a:r>
            <a:endParaRPr lang="it-IT" dirty="0"/>
          </a:p>
          <a:p>
            <a:pPr>
              <a:spcBef>
                <a:spcPts val="0"/>
              </a:spcBef>
              <a:spcAft>
                <a:spcPts val="500"/>
              </a:spcAft>
            </a:pPr>
            <a:r>
              <a:rPr lang="it-IT" b="1" dirty="0" smtClean="0"/>
              <a:t>2 </a:t>
            </a:r>
            <a:r>
              <a:rPr lang="it-IT" b="1" dirty="0"/>
              <a:t>classi quinte </a:t>
            </a:r>
            <a:r>
              <a:rPr lang="it-IT" dirty="0"/>
              <a:t>della Direzione Didattica Ilaria Alpi (Plessi Perotti e Deledda) </a:t>
            </a:r>
            <a:r>
              <a:rPr lang="it-IT" dirty="0" smtClean="0"/>
              <a:t>(</a:t>
            </a:r>
            <a:r>
              <a:rPr lang="it-IT" dirty="0" err="1" smtClean="0"/>
              <a:t>items</a:t>
            </a:r>
            <a:r>
              <a:rPr lang="it-IT" dirty="0" smtClean="0"/>
              <a:t> </a:t>
            </a:r>
            <a:r>
              <a:rPr lang="it-IT" dirty="0"/>
              <a:t>7, 8 e </a:t>
            </a:r>
            <a:r>
              <a:rPr lang="it-IT" dirty="0" smtClean="0"/>
              <a:t>13).</a:t>
            </a:r>
            <a:endParaRPr lang="it-IT" dirty="0"/>
          </a:p>
        </p:txBody>
      </p:sp>
      <p:sp>
        <p:nvSpPr>
          <p:cNvPr id="4" name="Content Placeholder 3"/>
          <p:cNvSpPr>
            <a:spLocks noGrp="1"/>
          </p:cNvSpPr>
          <p:nvPr>
            <p:ph sz="half" idx="2"/>
          </p:nvPr>
        </p:nvSpPr>
        <p:spPr>
          <a:xfrm>
            <a:off x="4919472" y="2502237"/>
            <a:ext cx="1790570" cy="429906"/>
          </a:xfrm>
        </p:spPr>
        <p:txBody>
          <a:bodyPr>
            <a:normAutofit/>
          </a:bodyPr>
          <a:lstStyle/>
          <a:p>
            <a:r>
              <a:rPr lang="it-IT" dirty="0" smtClean="0"/>
              <a:t>154 studenti</a:t>
            </a:r>
            <a:endParaRPr lang="it-IT" dirty="0"/>
          </a:p>
        </p:txBody>
      </p:sp>
      <p:sp>
        <p:nvSpPr>
          <p:cNvPr id="5" name="Title 1"/>
          <p:cNvSpPr txBox="1">
            <a:spLocks/>
          </p:cNvSpPr>
          <p:nvPr/>
        </p:nvSpPr>
        <p:spPr>
          <a:xfrm>
            <a:off x="609600" y="1375434"/>
            <a:ext cx="8229600" cy="7210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400" dirty="0" smtClean="0"/>
              <a:t>CAMPIONE</a:t>
            </a:r>
            <a:endParaRPr lang="it-IT" sz="2400" dirty="0"/>
          </a:p>
        </p:txBody>
      </p:sp>
      <p:pic>
        <p:nvPicPr>
          <p:cNvPr id="9" name="Picture 8" descr="Schermata 2015-06-16 a 17.54.4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8340" y="3527983"/>
            <a:ext cx="2889169" cy="2311335"/>
          </a:xfrm>
          <a:prstGeom prst="rect">
            <a:avLst/>
          </a:prstGeom>
        </p:spPr>
      </p:pic>
      <p:pic>
        <p:nvPicPr>
          <p:cNvPr id="11" name="Picture 10" descr="Schermata 2015-06-16 a 17.55.19.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3965" y="6121596"/>
            <a:ext cx="7050035" cy="416926"/>
          </a:xfrm>
          <a:prstGeom prst="rect">
            <a:avLst/>
          </a:prstGeom>
        </p:spPr>
      </p:pic>
      <p:cxnSp>
        <p:nvCxnSpPr>
          <p:cNvPr id="7" name="Straight Arrow Connector 6"/>
          <p:cNvCxnSpPr>
            <a:stCxn id="4" idx="3"/>
          </p:cNvCxnSpPr>
          <p:nvPr/>
        </p:nvCxnSpPr>
        <p:spPr>
          <a:xfrm flipV="1">
            <a:off x="6710042" y="2446066"/>
            <a:ext cx="924982" cy="27112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7635024" y="2151640"/>
            <a:ext cx="1377300" cy="369332"/>
          </a:xfrm>
          <a:prstGeom prst="rect">
            <a:avLst/>
          </a:prstGeom>
          <a:noFill/>
        </p:spPr>
        <p:txBody>
          <a:bodyPr wrap="none" rtlCol="0">
            <a:spAutoFit/>
          </a:bodyPr>
          <a:lstStyle/>
          <a:p>
            <a:r>
              <a:rPr lang="it-IT" dirty="0" smtClean="0"/>
              <a:t>49 in quarta</a:t>
            </a:r>
            <a:endParaRPr lang="it-IT" dirty="0"/>
          </a:p>
        </p:txBody>
      </p:sp>
      <p:cxnSp>
        <p:nvCxnSpPr>
          <p:cNvPr id="12" name="Straight Arrow Connector 11"/>
          <p:cNvCxnSpPr>
            <a:stCxn id="4" idx="3"/>
          </p:cNvCxnSpPr>
          <p:nvPr/>
        </p:nvCxnSpPr>
        <p:spPr>
          <a:xfrm>
            <a:off x="6710042" y="2717190"/>
            <a:ext cx="924982" cy="2149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672632" y="2747477"/>
            <a:ext cx="1479892" cy="369332"/>
          </a:xfrm>
          <a:prstGeom prst="rect">
            <a:avLst/>
          </a:prstGeom>
          <a:noFill/>
        </p:spPr>
        <p:txBody>
          <a:bodyPr wrap="none" rtlCol="0">
            <a:spAutoFit/>
          </a:bodyPr>
          <a:lstStyle/>
          <a:p>
            <a:r>
              <a:rPr lang="it-IT" dirty="0" smtClean="0"/>
              <a:t>105 in quinta</a:t>
            </a:r>
            <a:endParaRPr lang="it-IT" dirty="0"/>
          </a:p>
        </p:txBody>
      </p:sp>
    </p:spTree>
    <p:extLst>
      <p:ext uri="{BB962C8B-B14F-4D97-AF65-F5344CB8AC3E}">
        <p14:creationId xmlns:p14="http://schemas.microsoft.com/office/powerpoint/2010/main" val="322769525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3200" dirty="0"/>
              <a:t>Indagine sul rilevamento delle difficoltà nel problem solving con prove standardizzate</a:t>
            </a:r>
          </a:p>
        </p:txBody>
      </p:sp>
      <p:sp>
        <p:nvSpPr>
          <p:cNvPr id="5" name="Title 1"/>
          <p:cNvSpPr txBox="1">
            <a:spLocks/>
          </p:cNvSpPr>
          <p:nvPr/>
        </p:nvSpPr>
        <p:spPr>
          <a:xfrm>
            <a:off x="609600" y="1375434"/>
            <a:ext cx="8229600" cy="7210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400" dirty="0" smtClean="0"/>
              <a:t>CAMPIONE</a:t>
            </a:r>
            <a:endParaRPr lang="it-IT" sz="2400" dirty="0"/>
          </a:p>
        </p:txBody>
      </p:sp>
      <p:sp>
        <p:nvSpPr>
          <p:cNvPr id="10" name="Rectangle 9"/>
          <p:cNvSpPr/>
          <p:nvPr/>
        </p:nvSpPr>
        <p:spPr>
          <a:xfrm>
            <a:off x="1564835" y="2458212"/>
            <a:ext cx="6634594" cy="369332"/>
          </a:xfrm>
          <a:prstGeom prst="rect">
            <a:avLst/>
          </a:prstGeom>
        </p:spPr>
        <p:txBody>
          <a:bodyPr wrap="square">
            <a:spAutoFit/>
          </a:bodyPr>
          <a:lstStyle/>
          <a:p>
            <a:endParaRPr lang="it-IT" dirty="0"/>
          </a:p>
        </p:txBody>
      </p:sp>
      <p:pic>
        <p:nvPicPr>
          <p:cNvPr id="14" name="Picture 13" descr="Schermata 2015-06-16 a 18.00.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8073" y="5959556"/>
            <a:ext cx="7163546" cy="562288"/>
          </a:xfrm>
          <a:prstGeom prst="rect">
            <a:avLst/>
          </a:prstGeom>
        </p:spPr>
      </p:pic>
      <p:pic>
        <p:nvPicPr>
          <p:cNvPr id="3" name="Picture 2"/>
          <p:cNvPicPr>
            <a:picLocks noChangeAspect="1"/>
          </p:cNvPicPr>
          <p:nvPr/>
        </p:nvPicPr>
        <p:blipFill>
          <a:blip r:embed="rId4"/>
          <a:stretch>
            <a:fillRect/>
          </a:stretch>
        </p:blipFill>
        <p:spPr>
          <a:xfrm>
            <a:off x="344451" y="2701313"/>
            <a:ext cx="8494749" cy="3185531"/>
          </a:xfrm>
          <a:prstGeom prst="rect">
            <a:avLst/>
          </a:prstGeom>
        </p:spPr>
      </p:pic>
    </p:spTree>
    <p:extLst>
      <p:ext uri="{BB962C8B-B14F-4D97-AF65-F5344CB8AC3E}">
        <p14:creationId xmlns:p14="http://schemas.microsoft.com/office/powerpoint/2010/main" val="160530668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sz="2800" dirty="0"/>
              <a:t>1. Gli studenti stranieri nel sistema scolastico italiano e la loro riuscita scolastica</a:t>
            </a:r>
            <a:endParaRPr lang="en-GB" sz="2800" dirty="0"/>
          </a:p>
        </p:txBody>
      </p:sp>
      <p:sp>
        <p:nvSpPr>
          <p:cNvPr id="23" name="Content Placeholder 2"/>
          <p:cNvSpPr>
            <a:spLocks noGrp="1"/>
          </p:cNvSpPr>
          <p:nvPr>
            <p:ph sz="half" idx="1"/>
          </p:nvPr>
        </p:nvSpPr>
        <p:spPr>
          <a:xfrm>
            <a:off x="411426" y="2690394"/>
            <a:ext cx="4224074" cy="3873111"/>
          </a:xfrm>
        </p:spPr>
        <p:txBody>
          <a:bodyPr>
            <a:noAutofit/>
          </a:bodyPr>
          <a:lstStyle/>
          <a:p>
            <a:r>
              <a:rPr lang="it-IT" sz="2400" b="1" dirty="0" smtClean="0"/>
              <a:t>La </a:t>
            </a:r>
            <a:r>
              <a:rPr lang="it-IT" sz="2400" b="1" dirty="0"/>
              <a:t>velocità del </a:t>
            </a:r>
            <a:r>
              <a:rPr lang="it-IT" sz="2400" b="1" dirty="0" smtClean="0"/>
              <a:t>cambiamento</a:t>
            </a:r>
          </a:p>
          <a:p>
            <a:r>
              <a:rPr lang="it-IT" sz="2400" dirty="0"/>
              <a:t>Prime e seconde generazioni</a:t>
            </a:r>
          </a:p>
          <a:p>
            <a:r>
              <a:rPr lang="it-IT" sz="2400" dirty="0"/>
              <a:t>Disomogeneità Nord/</a:t>
            </a:r>
            <a:r>
              <a:rPr lang="it-IT" sz="2400" dirty="0" smtClean="0"/>
              <a:t>Sud</a:t>
            </a:r>
          </a:p>
          <a:p>
            <a:r>
              <a:rPr lang="en-GB" sz="2400" dirty="0" err="1"/>
              <a:t>Molteplicità</a:t>
            </a:r>
            <a:r>
              <a:rPr lang="en-GB" sz="2400" dirty="0"/>
              <a:t> di </a:t>
            </a:r>
            <a:r>
              <a:rPr lang="en-GB" sz="2400" dirty="0" err="1" smtClean="0"/>
              <a:t>cittadinanze</a:t>
            </a:r>
            <a:endParaRPr lang="en-GB" sz="2400" dirty="0"/>
          </a:p>
        </p:txBody>
      </p:sp>
      <p:grpSp>
        <p:nvGrpSpPr>
          <p:cNvPr id="5" name="Group 4"/>
          <p:cNvGrpSpPr/>
          <p:nvPr/>
        </p:nvGrpSpPr>
        <p:grpSpPr>
          <a:xfrm>
            <a:off x="6053216" y="3220548"/>
            <a:ext cx="2144634" cy="2612826"/>
            <a:chOff x="6465565" y="3157817"/>
            <a:chExt cx="1769431" cy="2328860"/>
          </a:xfrm>
        </p:grpSpPr>
        <p:pic>
          <p:nvPicPr>
            <p:cNvPr id="8" name="Picture 7"/>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ChalkSketch/>
                      </a14:imgEffect>
                    </a14:imgLayer>
                  </a14:imgProps>
                </a:ext>
              </a:extLst>
            </a:blip>
            <a:stretch>
              <a:fillRect/>
            </a:stretch>
          </p:blipFill>
          <p:spPr>
            <a:xfrm>
              <a:off x="6465565" y="3158126"/>
              <a:ext cx="357812" cy="715624"/>
            </a:xfrm>
            <a:prstGeom prst="rect">
              <a:avLst/>
            </a:prstGeom>
          </p:spPr>
        </p:pic>
        <p:pic>
          <p:nvPicPr>
            <p:cNvPr id="9" name="Picture 8"/>
            <p:cNvPicPr>
              <a:picLocks noChangeAspect="1"/>
            </p:cNvPicPr>
            <p:nvPr/>
          </p:nvPicPr>
          <p:blipFill>
            <a:blip r:embed="rId4">
              <a:duotone>
                <a:schemeClr val="accent3">
                  <a:shade val="45000"/>
                  <a:satMod val="135000"/>
                </a:schemeClr>
                <a:prstClr val="white"/>
              </a:duotone>
            </a:blip>
            <a:stretch>
              <a:fillRect/>
            </a:stretch>
          </p:blipFill>
          <p:spPr>
            <a:xfrm>
              <a:off x="6823377" y="3158126"/>
              <a:ext cx="357812" cy="715624"/>
            </a:xfrm>
            <a:prstGeom prst="rect">
              <a:avLst/>
            </a:prstGeom>
          </p:spPr>
        </p:pic>
        <p:pic>
          <p:nvPicPr>
            <p:cNvPr id="10" name="Picture 9"/>
            <p:cNvPicPr>
              <a:picLocks noChangeAspect="1"/>
            </p:cNvPicPr>
            <p:nvPr/>
          </p:nvPicPr>
          <p:blipFill>
            <a:blip r:embed="rId4">
              <a:duotone>
                <a:schemeClr val="accent3">
                  <a:shade val="45000"/>
                  <a:satMod val="135000"/>
                </a:schemeClr>
                <a:prstClr val="white"/>
              </a:duotone>
            </a:blip>
            <a:stretch>
              <a:fillRect/>
            </a:stretch>
          </p:blipFill>
          <p:spPr>
            <a:xfrm>
              <a:off x="7877184" y="3954192"/>
              <a:ext cx="357812" cy="715624"/>
            </a:xfrm>
            <a:prstGeom prst="rect">
              <a:avLst/>
            </a:prstGeom>
          </p:spPr>
        </p:pic>
        <p:pic>
          <p:nvPicPr>
            <p:cNvPr id="11" name="Picture 10"/>
            <p:cNvPicPr>
              <a:picLocks noChangeAspect="1"/>
            </p:cNvPicPr>
            <p:nvPr/>
          </p:nvPicPr>
          <p:blipFill>
            <a:blip r:embed="rId4">
              <a:duotone>
                <a:schemeClr val="accent3">
                  <a:shade val="45000"/>
                  <a:satMod val="135000"/>
                </a:schemeClr>
                <a:prstClr val="white"/>
              </a:duotone>
            </a:blip>
            <a:stretch>
              <a:fillRect/>
            </a:stretch>
          </p:blipFill>
          <p:spPr>
            <a:xfrm>
              <a:off x="7168195" y="3158126"/>
              <a:ext cx="357812" cy="715624"/>
            </a:xfrm>
            <a:prstGeom prst="rect">
              <a:avLst/>
            </a:prstGeom>
          </p:spPr>
        </p:pic>
        <p:pic>
          <p:nvPicPr>
            <p:cNvPr id="12" name="Picture 11"/>
            <p:cNvPicPr>
              <a:picLocks noChangeAspect="1"/>
            </p:cNvPicPr>
            <p:nvPr/>
          </p:nvPicPr>
          <p:blipFill>
            <a:blip r:embed="rId4">
              <a:duotone>
                <a:schemeClr val="accent3">
                  <a:shade val="45000"/>
                  <a:satMod val="135000"/>
                </a:schemeClr>
                <a:prstClr val="white"/>
              </a:duotone>
            </a:blip>
            <a:stretch>
              <a:fillRect/>
            </a:stretch>
          </p:blipFill>
          <p:spPr>
            <a:xfrm>
              <a:off x="6823377" y="3954192"/>
              <a:ext cx="357812" cy="715624"/>
            </a:xfrm>
            <a:prstGeom prst="rect">
              <a:avLst/>
            </a:prstGeom>
          </p:spPr>
        </p:pic>
        <p:pic>
          <p:nvPicPr>
            <p:cNvPr id="13" name="Picture 12"/>
            <p:cNvPicPr>
              <a:picLocks noChangeAspect="1"/>
            </p:cNvPicPr>
            <p:nvPr/>
          </p:nvPicPr>
          <p:blipFill>
            <a:blip r:embed="rId4">
              <a:duotone>
                <a:schemeClr val="accent3">
                  <a:shade val="45000"/>
                  <a:satMod val="135000"/>
                </a:schemeClr>
                <a:prstClr val="white"/>
              </a:duotone>
            </a:blip>
            <a:stretch>
              <a:fillRect/>
            </a:stretch>
          </p:blipFill>
          <p:spPr>
            <a:xfrm>
              <a:off x="7526007" y="3158126"/>
              <a:ext cx="357812" cy="715624"/>
            </a:xfrm>
            <a:prstGeom prst="rect">
              <a:avLst/>
            </a:prstGeom>
          </p:spPr>
        </p:pic>
        <p:pic>
          <p:nvPicPr>
            <p:cNvPr id="14" name="Picture 13"/>
            <p:cNvPicPr>
              <a:picLocks noChangeAspect="1"/>
            </p:cNvPicPr>
            <p:nvPr/>
          </p:nvPicPr>
          <p:blipFill>
            <a:blip r:embed="rId4">
              <a:duotone>
                <a:schemeClr val="accent3">
                  <a:shade val="45000"/>
                  <a:satMod val="135000"/>
                </a:schemeClr>
                <a:prstClr val="white"/>
              </a:duotone>
            </a:blip>
            <a:stretch>
              <a:fillRect/>
            </a:stretch>
          </p:blipFill>
          <p:spPr>
            <a:xfrm>
              <a:off x="7877184" y="3157817"/>
              <a:ext cx="357812" cy="715624"/>
            </a:xfrm>
            <a:prstGeom prst="rect">
              <a:avLst/>
            </a:prstGeom>
          </p:spPr>
        </p:pic>
        <p:pic>
          <p:nvPicPr>
            <p:cNvPr id="15" name="Picture 14"/>
            <p:cNvPicPr>
              <a:picLocks noChangeAspect="1"/>
            </p:cNvPicPr>
            <p:nvPr/>
          </p:nvPicPr>
          <p:blipFill>
            <a:blip r:embed="rId4">
              <a:duotone>
                <a:schemeClr val="accent3">
                  <a:shade val="45000"/>
                  <a:satMod val="135000"/>
                </a:schemeClr>
                <a:prstClr val="white"/>
              </a:duotone>
            </a:blip>
            <a:stretch>
              <a:fillRect/>
            </a:stretch>
          </p:blipFill>
          <p:spPr>
            <a:xfrm>
              <a:off x="7167678" y="3954192"/>
              <a:ext cx="357812" cy="715624"/>
            </a:xfrm>
            <a:prstGeom prst="rect">
              <a:avLst/>
            </a:prstGeom>
          </p:spPr>
        </p:pic>
        <p:pic>
          <p:nvPicPr>
            <p:cNvPr id="16" name="Picture 15"/>
            <p:cNvPicPr>
              <a:picLocks noChangeAspect="1"/>
            </p:cNvPicPr>
            <p:nvPr/>
          </p:nvPicPr>
          <p:blipFill>
            <a:blip r:embed="rId4">
              <a:duotone>
                <a:schemeClr val="accent3">
                  <a:shade val="45000"/>
                  <a:satMod val="135000"/>
                </a:schemeClr>
                <a:prstClr val="white"/>
              </a:duotone>
            </a:blip>
            <a:stretch>
              <a:fillRect/>
            </a:stretch>
          </p:blipFill>
          <p:spPr>
            <a:xfrm>
              <a:off x="6465565" y="3954192"/>
              <a:ext cx="357812" cy="715624"/>
            </a:xfrm>
            <a:prstGeom prst="rect">
              <a:avLst/>
            </a:prstGeom>
          </p:spPr>
        </p:pic>
        <p:pic>
          <p:nvPicPr>
            <p:cNvPr id="17" name="Picture 16"/>
            <p:cNvPicPr>
              <a:picLocks noChangeAspect="1"/>
            </p:cNvPicPr>
            <p:nvPr/>
          </p:nvPicPr>
          <p:blipFill>
            <a:blip r:embed="rId4">
              <a:duotone>
                <a:schemeClr val="accent3">
                  <a:shade val="45000"/>
                  <a:satMod val="135000"/>
                </a:schemeClr>
                <a:prstClr val="white"/>
              </a:duotone>
            </a:blip>
            <a:stretch>
              <a:fillRect/>
            </a:stretch>
          </p:blipFill>
          <p:spPr>
            <a:xfrm>
              <a:off x="7519372" y="3954192"/>
              <a:ext cx="357812" cy="715624"/>
            </a:xfrm>
            <a:prstGeom prst="rect">
              <a:avLst/>
            </a:prstGeom>
          </p:spPr>
        </p:pic>
        <p:sp>
          <p:nvSpPr>
            <p:cNvPr id="18" name="TextBox 17"/>
            <p:cNvSpPr txBox="1"/>
            <p:nvPr/>
          </p:nvSpPr>
          <p:spPr>
            <a:xfrm>
              <a:off x="6985508" y="5075186"/>
              <a:ext cx="490851" cy="411491"/>
            </a:xfrm>
            <a:prstGeom prst="rect">
              <a:avLst/>
            </a:prstGeom>
            <a:noFill/>
          </p:spPr>
          <p:txBody>
            <a:bodyPr wrap="none" rtlCol="0">
              <a:spAutoFit/>
            </a:bodyPr>
            <a:lstStyle/>
            <a:p>
              <a:r>
                <a:rPr lang="en-GB" sz="2400" b="1" dirty="0" smtClean="0"/>
                <a:t>9%</a:t>
              </a:r>
              <a:endParaRPr lang="en-GB" sz="2400" b="1" dirty="0"/>
            </a:p>
          </p:txBody>
        </p:sp>
      </p:grpSp>
      <p:sp>
        <p:nvSpPr>
          <p:cNvPr id="20" name="Rectangle 19"/>
          <p:cNvSpPr/>
          <p:nvPr/>
        </p:nvSpPr>
        <p:spPr>
          <a:xfrm>
            <a:off x="6051257" y="6380587"/>
            <a:ext cx="2787943" cy="276999"/>
          </a:xfrm>
          <a:prstGeom prst="rect">
            <a:avLst/>
          </a:prstGeom>
        </p:spPr>
        <p:txBody>
          <a:bodyPr wrap="none">
            <a:spAutoFit/>
          </a:bodyPr>
          <a:lstStyle/>
          <a:p>
            <a:pPr algn="r"/>
            <a:r>
              <a:rPr lang="it-IT" sz="1200" i="1" dirty="0"/>
              <a:t>Fonte</a:t>
            </a:r>
            <a:r>
              <a:rPr lang="it-IT" sz="1200" dirty="0"/>
              <a:t>: elaborazioni </a:t>
            </a:r>
            <a:r>
              <a:rPr lang="it-IT" sz="1200" dirty="0" err="1"/>
              <a:t>Ismu</a:t>
            </a:r>
            <a:r>
              <a:rPr lang="it-IT" sz="1200" dirty="0"/>
              <a:t> su dati </a:t>
            </a:r>
            <a:r>
              <a:rPr lang="it-IT" sz="1200" dirty="0" err="1"/>
              <a:t>Miur</a:t>
            </a:r>
            <a:r>
              <a:rPr lang="it-IT" sz="1200" dirty="0"/>
              <a:t> </a:t>
            </a:r>
            <a:endParaRPr lang="en-GB" sz="1200" dirty="0"/>
          </a:p>
        </p:txBody>
      </p:sp>
      <p:sp>
        <p:nvSpPr>
          <p:cNvPr id="25" name="Rectangle 24"/>
          <p:cNvSpPr/>
          <p:nvPr/>
        </p:nvSpPr>
        <p:spPr>
          <a:xfrm>
            <a:off x="411426" y="6226698"/>
            <a:ext cx="2783384" cy="307777"/>
          </a:xfrm>
          <a:prstGeom prst="rect">
            <a:avLst/>
          </a:prstGeom>
        </p:spPr>
        <p:txBody>
          <a:bodyPr wrap="none">
            <a:spAutoFit/>
          </a:bodyPr>
          <a:lstStyle/>
          <a:p>
            <a:r>
              <a:rPr lang="it-IT" sz="1400" dirty="0" smtClean="0"/>
              <a:t>(Fondazione ISMU</a:t>
            </a:r>
            <a:r>
              <a:rPr lang="it-IT" sz="1400" dirty="0"/>
              <a:t>, </a:t>
            </a:r>
            <a:r>
              <a:rPr lang="it-IT" sz="1400" dirty="0" smtClean="0"/>
              <a:t>MIUR, 2014) </a:t>
            </a:r>
            <a:endParaRPr lang="en-GB" sz="1400" dirty="0"/>
          </a:p>
        </p:txBody>
      </p:sp>
    </p:spTree>
    <p:extLst>
      <p:ext uri="{BB962C8B-B14F-4D97-AF65-F5344CB8AC3E}">
        <p14:creationId xmlns:p14="http://schemas.microsoft.com/office/powerpoint/2010/main" val="239582889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3200" dirty="0"/>
              <a:t>Indagine sul rilevamento delle difficoltà nel problem solving con prove standardizzate</a:t>
            </a:r>
          </a:p>
        </p:txBody>
      </p:sp>
      <p:sp>
        <p:nvSpPr>
          <p:cNvPr id="5" name="Title 1"/>
          <p:cNvSpPr txBox="1">
            <a:spLocks/>
          </p:cNvSpPr>
          <p:nvPr/>
        </p:nvSpPr>
        <p:spPr>
          <a:xfrm>
            <a:off x="609600" y="1375434"/>
            <a:ext cx="8229600" cy="7210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400" dirty="0" smtClean="0"/>
              <a:t>RISULTATI QUARTE</a:t>
            </a:r>
            <a:endParaRPr lang="it-IT" sz="2400" dirty="0"/>
          </a:p>
        </p:txBody>
      </p:sp>
      <p:graphicFrame>
        <p:nvGraphicFramePr>
          <p:cNvPr id="8" name="Chart 7"/>
          <p:cNvGraphicFramePr/>
          <p:nvPr>
            <p:extLst>
              <p:ext uri="{D42A27DB-BD31-4B8C-83A1-F6EECF244321}">
                <p14:modId xmlns:p14="http://schemas.microsoft.com/office/powerpoint/2010/main" val="2380063403"/>
              </p:ext>
            </p:extLst>
          </p:nvPr>
        </p:nvGraphicFramePr>
        <p:xfrm>
          <a:off x="1242451" y="2602866"/>
          <a:ext cx="6361218" cy="29721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4628265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3200" dirty="0"/>
              <a:t>Indagine sul rilevamento delle difficoltà nel problem solving con prove standardizzate</a:t>
            </a:r>
          </a:p>
        </p:txBody>
      </p:sp>
      <p:sp>
        <p:nvSpPr>
          <p:cNvPr id="3" name="Title 1"/>
          <p:cNvSpPr txBox="1">
            <a:spLocks/>
          </p:cNvSpPr>
          <p:nvPr/>
        </p:nvSpPr>
        <p:spPr>
          <a:xfrm>
            <a:off x="609600" y="1375434"/>
            <a:ext cx="8229600" cy="7210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400" dirty="0" smtClean="0"/>
              <a:t>RISULTATI QUINTE</a:t>
            </a:r>
            <a:endParaRPr lang="it-IT" sz="2400" dirty="0"/>
          </a:p>
        </p:txBody>
      </p:sp>
      <p:graphicFrame>
        <p:nvGraphicFramePr>
          <p:cNvPr id="8" name="Chart 7"/>
          <p:cNvGraphicFramePr/>
          <p:nvPr>
            <p:extLst>
              <p:ext uri="{D42A27DB-BD31-4B8C-83A1-F6EECF244321}">
                <p14:modId xmlns:p14="http://schemas.microsoft.com/office/powerpoint/2010/main" val="3931722654"/>
              </p:ext>
            </p:extLst>
          </p:nvPr>
        </p:nvGraphicFramePr>
        <p:xfrm>
          <a:off x="1315168" y="2885103"/>
          <a:ext cx="6429600" cy="32235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16255596"/>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3200" dirty="0"/>
              <a:t>Indagine sul rilevamento delle difficoltà nel problem solving con prove standardizzate</a:t>
            </a:r>
          </a:p>
        </p:txBody>
      </p:sp>
      <p:sp>
        <p:nvSpPr>
          <p:cNvPr id="5" name="Title 1"/>
          <p:cNvSpPr txBox="1">
            <a:spLocks/>
          </p:cNvSpPr>
          <p:nvPr/>
        </p:nvSpPr>
        <p:spPr>
          <a:xfrm>
            <a:off x="609600" y="1375434"/>
            <a:ext cx="8229600" cy="7210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2400" dirty="0" smtClean="0"/>
              <a:t>CONFRONTO QUARTE-QUINTE</a:t>
            </a:r>
            <a:endParaRPr lang="it-IT" sz="2400" dirty="0"/>
          </a:p>
        </p:txBody>
      </p:sp>
      <p:sp>
        <p:nvSpPr>
          <p:cNvPr id="10" name="Oval 9"/>
          <p:cNvSpPr/>
          <p:nvPr/>
        </p:nvSpPr>
        <p:spPr>
          <a:xfrm>
            <a:off x="6082941" y="2728306"/>
            <a:ext cx="1395313" cy="1834550"/>
          </a:xfrm>
          <a:prstGeom prst="ellipse">
            <a:avLst/>
          </a:prstGeom>
          <a:solidFill>
            <a:schemeClr val="lt1">
              <a:alpha val="0"/>
            </a:schemeClr>
          </a:solidFill>
          <a:ln w="38100" cmpd="sng"/>
        </p:spPr>
        <p:style>
          <a:lnRef idx="2">
            <a:schemeClr val="accent6"/>
          </a:lnRef>
          <a:fillRef idx="1">
            <a:schemeClr val="lt1"/>
          </a:fillRef>
          <a:effectRef idx="0">
            <a:schemeClr val="accent6"/>
          </a:effectRef>
          <a:fontRef idx="minor">
            <a:schemeClr val="dk1"/>
          </a:fontRef>
        </p:style>
        <p:txBody>
          <a:bodyPr rtlCol="0" anchor="ctr"/>
          <a:lstStyle/>
          <a:p>
            <a:pPr algn="ctr"/>
            <a:endParaRPr lang="it-IT"/>
          </a:p>
        </p:txBody>
      </p:sp>
      <p:graphicFrame>
        <p:nvGraphicFramePr>
          <p:cNvPr id="7" name="Chart 6"/>
          <p:cNvGraphicFramePr/>
          <p:nvPr>
            <p:extLst>
              <p:ext uri="{D42A27DB-BD31-4B8C-83A1-F6EECF244321}">
                <p14:modId xmlns:p14="http://schemas.microsoft.com/office/powerpoint/2010/main" val="721333989"/>
              </p:ext>
            </p:extLst>
          </p:nvPr>
        </p:nvGraphicFramePr>
        <p:xfrm>
          <a:off x="609600" y="2597428"/>
          <a:ext cx="7182201" cy="401949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1021130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46075"/>
            <a:ext cx="8229600" cy="1143000"/>
          </a:xfrm>
        </p:spPr>
        <p:txBody>
          <a:bodyPr/>
          <a:lstStyle/>
          <a:p>
            <a:r>
              <a:rPr lang="it-IT" sz="1600" dirty="0"/>
              <a:t>Indagine sul rilevamento delle difficoltà nel problem solving con prove standardizzate</a:t>
            </a:r>
          </a:p>
        </p:txBody>
      </p:sp>
      <p:sp>
        <p:nvSpPr>
          <p:cNvPr id="5" name="Title 1"/>
          <p:cNvSpPr txBox="1">
            <a:spLocks/>
          </p:cNvSpPr>
          <p:nvPr/>
        </p:nvSpPr>
        <p:spPr>
          <a:xfrm>
            <a:off x="609600" y="183754"/>
            <a:ext cx="8229600" cy="7210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1800" dirty="0" smtClean="0"/>
              <a:t>MATEMATICA</a:t>
            </a:r>
            <a:endParaRPr lang="it-IT" sz="2400" dirty="0"/>
          </a:p>
        </p:txBody>
      </p:sp>
      <p:sp>
        <p:nvSpPr>
          <p:cNvPr id="4" name="Rectangle 3"/>
          <p:cNvSpPr/>
          <p:nvPr/>
        </p:nvSpPr>
        <p:spPr>
          <a:xfrm>
            <a:off x="967637" y="5515965"/>
            <a:ext cx="7871563" cy="369332"/>
          </a:xfrm>
          <a:prstGeom prst="rect">
            <a:avLst/>
          </a:prstGeom>
        </p:spPr>
        <p:txBody>
          <a:bodyPr wrap="square">
            <a:spAutoFit/>
          </a:bodyPr>
          <a:lstStyle/>
          <a:p>
            <a:r>
              <a:rPr lang="it-IT" b="1" dirty="0"/>
              <a:t>Classi quarte. </a:t>
            </a:r>
            <a:r>
              <a:rPr lang="it-IT" b="1" dirty="0" smtClean="0"/>
              <a:t>Confronto </a:t>
            </a:r>
            <a:r>
              <a:rPr lang="it-IT" b="1" dirty="0"/>
              <a:t>delle medie dei risultati relativi alla matematica</a:t>
            </a:r>
            <a:endParaRPr lang="it-IT" dirty="0"/>
          </a:p>
        </p:txBody>
      </p:sp>
      <p:graphicFrame>
        <p:nvGraphicFramePr>
          <p:cNvPr id="7" name="Chart 6"/>
          <p:cNvGraphicFramePr/>
          <p:nvPr>
            <p:extLst>
              <p:ext uri="{D42A27DB-BD31-4B8C-83A1-F6EECF244321}">
                <p14:modId xmlns:p14="http://schemas.microsoft.com/office/powerpoint/2010/main" val="449268447"/>
              </p:ext>
            </p:extLst>
          </p:nvPr>
        </p:nvGraphicFramePr>
        <p:xfrm>
          <a:off x="546888" y="1698727"/>
          <a:ext cx="8292312" cy="363440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1918315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60363"/>
            <a:ext cx="8229600" cy="1143001"/>
          </a:xfrm>
        </p:spPr>
        <p:txBody>
          <a:bodyPr/>
          <a:lstStyle/>
          <a:p>
            <a:r>
              <a:rPr lang="it-IT" sz="1600" dirty="0"/>
              <a:t>Indagine sul rilevamento delle difficoltà nel problem solving con prove standardizzate</a:t>
            </a:r>
          </a:p>
        </p:txBody>
      </p:sp>
      <p:graphicFrame>
        <p:nvGraphicFramePr>
          <p:cNvPr id="8" name="Chart 7"/>
          <p:cNvGraphicFramePr/>
          <p:nvPr>
            <p:extLst>
              <p:ext uri="{D42A27DB-BD31-4B8C-83A1-F6EECF244321}">
                <p14:modId xmlns:p14="http://schemas.microsoft.com/office/powerpoint/2010/main" val="2353742087"/>
              </p:ext>
            </p:extLst>
          </p:nvPr>
        </p:nvGraphicFramePr>
        <p:xfrm>
          <a:off x="376264" y="2273586"/>
          <a:ext cx="8497295" cy="3606379"/>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750698" y="6432402"/>
            <a:ext cx="8122861" cy="369332"/>
          </a:xfrm>
          <a:prstGeom prst="rect">
            <a:avLst/>
          </a:prstGeom>
        </p:spPr>
        <p:txBody>
          <a:bodyPr wrap="square">
            <a:spAutoFit/>
          </a:bodyPr>
          <a:lstStyle/>
          <a:p>
            <a:r>
              <a:rPr lang="it-IT" b="1" dirty="0"/>
              <a:t>Classi quinte. Confronto delle medie dei risultati relativi alla matematica. </a:t>
            </a:r>
          </a:p>
        </p:txBody>
      </p:sp>
    </p:spTree>
    <p:extLst>
      <p:ext uri="{BB962C8B-B14F-4D97-AF65-F5344CB8AC3E}">
        <p14:creationId xmlns:p14="http://schemas.microsoft.com/office/powerpoint/2010/main" val="57787858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Strutturazione dell’intervento</a:t>
            </a:r>
            <a:endParaRPr lang="it-IT" dirty="0"/>
          </a:p>
        </p:txBody>
      </p:sp>
      <p:sp>
        <p:nvSpPr>
          <p:cNvPr id="3" name="Text Placeholder 2"/>
          <p:cNvSpPr>
            <a:spLocks noGrp="1"/>
          </p:cNvSpPr>
          <p:nvPr>
            <p:ph type="body" idx="1"/>
          </p:nvPr>
        </p:nvSpPr>
        <p:spPr>
          <a:xfrm>
            <a:off x="270334" y="2310518"/>
            <a:ext cx="3053332" cy="937079"/>
          </a:xfrm>
        </p:spPr>
        <p:style>
          <a:lnRef idx="2">
            <a:schemeClr val="accent1"/>
          </a:lnRef>
          <a:fillRef idx="1">
            <a:schemeClr val="lt1"/>
          </a:fillRef>
          <a:effectRef idx="0">
            <a:schemeClr val="accent1"/>
          </a:effectRef>
          <a:fontRef idx="minor">
            <a:schemeClr val="dk1"/>
          </a:fontRef>
        </p:style>
        <p:txBody>
          <a:bodyPr/>
          <a:lstStyle/>
          <a:p>
            <a:r>
              <a:rPr lang="it-IT" sz="2000" dirty="0" smtClean="0"/>
              <a:t>Analisi della letteratura di riferimento</a:t>
            </a:r>
            <a:endParaRPr lang="it-IT" sz="2000" dirty="0"/>
          </a:p>
        </p:txBody>
      </p:sp>
      <p:sp>
        <p:nvSpPr>
          <p:cNvPr id="5" name="Content Placeholder 4"/>
          <p:cNvSpPr>
            <a:spLocks noGrp="1"/>
          </p:cNvSpPr>
          <p:nvPr>
            <p:ph sz="half" idx="2"/>
          </p:nvPr>
        </p:nvSpPr>
        <p:spPr>
          <a:xfrm>
            <a:off x="5572237" y="3035513"/>
            <a:ext cx="3428116" cy="2891491"/>
          </a:xfrm>
        </p:spPr>
        <p:txBody>
          <a:bodyPr/>
          <a:lstStyle/>
          <a:p>
            <a:r>
              <a:rPr lang="it-IT" b="1" dirty="0"/>
              <a:t>Finalità: </a:t>
            </a:r>
            <a:r>
              <a:rPr lang="it-IT" dirty="0"/>
              <a:t>Sviluppo cognitivo delle competenze trasversali di </a:t>
            </a:r>
            <a:r>
              <a:rPr lang="it-IT" b="1" dirty="0"/>
              <a:t>problem solving </a:t>
            </a:r>
            <a:r>
              <a:rPr lang="it-IT" dirty="0"/>
              <a:t>e </a:t>
            </a:r>
            <a:r>
              <a:rPr lang="it-IT" b="1" dirty="0"/>
              <a:t>argomentazione</a:t>
            </a:r>
          </a:p>
          <a:p>
            <a:r>
              <a:rPr lang="it-IT" b="1" dirty="0"/>
              <a:t>Durata</a:t>
            </a:r>
            <a:r>
              <a:rPr lang="it-IT" dirty="0"/>
              <a:t>: 40 ore</a:t>
            </a:r>
          </a:p>
          <a:p>
            <a:r>
              <a:rPr lang="it-IT" dirty="0"/>
              <a:t>Didattica di classe o Recupero e potenziamento di alunni in </a:t>
            </a:r>
            <a:r>
              <a:rPr lang="it-IT" dirty="0" smtClean="0"/>
              <a:t>difficoltà</a:t>
            </a:r>
            <a:endParaRPr lang="it-IT" dirty="0"/>
          </a:p>
        </p:txBody>
      </p:sp>
      <p:sp>
        <p:nvSpPr>
          <p:cNvPr id="7" name="Text Placeholder 2"/>
          <p:cNvSpPr>
            <a:spLocks noGrp="1"/>
          </p:cNvSpPr>
          <p:nvPr>
            <p:ph type="body" sz="quarter" idx="3"/>
          </p:nvPr>
        </p:nvSpPr>
        <p:spPr>
          <a:xfrm>
            <a:off x="270334" y="4751011"/>
            <a:ext cx="3053332" cy="1787511"/>
          </a:xfrm>
        </p:spPr>
        <p:style>
          <a:lnRef idx="2">
            <a:schemeClr val="accent1"/>
          </a:lnRef>
          <a:fillRef idx="1">
            <a:schemeClr val="lt1"/>
          </a:fillRef>
          <a:effectRef idx="0">
            <a:schemeClr val="accent1"/>
          </a:effectRef>
          <a:fontRef idx="minor">
            <a:schemeClr val="dk1"/>
          </a:fontRef>
        </p:style>
        <p:txBody>
          <a:bodyPr/>
          <a:lstStyle/>
          <a:p>
            <a:r>
              <a:rPr lang="it-IT" sz="2000" dirty="0" smtClean="0"/>
              <a:t>Risultati dell’indagine </a:t>
            </a:r>
            <a:r>
              <a:rPr lang="it-IT" sz="2000" dirty="0"/>
              <a:t>sul rilevamento delle difficoltà nel problem solving con prove standardizzate</a:t>
            </a:r>
          </a:p>
        </p:txBody>
      </p:sp>
      <p:sp>
        <p:nvSpPr>
          <p:cNvPr id="8" name="TextBox 7"/>
          <p:cNvSpPr txBox="1"/>
          <p:nvPr/>
        </p:nvSpPr>
        <p:spPr>
          <a:xfrm>
            <a:off x="2947403" y="3716136"/>
            <a:ext cx="2477070"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it-IT" dirty="0" smtClean="0"/>
              <a:t>STRUTTURAZIONE INTERVENTO</a:t>
            </a:r>
            <a:endParaRPr lang="it-IT" dirty="0"/>
          </a:p>
        </p:txBody>
      </p:sp>
      <p:cxnSp>
        <p:nvCxnSpPr>
          <p:cNvPr id="10" name="Straight Arrow Connector 9"/>
          <p:cNvCxnSpPr>
            <a:stCxn id="3" idx="3"/>
          </p:cNvCxnSpPr>
          <p:nvPr/>
        </p:nvCxnSpPr>
        <p:spPr>
          <a:xfrm>
            <a:off x="3323666" y="2779058"/>
            <a:ext cx="972015" cy="93707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7" idx="3"/>
            <a:endCxn id="8" idx="2"/>
          </p:cNvCxnSpPr>
          <p:nvPr/>
        </p:nvCxnSpPr>
        <p:spPr>
          <a:xfrm flipV="1">
            <a:off x="3323666" y="4362467"/>
            <a:ext cx="862272" cy="12823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8625409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Strutturazione dell’intervento</a:t>
            </a:r>
            <a:endParaRPr lang="it-IT"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27444479"/>
              </p:ext>
            </p:extLst>
          </p:nvPr>
        </p:nvGraphicFramePr>
        <p:xfrm>
          <a:off x="598676" y="1740469"/>
          <a:ext cx="7804554" cy="49862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rot="20439325">
            <a:off x="602175" y="2619440"/>
            <a:ext cx="1587764" cy="70788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it-IT" sz="2000" dirty="0" smtClean="0"/>
              <a:t>Contesto narrativo</a:t>
            </a:r>
            <a:endParaRPr lang="it-IT" sz="2000" dirty="0"/>
          </a:p>
        </p:txBody>
      </p:sp>
      <p:pic>
        <p:nvPicPr>
          <p:cNvPr id="3" name="Picture 2"/>
          <p:cNvPicPr>
            <a:picLocks noChangeAspect="1"/>
          </p:cNvPicPr>
          <p:nvPr/>
        </p:nvPicPr>
        <p:blipFill>
          <a:blip r:embed="rId8">
            <a:duotone>
              <a:schemeClr val="accent1">
                <a:shade val="45000"/>
                <a:satMod val="135000"/>
              </a:schemeClr>
              <a:prstClr val="white"/>
            </a:duotone>
            <a:extLst>
              <a:ext uri="{BEBA8EAE-BF5A-486C-A8C5-ECC9F3942E4B}">
                <a14:imgProps xmlns:a14="http://schemas.microsoft.com/office/drawing/2010/main">
                  <a14:imgLayer r:embed="rId9">
                    <a14:imgEffect>
                      <a14:colorTemperature colorTemp="4700"/>
                    </a14:imgEffect>
                  </a14:imgLayer>
                </a14:imgProps>
              </a:ext>
            </a:extLst>
          </a:blip>
          <a:stretch>
            <a:fillRect/>
          </a:stretch>
        </p:blipFill>
        <p:spPr>
          <a:xfrm>
            <a:off x="5993141" y="2260290"/>
            <a:ext cx="889000" cy="889000"/>
          </a:xfrm>
          <a:prstGeom prst="rect">
            <a:avLst/>
          </a:prstGeom>
        </p:spPr>
      </p:pic>
      <p:pic>
        <p:nvPicPr>
          <p:cNvPr id="6" name="Picture 5"/>
          <p:cNvPicPr>
            <a:picLocks noChangeAspect="1"/>
          </p:cNvPicPr>
          <p:nvPr/>
        </p:nvPicPr>
        <p:blipFill>
          <a:blip r:embed="rId10">
            <a:duotone>
              <a:schemeClr val="accent1">
                <a:shade val="45000"/>
                <a:satMod val="135000"/>
              </a:schemeClr>
              <a:prstClr val="white"/>
            </a:duotone>
          </a:blip>
          <a:stretch>
            <a:fillRect/>
          </a:stretch>
        </p:blipFill>
        <p:spPr>
          <a:xfrm>
            <a:off x="5993141" y="3429000"/>
            <a:ext cx="889000" cy="889000"/>
          </a:xfrm>
          <a:prstGeom prst="rect">
            <a:avLst/>
          </a:prstGeom>
        </p:spPr>
      </p:pic>
      <p:pic>
        <p:nvPicPr>
          <p:cNvPr id="7" name="Picture 6"/>
          <p:cNvPicPr>
            <a:picLocks noChangeAspect="1"/>
          </p:cNvPicPr>
          <p:nvPr/>
        </p:nvPicPr>
        <p:blipFill>
          <a:blip r:embed="rId11">
            <a:duotone>
              <a:schemeClr val="accent1">
                <a:shade val="45000"/>
                <a:satMod val="135000"/>
              </a:schemeClr>
              <a:prstClr val="white"/>
            </a:duotone>
          </a:blip>
          <a:stretch>
            <a:fillRect/>
          </a:stretch>
        </p:blipFill>
        <p:spPr>
          <a:xfrm>
            <a:off x="5993141" y="4521131"/>
            <a:ext cx="889000" cy="889000"/>
          </a:xfrm>
          <a:prstGeom prst="rect">
            <a:avLst/>
          </a:prstGeom>
        </p:spPr>
      </p:pic>
      <p:pic>
        <p:nvPicPr>
          <p:cNvPr id="8" name="Picture 7"/>
          <p:cNvPicPr>
            <a:picLocks noChangeAspect="1"/>
          </p:cNvPicPr>
          <p:nvPr/>
        </p:nvPicPr>
        <p:blipFill>
          <a:blip r:embed="rId12">
            <a:duotone>
              <a:schemeClr val="accent1">
                <a:shade val="45000"/>
                <a:satMod val="135000"/>
              </a:schemeClr>
              <a:prstClr val="white"/>
            </a:duotone>
          </a:blip>
          <a:stretch>
            <a:fillRect/>
          </a:stretch>
        </p:blipFill>
        <p:spPr>
          <a:xfrm>
            <a:off x="5993141" y="5634404"/>
            <a:ext cx="889000" cy="889000"/>
          </a:xfrm>
          <a:prstGeom prst="rect">
            <a:avLst/>
          </a:prstGeom>
        </p:spPr>
      </p:pic>
    </p:spTree>
    <p:extLst>
      <p:ext uri="{BB962C8B-B14F-4D97-AF65-F5344CB8AC3E}">
        <p14:creationId xmlns:p14="http://schemas.microsoft.com/office/powerpoint/2010/main" val="8193509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8719" y="-48397"/>
            <a:ext cx="7745413" cy="973138"/>
          </a:xfrm>
        </p:spPr>
        <p:txBody>
          <a:bodyPr/>
          <a:lstStyle/>
          <a:p>
            <a:r>
              <a:rPr lang="it-IT" sz="3200" dirty="0" smtClean="0"/>
              <a:t>Strutturazione dei materiali</a:t>
            </a:r>
            <a:endParaRPr lang="it-IT" sz="3200" dirty="0"/>
          </a:p>
        </p:txBody>
      </p:sp>
      <p:sp>
        <p:nvSpPr>
          <p:cNvPr id="5" name="Vertical Scroll 4"/>
          <p:cNvSpPr/>
          <p:nvPr/>
        </p:nvSpPr>
        <p:spPr>
          <a:xfrm>
            <a:off x="188132" y="1191672"/>
            <a:ext cx="8732461" cy="5284129"/>
          </a:xfrm>
          <a:prstGeom prst="verticalScroll">
            <a:avLst/>
          </a:prstGeom>
        </p:spPr>
        <p:style>
          <a:lnRef idx="1">
            <a:schemeClr val="accent1"/>
          </a:lnRef>
          <a:fillRef idx="3">
            <a:schemeClr val="accent1"/>
          </a:fillRef>
          <a:effectRef idx="2">
            <a:schemeClr val="accent1"/>
          </a:effectRef>
          <a:fontRef idx="minor">
            <a:schemeClr val="lt1"/>
          </a:fontRef>
        </p:style>
        <p:txBody>
          <a:bodyPr rtlCol="0" anchor="ctr"/>
          <a:lstStyle/>
          <a:p>
            <a:r>
              <a:rPr lang="it-IT" sz="1600" dirty="0"/>
              <a:t>Era il miglior capolavoro della mia vita! </a:t>
            </a:r>
          </a:p>
          <a:p>
            <a:r>
              <a:rPr lang="it-IT" sz="1600" dirty="0"/>
              <a:t>Un grande quadro di forma quadrata, da cui avevo ricavato una griglia 10x10 che avrebbe potuto contenere 100 pietre preziose. </a:t>
            </a:r>
          </a:p>
          <a:p>
            <a:r>
              <a:rPr lang="it-IT" sz="1600" dirty="0"/>
              <a:t>In un angolo in basso a destra avevo però inserito una targa d’argento di forma quadrata, che riportava il mio nome. </a:t>
            </a:r>
          </a:p>
          <a:p>
            <a:r>
              <a:rPr lang="it-IT" sz="1600" dirty="0"/>
              <a:t>Le pietre quindi erano meno di cento, il numero preciso non lo ricordo. Aspettate un attimo… adesso mi sta tornando in mente che:</a:t>
            </a:r>
          </a:p>
          <a:p>
            <a:pPr lvl="0"/>
            <a:r>
              <a:rPr lang="it-IT" sz="1600" dirty="0"/>
              <a:t>Le pietre erano di sette colori diversi ed in numero diverso tra loro.</a:t>
            </a:r>
          </a:p>
          <a:p>
            <a:pPr lvl="0"/>
            <a:r>
              <a:rPr lang="it-IT" sz="1600" dirty="0"/>
              <a:t>La metà (½) delle pietre erano di colore verde, </a:t>
            </a:r>
            <a:r>
              <a:rPr lang="it-IT" sz="1600" i="1" dirty="0"/>
              <a:t>1/4</a:t>
            </a:r>
            <a:r>
              <a:rPr lang="it-IT" sz="1600" dirty="0"/>
              <a:t> gialle e </a:t>
            </a:r>
            <a:r>
              <a:rPr lang="it-IT" sz="1600" i="1" dirty="0"/>
              <a:t>1/12</a:t>
            </a:r>
            <a:r>
              <a:rPr lang="it-IT" sz="1600" dirty="0"/>
              <a:t> blu.</a:t>
            </a:r>
          </a:p>
          <a:p>
            <a:pPr lvl="0"/>
            <a:r>
              <a:rPr lang="it-IT" sz="1600" dirty="0"/>
              <a:t>Una riga lunga del quadro del quadro era riempita con tutte le pietre blu e rosse.</a:t>
            </a:r>
          </a:p>
          <a:p>
            <a:pPr lvl="0"/>
            <a:r>
              <a:rPr lang="it-IT" sz="1600" dirty="0"/>
              <a:t>Una delle righe più corte (a causa della targhetta) è occupata da tutte le pietre arancioni.</a:t>
            </a:r>
          </a:p>
          <a:p>
            <a:pPr lvl="0"/>
            <a:r>
              <a:rPr lang="it-IT" sz="1600" dirty="0"/>
              <a:t>In due delle righe più corte sono presenti alcune pietre verdi e il resto delle pietre verdi riempie esattamente un certo numero di righe complete del quadro.</a:t>
            </a:r>
          </a:p>
          <a:p>
            <a:pPr lvl="0"/>
            <a:r>
              <a:rPr lang="it-IT" sz="1600" dirty="0"/>
              <a:t>C'è solo una pietra bianca e tutte quelle rimanenti sono di colore rosa.</a:t>
            </a:r>
          </a:p>
          <a:p>
            <a:r>
              <a:rPr lang="it-IT" sz="1600" dirty="0"/>
              <a:t> </a:t>
            </a:r>
          </a:p>
          <a:p>
            <a:r>
              <a:rPr lang="it-IT" sz="1600" dirty="0"/>
              <a:t>Carissimi ragazzi, vi allego uno schema e alcune pietre colorate, mi aiutate un po’ a capire com’era fatto questo quadro?</a:t>
            </a:r>
          </a:p>
        </p:txBody>
      </p:sp>
    </p:spTree>
    <p:extLst>
      <p:ext uri="{BB962C8B-B14F-4D97-AF65-F5344CB8AC3E}">
        <p14:creationId xmlns:p14="http://schemas.microsoft.com/office/powerpoint/2010/main" val="2576225563"/>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9817" y="30874"/>
            <a:ext cx="7744768" cy="97262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3200" smtClean="0"/>
              <a:t>Strutturazione dei materiali</a:t>
            </a:r>
            <a:endParaRPr lang="it-IT" sz="3200" dirty="0"/>
          </a:p>
        </p:txBody>
      </p:sp>
      <p:pic>
        <p:nvPicPr>
          <p:cNvPr id="5" name="Picture 4"/>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0147" y="1003500"/>
            <a:ext cx="889000" cy="889000"/>
          </a:xfrm>
          <a:prstGeom prst="rect">
            <a:avLst/>
          </a:prstGeom>
        </p:spPr>
      </p:pic>
      <p:pic>
        <p:nvPicPr>
          <p:cNvPr id="6" name="Picture 5"/>
          <p:cNvPicPr>
            <a:picLocks noChangeAspect="1"/>
          </p:cNvPicPr>
          <p:nvPr/>
        </p:nvPicPr>
        <p:blipFill>
          <a:blip r:embed="rId4">
            <a:duotone>
              <a:schemeClr val="accent1">
                <a:shade val="45000"/>
                <a:satMod val="135000"/>
              </a:schemeClr>
              <a:prstClr val="white"/>
            </a:duotone>
          </a:blip>
          <a:stretch>
            <a:fillRect/>
          </a:stretch>
        </p:blipFill>
        <p:spPr>
          <a:xfrm>
            <a:off x="8162543" y="972140"/>
            <a:ext cx="889000" cy="889000"/>
          </a:xfrm>
          <a:prstGeom prst="rect">
            <a:avLst/>
          </a:prstGeom>
        </p:spPr>
      </p:pic>
      <p:pic>
        <p:nvPicPr>
          <p:cNvPr id="7" name="Picture 6"/>
          <p:cNvPicPr>
            <a:picLocks noChangeAspect="1"/>
          </p:cNvPicPr>
          <p:nvPr/>
        </p:nvPicPr>
        <p:blipFill>
          <a:blip r:embed="rId5">
            <a:duotone>
              <a:schemeClr val="accent1">
                <a:shade val="45000"/>
                <a:satMod val="135000"/>
              </a:schemeClr>
              <a:prstClr val="white"/>
            </a:duotone>
          </a:blip>
          <a:stretch>
            <a:fillRect/>
          </a:stretch>
        </p:blipFill>
        <p:spPr>
          <a:xfrm>
            <a:off x="88537" y="5851401"/>
            <a:ext cx="889000" cy="889000"/>
          </a:xfrm>
          <a:prstGeom prst="rect">
            <a:avLst/>
          </a:prstGeom>
        </p:spPr>
      </p:pic>
      <p:pic>
        <p:nvPicPr>
          <p:cNvPr id="8" name="Picture 7"/>
          <p:cNvPicPr>
            <a:picLocks noChangeAspect="1"/>
          </p:cNvPicPr>
          <p:nvPr/>
        </p:nvPicPr>
        <p:blipFill>
          <a:blip r:embed="rId6">
            <a:duotone>
              <a:schemeClr val="accent1">
                <a:shade val="45000"/>
                <a:satMod val="135000"/>
              </a:schemeClr>
              <a:prstClr val="white"/>
            </a:duotone>
          </a:blip>
          <a:stretch>
            <a:fillRect/>
          </a:stretch>
        </p:blipFill>
        <p:spPr>
          <a:xfrm>
            <a:off x="8145254" y="5815281"/>
            <a:ext cx="889000" cy="889000"/>
          </a:xfrm>
          <a:prstGeom prst="rect">
            <a:avLst/>
          </a:prstGeom>
        </p:spPr>
      </p:pic>
      <p:pic>
        <p:nvPicPr>
          <p:cNvPr id="10" name="Picture 9" descr="Schermata 2015-06-18 a 11.47.21.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9146" y="1191660"/>
            <a:ext cx="2695383" cy="2665599"/>
          </a:xfrm>
          <a:prstGeom prst="rect">
            <a:avLst/>
          </a:prstGeom>
        </p:spPr>
      </p:pic>
      <p:pic>
        <p:nvPicPr>
          <p:cNvPr id="11" name="Picture 10" descr="foto 1 (1).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4240596">
            <a:off x="1059872" y="4666388"/>
            <a:ext cx="1643545" cy="1643545"/>
          </a:xfrm>
          <a:prstGeom prst="rect">
            <a:avLst/>
          </a:prstGeom>
        </p:spPr>
      </p:pic>
      <p:pic>
        <p:nvPicPr>
          <p:cNvPr id="12" name="Picture 11" descr="foto 2 (1).JP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4714737">
            <a:off x="2776117" y="4766839"/>
            <a:ext cx="1624013" cy="1624013"/>
          </a:xfrm>
          <a:prstGeom prst="rect">
            <a:avLst/>
          </a:prstGeom>
        </p:spPr>
      </p:pic>
      <p:pic>
        <p:nvPicPr>
          <p:cNvPr id="2" name="Picture 1" descr="Schermata 2015-10-07 a 15.07.11.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823308">
            <a:off x="5742699" y="4078909"/>
            <a:ext cx="2128508" cy="2712483"/>
          </a:xfrm>
          <a:prstGeom prst="rect">
            <a:avLst/>
          </a:prstGeom>
        </p:spPr>
      </p:pic>
    </p:spTree>
    <p:extLst>
      <p:ext uri="{BB962C8B-B14F-4D97-AF65-F5344CB8AC3E}">
        <p14:creationId xmlns:p14="http://schemas.microsoft.com/office/powerpoint/2010/main" val="3044082690"/>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9817" y="30874"/>
            <a:ext cx="7744768" cy="97262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it-IT" sz="3200" smtClean="0"/>
              <a:t>Strutturazione dei materiali</a:t>
            </a:r>
            <a:endParaRPr lang="it-IT" sz="3200" dirty="0"/>
          </a:p>
        </p:txBody>
      </p:sp>
      <p:pic>
        <p:nvPicPr>
          <p:cNvPr id="5" name="Picture 4"/>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0147" y="1003500"/>
            <a:ext cx="889000" cy="889000"/>
          </a:xfrm>
          <a:prstGeom prst="rect">
            <a:avLst/>
          </a:prstGeom>
        </p:spPr>
      </p:pic>
      <p:pic>
        <p:nvPicPr>
          <p:cNvPr id="6" name="Picture 5"/>
          <p:cNvPicPr>
            <a:picLocks noChangeAspect="1"/>
          </p:cNvPicPr>
          <p:nvPr/>
        </p:nvPicPr>
        <p:blipFill>
          <a:blip r:embed="rId4">
            <a:duotone>
              <a:schemeClr val="accent1">
                <a:shade val="45000"/>
                <a:satMod val="135000"/>
              </a:schemeClr>
              <a:prstClr val="white"/>
            </a:duotone>
          </a:blip>
          <a:stretch>
            <a:fillRect/>
          </a:stretch>
        </p:blipFill>
        <p:spPr>
          <a:xfrm>
            <a:off x="8162543" y="972140"/>
            <a:ext cx="889000" cy="889000"/>
          </a:xfrm>
          <a:prstGeom prst="rect">
            <a:avLst/>
          </a:prstGeom>
        </p:spPr>
      </p:pic>
      <p:pic>
        <p:nvPicPr>
          <p:cNvPr id="7" name="Picture 6"/>
          <p:cNvPicPr>
            <a:picLocks noChangeAspect="1"/>
          </p:cNvPicPr>
          <p:nvPr/>
        </p:nvPicPr>
        <p:blipFill>
          <a:blip r:embed="rId5">
            <a:duotone>
              <a:schemeClr val="accent1">
                <a:shade val="45000"/>
                <a:satMod val="135000"/>
              </a:schemeClr>
              <a:prstClr val="white"/>
            </a:duotone>
          </a:blip>
          <a:stretch>
            <a:fillRect/>
          </a:stretch>
        </p:blipFill>
        <p:spPr>
          <a:xfrm>
            <a:off x="88537" y="5851401"/>
            <a:ext cx="889000" cy="889000"/>
          </a:xfrm>
          <a:prstGeom prst="rect">
            <a:avLst/>
          </a:prstGeom>
        </p:spPr>
      </p:pic>
      <p:pic>
        <p:nvPicPr>
          <p:cNvPr id="8" name="Picture 7"/>
          <p:cNvPicPr>
            <a:picLocks noChangeAspect="1"/>
          </p:cNvPicPr>
          <p:nvPr/>
        </p:nvPicPr>
        <p:blipFill>
          <a:blip r:embed="rId6">
            <a:duotone>
              <a:schemeClr val="accent1">
                <a:shade val="45000"/>
                <a:satMod val="135000"/>
              </a:schemeClr>
              <a:prstClr val="white"/>
            </a:duotone>
          </a:blip>
          <a:stretch>
            <a:fillRect/>
          </a:stretch>
        </p:blipFill>
        <p:spPr>
          <a:xfrm>
            <a:off x="8145254" y="5815281"/>
            <a:ext cx="889000" cy="889000"/>
          </a:xfrm>
          <a:prstGeom prst="rect">
            <a:avLst/>
          </a:prstGeom>
        </p:spPr>
      </p:pic>
      <p:pic>
        <p:nvPicPr>
          <p:cNvPr id="2" name="Picture 1" descr="Schermata 2015-06-18 a 14.02.5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809915">
            <a:off x="1173065" y="1098901"/>
            <a:ext cx="2437741" cy="3422813"/>
          </a:xfrm>
          <a:prstGeom prst="rect">
            <a:avLst/>
          </a:prstGeom>
        </p:spPr>
      </p:pic>
      <p:pic>
        <p:nvPicPr>
          <p:cNvPr id="3" name="Picture 2" descr="20150506_150153.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80082" y="1301420"/>
            <a:ext cx="3149945" cy="1771844"/>
          </a:xfrm>
          <a:prstGeom prst="rect">
            <a:avLst/>
          </a:prstGeom>
        </p:spPr>
      </p:pic>
      <p:pic>
        <p:nvPicPr>
          <p:cNvPr id="9" name="Picture 8" descr="20150506_154930.jpg"/>
          <p:cNvPicPr>
            <a:picLocks noChangeAspect="1"/>
          </p:cNvPicPr>
          <p:nvPr/>
        </p:nvPicPr>
        <p:blipFill rotWithShape="1">
          <a:blip r:embed="rId9">
            <a:extLst>
              <a:ext uri="{BEBA8EAE-BF5A-486C-A8C5-ECC9F3942E4B}">
                <a14:imgProps xmlns:a14="http://schemas.microsoft.com/office/drawing/2010/main">
                  <a14:imgLayer r:embed="rId10">
                    <a14:imgEffect>
                      <a14:brightnessContrast contrast="41000"/>
                    </a14:imgEffect>
                  </a14:imgLayer>
                </a14:imgProps>
              </a:ext>
              <a:ext uri="{28A0092B-C50C-407E-A947-70E740481C1C}">
                <a14:useLocalDpi xmlns:a14="http://schemas.microsoft.com/office/drawing/2010/main" val="0"/>
              </a:ext>
            </a:extLst>
          </a:blip>
          <a:srcRect l="26802" t="5384" r="17468" b="2870"/>
          <a:stretch/>
        </p:blipFill>
        <p:spPr>
          <a:xfrm rot="5400000">
            <a:off x="1329576" y="4620891"/>
            <a:ext cx="2200924" cy="2038097"/>
          </a:xfrm>
          <a:prstGeom prst="rect">
            <a:avLst/>
          </a:prstGeom>
        </p:spPr>
      </p:pic>
      <p:pic>
        <p:nvPicPr>
          <p:cNvPr id="10" name="Picture 9" descr="Schermata 2015-10-07 a 15.09.16.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1190299">
            <a:off x="5215292" y="4508634"/>
            <a:ext cx="2854704" cy="1727096"/>
          </a:xfrm>
          <a:prstGeom prst="rect">
            <a:avLst/>
          </a:prstGeom>
        </p:spPr>
      </p:pic>
      <p:pic>
        <p:nvPicPr>
          <p:cNvPr id="11" name="Picture 10" descr="Schermata 2015-10-07 a 15.09.06.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286336">
            <a:off x="7480263" y="2119373"/>
            <a:ext cx="1362207" cy="1907784"/>
          </a:xfrm>
          <a:prstGeom prst="rect">
            <a:avLst/>
          </a:prstGeom>
        </p:spPr>
      </p:pic>
    </p:spTree>
    <p:extLst>
      <p:ext uri="{BB962C8B-B14F-4D97-AF65-F5344CB8AC3E}">
        <p14:creationId xmlns:p14="http://schemas.microsoft.com/office/powerpoint/2010/main" val="308204151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sz="2800" dirty="0"/>
              <a:t>1. Gli studenti stranieri nel sistema scolastico italiano e la loro riuscita scolastica</a:t>
            </a:r>
            <a:endParaRPr lang="en-GB" sz="2800" dirty="0"/>
          </a:p>
        </p:txBody>
      </p:sp>
      <p:sp>
        <p:nvSpPr>
          <p:cNvPr id="8" name="Content Placeholder 2"/>
          <p:cNvSpPr>
            <a:spLocks noGrp="1"/>
          </p:cNvSpPr>
          <p:nvPr>
            <p:ph sz="half" idx="1"/>
          </p:nvPr>
        </p:nvSpPr>
        <p:spPr>
          <a:xfrm>
            <a:off x="411426" y="2690394"/>
            <a:ext cx="4224074" cy="3873111"/>
          </a:xfrm>
        </p:spPr>
        <p:txBody>
          <a:bodyPr>
            <a:noAutofit/>
          </a:bodyPr>
          <a:lstStyle/>
          <a:p>
            <a:r>
              <a:rPr lang="it-IT" sz="2400" dirty="0" smtClean="0"/>
              <a:t>La </a:t>
            </a:r>
            <a:r>
              <a:rPr lang="it-IT" sz="2400" dirty="0"/>
              <a:t>velocità del </a:t>
            </a:r>
            <a:r>
              <a:rPr lang="it-IT" sz="2400" dirty="0" smtClean="0"/>
              <a:t>cambiamento</a:t>
            </a:r>
          </a:p>
          <a:p>
            <a:r>
              <a:rPr lang="it-IT" sz="2400" b="1" dirty="0"/>
              <a:t>Prime e seconde generazioni</a:t>
            </a:r>
          </a:p>
          <a:p>
            <a:r>
              <a:rPr lang="it-IT" sz="2400" dirty="0"/>
              <a:t>Disomogeneità Nord/</a:t>
            </a:r>
            <a:r>
              <a:rPr lang="it-IT" sz="2400" dirty="0" smtClean="0"/>
              <a:t>Sud</a:t>
            </a:r>
          </a:p>
          <a:p>
            <a:r>
              <a:rPr lang="en-GB" sz="2400" dirty="0" err="1"/>
              <a:t>Molteplicità</a:t>
            </a:r>
            <a:r>
              <a:rPr lang="en-GB" sz="2400" dirty="0"/>
              <a:t> di </a:t>
            </a:r>
            <a:r>
              <a:rPr lang="en-GB" sz="2400" dirty="0" err="1" smtClean="0"/>
              <a:t>cittadinanze</a:t>
            </a:r>
            <a:endParaRPr lang="en-GB" sz="2400" dirty="0"/>
          </a:p>
        </p:txBody>
      </p:sp>
      <p:graphicFrame>
        <p:nvGraphicFramePr>
          <p:cNvPr id="7" name="Content Placeholder 6"/>
          <p:cNvGraphicFramePr>
            <a:graphicFrameLocks noGrp="1"/>
          </p:cNvGraphicFramePr>
          <p:nvPr>
            <p:ph sz="half" idx="2"/>
            <p:extLst>
              <p:ext uri="{D42A27DB-BD31-4B8C-83A1-F6EECF244321}">
                <p14:modId xmlns:p14="http://schemas.microsoft.com/office/powerpoint/2010/main" val="1672575986"/>
              </p:ext>
            </p:extLst>
          </p:nvPr>
        </p:nvGraphicFramePr>
        <p:xfrm>
          <a:off x="4635500" y="2784475"/>
          <a:ext cx="3767138" cy="3252788"/>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6051257" y="6380587"/>
            <a:ext cx="2787943" cy="276999"/>
          </a:xfrm>
          <a:prstGeom prst="rect">
            <a:avLst/>
          </a:prstGeom>
        </p:spPr>
        <p:txBody>
          <a:bodyPr wrap="none">
            <a:spAutoFit/>
          </a:bodyPr>
          <a:lstStyle/>
          <a:p>
            <a:pPr algn="r"/>
            <a:r>
              <a:rPr lang="it-IT" sz="1200" i="1" dirty="0"/>
              <a:t>Fonte</a:t>
            </a:r>
            <a:r>
              <a:rPr lang="it-IT" sz="1200" dirty="0"/>
              <a:t>: elaborazioni </a:t>
            </a:r>
            <a:r>
              <a:rPr lang="it-IT" sz="1200" dirty="0" err="1"/>
              <a:t>Ismu</a:t>
            </a:r>
            <a:r>
              <a:rPr lang="it-IT" sz="1200" dirty="0"/>
              <a:t> su dati </a:t>
            </a:r>
            <a:r>
              <a:rPr lang="it-IT" sz="1200" dirty="0" err="1"/>
              <a:t>Miur</a:t>
            </a:r>
            <a:r>
              <a:rPr lang="it-IT" sz="1200" dirty="0"/>
              <a:t> </a:t>
            </a:r>
            <a:endParaRPr lang="en-GB" sz="1200" dirty="0"/>
          </a:p>
        </p:txBody>
      </p:sp>
      <p:sp>
        <p:nvSpPr>
          <p:cNvPr id="10" name="Rectangle 9"/>
          <p:cNvSpPr/>
          <p:nvPr/>
        </p:nvSpPr>
        <p:spPr>
          <a:xfrm>
            <a:off x="411426" y="6226698"/>
            <a:ext cx="2783384" cy="307777"/>
          </a:xfrm>
          <a:prstGeom prst="rect">
            <a:avLst/>
          </a:prstGeom>
        </p:spPr>
        <p:txBody>
          <a:bodyPr wrap="none">
            <a:spAutoFit/>
          </a:bodyPr>
          <a:lstStyle/>
          <a:p>
            <a:r>
              <a:rPr lang="it-IT" sz="1400" dirty="0" smtClean="0"/>
              <a:t>(Fondazione ISMU</a:t>
            </a:r>
            <a:r>
              <a:rPr lang="it-IT" sz="1400" dirty="0"/>
              <a:t>, </a:t>
            </a:r>
            <a:r>
              <a:rPr lang="it-IT" sz="1400" dirty="0" smtClean="0"/>
              <a:t>MIUR, 2014) </a:t>
            </a:r>
            <a:endParaRPr lang="en-GB" sz="1400" dirty="0"/>
          </a:p>
        </p:txBody>
      </p:sp>
    </p:spTree>
    <p:extLst>
      <p:ext uri="{BB962C8B-B14F-4D97-AF65-F5344CB8AC3E}">
        <p14:creationId xmlns:p14="http://schemas.microsoft.com/office/powerpoint/2010/main" val="3840080557"/>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2528" y="1270073"/>
            <a:ext cx="7744768" cy="175432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it-IT" i="1" dirty="0"/>
              <a:t>Sul primo tavolo c’è una barretta di cioccolato, sul secondo tavolo ce ne sono due e sul terzo tre. In classe oggi siete… Avrete tutti la possibilità di mangiare il cioccolato rispettando alcune semplici regole. Vi metterete in fila e uno alla volta andrete intorno al tavolo. Solo dopo che la persona davanti a voi si è posizionata voi potrete scegliere il vostro tavolo. Quando tutti si saranno posizionati, in ogni tavolo la barretta di cioccolato verrà divisa per il numero di persone che ci sono intorno.</a:t>
            </a:r>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1732941" y="3584269"/>
            <a:ext cx="6043182" cy="1982095"/>
          </a:xfrm>
          <a:prstGeom prst="rect">
            <a:avLst/>
          </a:prstGeom>
          <a:noFill/>
          <a:ln>
            <a:noFill/>
          </a:ln>
        </p:spPr>
      </p:pic>
      <p:sp>
        <p:nvSpPr>
          <p:cNvPr id="4" name="Text Box 1"/>
          <p:cNvSpPr txBox="1"/>
          <p:nvPr/>
        </p:nvSpPr>
        <p:spPr>
          <a:xfrm>
            <a:off x="3004931" y="3253350"/>
            <a:ext cx="332105" cy="36957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a:spcAft>
                <a:spcPts val="0"/>
              </a:spcAft>
            </a:pPr>
            <a:r>
              <a:rPr lang="it-IT" sz="1800" b="1" dirty="0">
                <a:effectLst/>
                <a:ea typeface="ＭＳ 明朝"/>
                <a:cs typeface="Times New Roman"/>
              </a:rPr>
              <a:t>A</a:t>
            </a:r>
            <a:endParaRPr lang="it-IT" sz="1200" dirty="0">
              <a:effectLst/>
              <a:ea typeface="ＭＳ 明朝"/>
              <a:cs typeface="Times New Roman"/>
            </a:endParaRPr>
          </a:p>
        </p:txBody>
      </p:sp>
      <p:sp>
        <p:nvSpPr>
          <p:cNvPr id="5" name="Text Box 2"/>
          <p:cNvSpPr txBox="1"/>
          <p:nvPr/>
        </p:nvSpPr>
        <p:spPr>
          <a:xfrm>
            <a:off x="4760071" y="3274940"/>
            <a:ext cx="332105" cy="36957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a:spcAft>
                <a:spcPts val="0"/>
              </a:spcAft>
            </a:pPr>
            <a:r>
              <a:rPr lang="it-IT" sz="1800" b="1" dirty="0">
                <a:effectLst/>
                <a:ea typeface="ＭＳ 明朝"/>
                <a:cs typeface="Times New Roman"/>
              </a:rPr>
              <a:t>B</a:t>
            </a:r>
            <a:endParaRPr lang="it-IT" sz="1200" dirty="0">
              <a:effectLst/>
              <a:ea typeface="ＭＳ 明朝"/>
              <a:cs typeface="Times New Roman"/>
            </a:endParaRPr>
          </a:p>
        </p:txBody>
      </p:sp>
      <p:sp>
        <p:nvSpPr>
          <p:cNvPr id="6" name="Text Box 3"/>
          <p:cNvSpPr txBox="1"/>
          <p:nvPr/>
        </p:nvSpPr>
        <p:spPr>
          <a:xfrm>
            <a:off x="6514576" y="3297800"/>
            <a:ext cx="314325" cy="36957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a:spcAft>
                <a:spcPts val="0"/>
              </a:spcAft>
            </a:pPr>
            <a:r>
              <a:rPr lang="it-IT" sz="1800" b="1">
                <a:effectLst/>
                <a:ea typeface="ＭＳ 明朝"/>
                <a:cs typeface="Times New Roman"/>
              </a:rPr>
              <a:t>C</a:t>
            </a:r>
            <a:endParaRPr lang="it-IT" sz="1200">
              <a:effectLst/>
              <a:ea typeface="ＭＳ 明朝"/>
              <a:cs typeface="Times New Roman"/>
            </a:endParaRPr>
          </a:p>
        </p:txBody>
      </p:sp>
    </p:spTree>
    <p:extLst>
      <p:ext uri="{BB962C8B-B14F-4D97-AF65-F5344CB8AC3E}">
        <p14:creationId xmlns:p14="http://schemas.microsoft.com/office/powerpoint/2010/main" val="22371928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Sperimentazione pilota</a:t>
            </a:r>
            <a:endParaRPr lang="it-IT" dirty="0"/>
          </a:p>
        </p:txBody>
      </p:sp>
      <p:sp>
        <p:nvSpPr>
          <p:cNvPr id="3" name="Content Placeholder 2"/>
          <p:cNvSpPr>
            <a:spLocks noGrp="1"/>
          </p:cNvSpPr>
          <p:nvPr>
            <p:ph idx="1"/>
          </p:nvPr>
        </p:nvSpPr>
        <p:spPr>
          <a:xfrm>
            <a:off x="457200" y="2749164"/>
            <a:ext cx="7662864" cy="3705708"/>
          </a:xfrm>
        </p:spPr>
        <p:txBody>
          <a:bodyPr>
            <a:normAutofit/>
          </a:bodyPr>
          <a:lstStyle/>
          <a:p>
            <a:r>
              <a:rPr lang="it-IT" dirty="0" smtClean="0"/>
              <a:t>Aprile </a:t>
            </a:r>
            <a:r>
              <a:rPr lang="en-US" dirty="0" smtClean="0"/>
              <a:t>–</a:t>
            </a:r>
            <a:r>
              <a:rPr lang="it-IT" dirty="0" smtClean="0"/>
              <a:t> Giugno 2015</a:t>
            </a:r>
          </a:p>
          <a:p>
            <a:r>
              <a:rPr lang="it-IT" dirty="0" smtClean="0"/>
              <a:t>3 classi quinte Direzione Didattica Ilaria Alpi di Torino (quartiere Barriera di Milano)</a:t>
            </a:r>
          </a:p>
          <a:p>
            <a:r>
              <a:rPr lang="it-IT" dirty="0" smtClean="0"/>
              <a:t>Elaborazione e somministrazione </a:t>
            </a:r>
            <a:r>
              <a:rPr lang="it-IT" dirty="0"/>
              <a:t>di prove iniziali e finali riguardanti le abilità di problem solving e la credenza degli studenti riguardo la </a:t>
            </a:r>
            <a:r>
              <a:rPr lang="it-IT" dirty="0" smtClean="0"/>
              <a:t>disciplina</a:t>
            </a:r>
          </a:p>
          <a:p>
            <a:r>
              <a:rPr lang="it-IT" dirty="0" smtClean="0"/>
              <a:t>Schede, report e </a:t>
            </a:r>
            <a:r>
              <a:rPr lang="es-ES_tradnl" dirty="0" err="1" smtClean="0"/>
              <a:t>audioregistrazioni</a:t>
            </a:r>
            <a:r>
              <a:rPr lang="es-ES_tradnl" dirty="0" smtClean="0"/>
              <a:t> (e </a:t>
            </a:r>
            <a:r>
              <a:rPr lang="es-ES_tradnl" dirty="0" err="1" smtClean="0"/>
              <a:t>filmati</a:t>
            </a:r>
            <a:r>
              <a:rPr lang="es-ES_tradnl" dirty="0" smtClean="0"/>
              <a:t>) </a:t>
            </a:r>
            <a:r>
              <a:rPr lang="es-ES_tradnl" dirty="0" err="1" smtClean="0"/>
              <a:t>dei</a:t>
            </a:r>
            <a:r>
              <a:rPr lang="es-ES_tradnl" dirty="0" smtClean="0"/>
              <a:t> </a:t>
            </a:r>
            <a:r>
              <a:rPr lang="es-ES_tradnl" dirty="0" err="1" smtClean="0"/>
              <a:t>lavori</a:t>
            </a:r>
            <a:r>
              <a:rPr lang="es-ES_tradnl" dirty="0" smtClean="0"/>
              <a:t> di </a:t>
            </a:r>
            <a:r>
              <a:rPr lang="es-ES_tradnl" dirty="0" err="1" smtClean="0"/>
              <a:t>gruppo</a:t>
            </a:r>
            <a:endParaRPr lang="it-IT" dirty="0"/>
          </a:p>
        </p:txBody>
      </p:sp>
    </p:spTree>
    <p:extLst>
      <p:ext uri="{BB962C8B-B14F-4D97-AF65-F5344CB8AC3E}">
        <p14:creationId xmlns:p14="http://schemas.microsoft.com/office/powerpoint/2010/main" val="489451642"/>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141302"/>
            <a:ext cx="8229600" cy="1143000"/>
          </a:xfrm>
          <a:prstGeom prst="rect">
            <a:avLst/>
          </a:prstGeom>
        </p:spPr>
        <p:txBody>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en-GB" sz="4000" dirty="0" err="1" smtClean="0"/>
              <a:t>Bibliografia</a:t>
            </a:r>
            <a:endParaRPr lang="en-GB" sz="4000" dirty="0"/>
          </a:p>
        </p:txBody>
      </p:sp>
      <p:sp>
        <p:nvSpPr>
          <p:cNvPr id="6" name="Rectangle 5"/>
          <p:cNvSpPr/>
          <p:nvPr/>
        </p:nvSpPr>
        <p:spPr>
          <a:xfrm>
            <a:off x="0" y="1174542"/>
            <a:ext cx="9153210" cy="5509202"/>
          </a:xfrm>
          <a:prstGeom prst="rect">
            <a:avLst/>
          </a:prstGeom>
        </p:spPr>
        <p:txBody>
          <a:bodyPr wrap="square">
            <a:spAutoFit/>
          </a:bodyPr>
          <a:lstStyle/>
          <a:p>
            <a:pPr marL="171450" indent="-171450">
              <a:buFont typeface="Courier New"/>
              <a:buChar char="o"/>
            </a:pPr>
            <a:r>
              <a:rPr lang="en-US" sz="1100" dirty="0" err="1" smtClean="0"/>
              <a:t>Barwell</a:t>
            </a:r>
            <a:r>
              <a:rPr lang="en-US" sz="1100" dirty="0" smtClean="0"/>
              <a:t> </a:t>
            </a:r>
            <a:r>
              <a:rPr lang="en-US" sz="1100" dirty="0"/>
              <a:t>R., “</a:t>
            </a:r>
            <a:r>
              <a:rPr lang="en-US" sz="1100" dirty="0" err="1"/>
              <a:t>Heteroglossia</a:t>
            </a:r>
            <a:r>
              <a:rPr lang="en-US" sz="1100" dirty="0"/>
              <a:t> in multilingual mathematics classrooms” in H. </a:t>
            </a:r>
            <a:r>
              <a:rPr lang="en-US" sz="1100" dirty="0" err="1"/>
              <a:t>Forgasz</a:t>
            </a:r>
            <a:r>
              <a:rPr lang="en-US" sz="1100" dirty="0"/>
              <a:t>, F. Rivera (a </a:t>
            </a:r>
            <a:r>
              <a:rPr lang="en-US" sz="1100" dirty="0" err="1"/>
              <a:t>cura</a:t>
            </a:r>
            <a:r>
              <a:rPr lang="en-US" sz="1100" dirty="0"/>
              <a:t> di), </a:t>
            </a:r>
            <a:r>
              <a:rPr lang="en-US" sz="1100" i="1" dirty="0"/>
              <a:t>Towards equity in mathematics education: Gender, culture, and diversity</a:t>
            </a:r>
            <a:r>
              <a:rPr lang="en-US" sz="1100" dirty="0"/>
              <a:t>, Advances in Mathematics Education, Springer, Heidelberg, 2012, pp. 315–332.</a:t>
            </a:r>
            <a:endParaRPr lang="it-IT" sz="1100" dirty="0"/>
          </a:p>
          <a:p>
            <a:pPr marL="171450" indent="-171450">
              <a:buFont typeface="Courier New"/>
              <a:buChar char="o"/>
            </a:pPr>
            <a:r>
              <a:rPr lang="en-US" sz="1100" dirty="0" err="1"/>
              <a:t>Besozzi</a:t>
            </a:r>
            <a:r>
              <a:rPr lang="en-US" sz="1100" dirty="0"/>
              <a:t>, E., Colombo M., </a:t>
            </a:r>
            <a:r>
              <a:rPr lang="en-US" sz="1100" dirty="0" err="1"/>
              <a:t>Santagati</a:t>
            </a:r>
            <a:r>
              <a:rPr lang="en-US" sz="1100" dirty="0"/>
              <a:t> M., (a </a:t>
            </a:r>
            <a:r>
              <a:rPr lang="en-US" sz="1100" dirty="0" err="1"/>
              <a:t>cura</a:t>
            </a:r>
            <a:r>
              <a:rPr lang="en-US" sz="1100" dirty="0"/>
              <a:t> di)</a:t>
            </a:r>
            <a:r>
              <a:rPr lang="en-US" sz="1100" i="1" dirty="0"/>
              <a:t> </a:t>
            </a:r>
            <a:r>
              <a:rPr lang="en-US" sz="1100" i="1" dirty="0" err="1"/>
              <a:t>Misurare</a:t>
            </a:r>
            <a:r>
              <a:rPr lang="en-US" sz="1100" i="1" dirty="0"/>
              <a:t> </a:t>
            </a:r>
            <a:r>
              <a:rPr lang="en-US" sz="1100" i="1" dirty="0" err="1"/>
              <a:t>l’integrazione</a:t>
            </a:r>
            <a:r>
              <a:rPr lang="en-US" sz="1100" i="1" dirty="0"/>
              <a:t> </a:t>
            </a:r>
            <a:r>
              <a:rPr lang="en-US" sz="1100" i="1" dirty="0" err="1"/>
              <a:t>nelle</a:t>
            </a:r>
            <a:r>
              <a:rPr lang="en-US" sz="1100" i="1" dirty="0"/>
              <a:t> </a:t>
            </a:r>
            <a:r>
              <a:rPr lang="en-US" sz="1100" i="1" dirty="0" err="1"/>
              <a:t>classi</a:t>
            </a:r>
            <a:r>
              <a:rPr lang="en-US" sz="1100" i="1" dirty="0"/>
              <a:t> </a:t>
            </a:r>
            <a:r>
              <a:rPr lang="en-US" sz="1100" i="1" dirty="0" err="1"/>
              <a:t>multietniche</a:t>
            </a:r>
            <a:r>
              <a:rPr lang="en-US" sz="1100" i="1" dirty="0"/>
              <a:t>. </a:t>
            </a:r>
            <a:r>
              <a:rPr lang="en-US" sz="1100" dirty="0" err="1"/>
              <a:t>Fondazione</a:t>
            </a:r>
            <a:r>
              <a:rPr lang="en-US" sz="1100" dirty="0"/>
              <a:t> </a:t>
            </a:r>
            <a:r>
              <a:rPr lang="en-US" sz="1100" dirty="0" err="1"/>
              <a:t>Ismu</a:t>
            </a:r>
            <a:r>
              <a:rPr lang="en-US" sz="1100" dirty="0"/>
              <a:t>, Milano, 2013.</a:t>
            </a:r>
            <a:endParaRPr lang="it-IT" sz="1100" dirty="0"/>
          </a:p>
          <a:p>
            <a:pPr marL="171450" indent="-171450">
              <a:buFont typeface="Courier New"/>
              <a:buChar char="o"/>
            </a:pPr>
            <a:r>
              <a:rPr lang="it-IT" sz="1100" dirty="0"/>
              <a:t>Boero P., </a:t>
            </a:r>
            <a:r>
              <a:rPr lang="it-IT" sz="1100" dirty="0" err="1"/>
              <a:t>Douek</a:t>
            </a:r>
            <a:r>
              <a:rPr lang="it-IT" sz="1100" dirty="0"/>
              <a:t> N., Ferrari P. L., “</a:t>
            </a:r>
            <a:r>
              <a:rPr lang="it-IT" sz="1100" dirty="0" err="1"/>
              <a:t>Developing</a:t>
            </a:r>
            <a:r>
              <a:rPr lang="it-IT" sz="1100" dirty="0"/>
              <a:t> </a:t>
            </a:r>
            <a:r>
              <a:rPr lang="it-IT" sz="1100" dirty="0" err="1"/>
              <a:t>mastery</a:t>
            </a:r>
            <a:r>
              <a:rPr lang="it-IT" sz="1100" dirty="0"/>
              <a:t> of </a:t>
            </a:r>
            <a:r>
              <a:rPr lang="it-IT" sz="1100" dirty="0" err="1"/>
              <a:t>natural</a:t>
            </a:r>
            <a:r>
              <a:rPr lang="it-IT" sz="1100" dirty="0"/>
              <a:t> </a:t>
            </a:r>
            <a:r>
              <a:rPr lang="it-IT" sz="1100" dirty="0" err="1"/>
              <a:t>language</a:t>
            </a:r>
            <a:r>
              <a:rPr lang="it-IT" sz="1100" dirty="0"/>
              <a:t>” in </a:t>
            </a:r>
            <a:r>
              <a:rPr lang="it-IT" sz="1100" i="1" dirty="0" err="1"/>
              <a:t>Handbook</a:t>
            </a:r>
            <a:r>
              <a:rPr lang="it-IT" sz="1100" i="1" dirty="0"/>
              <a:t> of </a:t>
            </a:r>
            <a:r>
              <a:rPr lang="it-IT" sz="1100" i="1" dirty="0" err="1"/>
              <a:t>international</a:t>
            </a:r>
            <a:r>
              <a:rPr lang="it-IT" sz="1100" i="1" dirty="0"/>
              <a:t> </a:t>
            </a:r>
            <a:r>
              <a:rPr lang="it-IT" sz="1100" i="1" dirty="0" err="1"/>
              <a:t>research</a:t>
            </a:r>
            <a:r>
              <a:rPr lang="it-IT" sz="1100" i="1" dirty="0"/>
              <a:t> in </a:t>
            </a:r>
            <a:r>
              <a:rPr lang="it-IT" sz="1100" i="1" dirty="0" err="1"/>
              <a:t>mathematics</a:t>
            </a:r>
            <a:r>
              <a:rPr lang="it-IT" sz="1100" i="1" dirty="0"/>
              <a:t> </a:t>
            </a:r>
            <a:r>
              <a:rPr lang="it-IT" sz="1100" i="1" dirty="0" err="1"/>
              <a:t>education</a:t>
            </a:r>
            <a:r>
              <a:rPr lang="it-IT" sz="1100" dirty="0"/>
              <a:t>, 2008, pp. 262-295.</a:t>
            </a:r>
          </a:p>
          <a:p>
            <a:pPr marL="171450" indent="-171450">
              <a:buFont typeface="Courier New"/>
              <a:buChar char="o"/>
            </a:pPr>
            <a:r>
              <a:rPr lang="en-US" sz="1100" dirty="0" err="1"/>
              <a:t>Casteneda</a:t>
            </a:r>
            <a:r>
              <a:rPr lang="en-US" sz="1100" dirty="0"/>
              <a:t> A., “Mathematics and young bilingual children” in T. H. Escobedo (a </a:t>
            </a:r>
            <a:r>
              <a:rPr lang="en-US" sz="1100" dirty="0" err="1"/>
              <a:t>cura</a:t>
            </a:r>
            <a:r>
              <a:rPr lang="en-US" sz="1100" dirty="0"/>
              <a:t> di), </a:t>
            </a:r>
            <a:r>
              <a:rPr lang="en-US" sz="1100" i="1" dirty="0"/>
              <a:t>Early childhood bilingual education: A Hispanic perspective </a:t>
            </a:r>
            <a:r>
              <a:rPr lang="en-US" sz="1100" dirty="0"/>
              <a:t>Teachers College Press, New York, 1983, pp. 139-147.</a:t>
            </a:r>
            <a:endParaRPr lang="it-IT" sz="1100" dirty="0"/>
          </a:p>
          <a:p>
            <a:pPr marL="171450" indent="-171450">
              <a:buFont typeface="Courier New"/>
              <a:buChar char="o"/>
            </a:pPr>
            <a:r>
              <a:rPr lang="en-US" sz="1100" dirty="0"/>
              <a:t>Civil M., “Culture and mathematics: A community approach” in </a:t>
            </a:r>
            <a:r>
              <a:rPr lang="en-US" sz="1100" i="1" dirty="0"/>
              <a:t>Journal of Intercultural Studies, 23</a:t>
            </a:r>
            <a:r>
              <a:rPr lang="en-US" sz="1100" dirty="0"/>
              <a:t>, n. 2, 2002, pp. 133-148.</a:t>
            </a:r>
            <a:endParaRPr lang="it-IT" sz="1100" dirty="0"/>
          </a:p>
          <a:p>
            <a:pPr marL="171450" indent="-171450">
              <a:buFont typeface="Courier New"/>
              <a:buChar char="o"/>
            </a:pPr>
            <a:r>
              <a:rPr lang="it-IT" sz="1100" dirty="0"/>
              <a:t>Colombo M., </a:t>
            </a:r>
            <a:r>
              <a:rPr lang="it-IT" sz="1100" dirty="0" err="1"/>
              <a:t>Ongini</a:t>
            </a:r>
            <a:r>
              <a:rPr lang="it-IT" sz="1100" dirty="0"/>
              <a:t> V., (cura di), </a:t>
            </a:r>
            <a:r>
              <a:rPr lang="it-IT" sz="1100" i="1" dirty="0"/>
              <a:t>Alunni con cittadinanza non italiana, L’eterogeneità dei percorsi scolastici</a:t>
            </a:r>
            <a:r>
              <a:rPr lang="it-IT" sz="1100" dirty="0"/>
              <a:t>, Fondazione ISMU, Milano, 2014.</a:t>
            </a:r>
          </a:p>
          <a:p>
            <a:pPr marL="171450" indent="-171450">
              <a:buFont typeface="Courier New"/>
              <a:buChar char="o"/>
            </a:pPr>
            <a:r>
              <a:rPr lang="it-IT" sz="1100" dirty="0"/>
              <a:t>Consiglio d’Europa, </a:t>
            </a:r>
            <a:r>
              <a:rPr lang="it-IT" sz="1100" i="1" dirty="0"/>
              <a:t>Raccomandazione </a:t>
            </a:r>
            <a:r>
              <a:rPr lang="fr-FR" sz="1100" i="1" dirty="0"/>
              <a:t>Cm/</a:t>
            </a:r>
            <a:r>
              <a:rPr lang="fr-FR" sz="1100" i="1" dirty="0" err="1"/>
              <a:t>rec</a:t>
            </a:r>
            <a:r>
              <a:rPr lang="fr-FR" sz="1100" i="1" dirty="0"/>
              <a:t>(2014)5 </a:t>
            </a:r>
            <a:r>
              <a:rPr lang="fr-FR" sz="1100" i="1" dirty="0" err="1"/>
              <a:t>del</a:t>
            </a:r>
            <a:r>
              <a:rPr lang="fr-FR" sz="1100" i="1" dirty="0"/>
              <a:t> </a:t>
            </a:r>
            <a:r>
              <a:rPr lang="fr-FR" sz="1100" i="1" dirty="0" err="1"/>
              <a:t>comitato</a:t>
            </a:r>
            <a:r>
              <a:rPr lang="fr-FR" sz="1100" i="1" dirty="0"/>
              <a:t> dei </a:t>
            </a:r>
            <a:r>
              <a:rPr lang="fr-FR" sz="1100" i="1" dirty="0" err="1"/>
              <a:t>ministri</a:t>
            </a:r>
            <a:r>
              <a:rPr lang="fr-FR" sz="1100" i="1" dirty="0"/>
              <a:t> </a:t>
            </a:r>
            <a:r>
              <a:rPr lang="fr-FR" sz="1100" i="1" dirty="0" err="1"/>
              <a:t>agli</a:t>
            </a:r>
            <a:r>
              <a:rPr lang="fr-FR" sz="1100" i="1" dirty="0"/>
              <a:t> </a:t>
            </a:r>
            <a:r>
              <a:rPr lang="fr-FR" sz="1100" i="1" dirty="0" err="1"/>
              <a:t>stati</a:t>
            </a:r>
            <a:r>
              <a:rPr lang="fr-FR" sz="1100" i="1" dirty="0"/>
              <a:t> </a:t>
            </a:r>
            <a:r>
              <a:rPr lang="fr-FR" sz="1100" i="1" dirty="0" err="1"/>
              <a:t>membri</a:t>
            </a:r>
            <a:r>
              <a:rPr lang="fr-FR" sz="1100" i="1" dirty="0"/>
              <a:t> </a:t>
            </a:r>
            <a:r>
              <a:rPr lang="fr-FR" sz="1100" i="1" dirty="0" err="1"/>
              <a:t>sull’importanza</a:t>
            </a:r>
            <a:r>
              <a:rPr lang="fr-FR" sz="1100" i="1" dirty="0"/>
              <a:t> delle </a:t>
            </a:r>
            <a:r>
              <a:rPr lang="fr-FR" sz="1100" i="1" dirty="0" err="1"/>
              <a:t>competenze</a:t>
            </a:r>
            <a:r>
              <a:rPr lang="fr-FR" sz="1100" i="1" dirty="0"/>
              <a:t> </a:t>
            </a:r>
            <a:r>
              <a:rPr lang="fr-FR" sz="1100" i="1" dirty="0" err="1"/>
              <a:t>nella</a:t>
            </a:r>
            <a:r>
              <a:rPr lang="fr-FR" sz="1100" i="1" dirty="0"/>
              <a:t>(e) lingua(e) di </a:t>
            </a:r>
            <a:r>
              <a:rPr lang="fr-FR" sz="1100" i="1" dirty="0" err="1"/>
              <a:t>scolarizzazione</a:t>
            </a:r>
            <a:r>
              <a:rPr lang="fr-FR" sz="1100" i="1" dirty="0"/>
              <a:t> per l’</a:t>
            </a:r>
            <a:r>
              <a:rPr lang="fr-FR" sz="1100" i="1" dirty="0" err="1"/>
              <a:t>equità</a:t>
            </a:r>
            <a:r>
              <a:rPr lang="fr-FR" sz="1100" i="1" dirty="0"/>
              <a:t> e la </a:t>
            </a:r>
            <a:r>
              <a:rPr lang="fr-FR" sz="1100" i="1" dirty="0" err="1"/>
              <a:t>qualità</a:t>
            </a:r>
            <a:r>
              <a:rPr lang="fr-FR" sz="1100" i="1" dirty="0"/>
              <a:t> </a:t>
            </a:r>
            <a:r>
              <a:rPr lang="fr-FR" sz="1100" i="1" dirty="0" err="1"/>
              <a:t>nell’istruzione</a:t>
            </a:r>
            <a:r>
              <a:rPr lang="fr-FR" sz="1100" i="1" dirty="0"/>
              <a:t> e per il </a:t>
            </a:r>
            <a:r>
              <a:rPr lang="fr-FR" sz="1100" i="1" dirty="0" err="1"/>
              <a:t>successo</a:t>
            </a:r>
            <a:r>
              <a:rPr lang="fr-FR" sz="1100" i="1" dirty="0"/>
              <a:t> </a:t>
            </a:r>
            <a:r>
              <a:rPr lang="fr-FR" sz="1100" i="1" dirty="0" err="1"/>
              <a:t>scolastico</a:t>
            </a:r>
            <a:r>
              <a:rPr lang="fr-FR" sz="1100" dirty="0"/>
              <a:t>, </a:t>
            </a:r>
            <a:r>
              <a:rPr lang="fr-FR" sz="1100" dirty="0" err="1"/>
              <a:t>Aprile</a:t>
            </a:r>
            <a:r>
              <a:rPr lang="fr-FR" sz="1100" dirty="0"/>
              <a:t> 2014.</a:t>
            </a:r>
            <a:endParaRPr lang="it-IT" sz="1100" dirty="0"/>
          </a:p>
          <a:p>
            <a:pPr marL="171450" indent="-171450">
              <a:buFont typeface="Courier New"/>
              <a:buChar char="o"/>
            </a:pPr>
            <a:r>
              <a:rPr lang="en-US" sz="1100" dirty="0"/>
              <a:t>Cuevas G., “Mathematics learning in English as a second language”, </a:t>
            </a:r>
            <a:r>
              <a:rPr lang="en-US" sz="1100" i="1" dirty="0"/>
              <a:t>Journal for Research in Mathematics Education</a:t>
            </a:r>
            <a:r>
              <a:rPr lang="en-US" sz="1100" dirty="0"/>
              <a:t>, 15, n. 2, 1984.</a:t>
            </a:r>
            <a:endParaRPr lang="it-IT" sz="1100" dirty="0"/>
          </a:p>
          <a:p>
            <a:pPr marL="171450" indent="-171450">
              <a:buFont typeface="Courier New"/>
              <a:buChar char="o"/>
            </a:pPr>
            <a:r>
              <a:rPr lang="en-US" sz="1100" dirty="0"/>
              <a:t>Dominguez H., “Bilingual students’ articulation and gesticulation of mathematical knowledge during problem solving”, </a:t>
            </a:r>
            <a:r>
              <a:rPr lang="en-US" sz="1100" i="1" dirty="0"/>
              <a:t>Bilingual Research Journal, 29</a:t>
            </a:r>
            <a:r>
              <a:rPr lang="en-US" sz="1100" dirty="0"/>
              <a:t>, n. 2, 2005, pp. 269-293.</a:t>
            </a:r>
            <a:endParaRPr lang="it-IT" sz="1100" dirty="0"/>
          </a:p>
          <a:p>
            <a:pPr marL="171450" indent="-171450">
              <a:buFont typeface="Courier New"/>
              <a:buChar char="o"/>
            </a:pPr>
            <a:r>
              <a:rPr lang="it-IT" sz="1100" dirty="0"/>
              <a:t>Ferrari P.L., “Costruzione di competenze linguistiche appropriate per la matematica a partire dalla media inferiore”, </a:t>
            </a:r>
            <a:r>
              <a:rPr lang="it-IT" sz="1100" i="1" dirty="0"/>
              <a:t>L'insegnamento della matematica e delle scienze integrate</a:t>
            </a:r>
            <a:r>
              <a:rPr lang="it-IT" sz="1100" dirty="0"/>
              <a:t>, 26a, n.4, 2003.</a:t>
            </a:r>
          </a:p>
          <a:p>
            <a:pPr marL="171450" indent="-171450">
              <a:buFont typeface="Courier New"/>
              <a:buChar char="o"/>
            </a:pPr>
            <a:r>
              <a:rPr lang="en-US" sz="1100" dirty="0"/>
              <a:t>Gutiérrez K., </a:t>
            </a:r>
            <a:r>
              <a:rPr lang="en-US" sz="1100" dirty="0" err="1"/>
              <a:t>Rogoff</a:t>
            </a:r>
            <a:r>
              <a:rPr lang="en-US" sz="1100" dirty="0"/>
              <a:t> B., “Cultural ways of learning: Individual traits or repertoires of practice”, </a:t>
            </a:r>
            <a:r>
              <a:rPr lang="en-US" sz="1100" i="1" dirty="0"/>
              <a:t>Educational Researcher, 32</a:t>
            </a:r>
            <a:r>
              <a:rPr lang="en-US" sz="1100" dirty="0"/>
              <a:t>, n. 5, 2003, pp. 19-25.</a:t>
            </a:r>
            <a:endParaRPr lang="it-IT" sz="1100" dirty="0"/>
          </a:p>
          <a:p>
            <a:pPr marL="171450" indent="-171450">
              <a:buFont typeface="Courier New"/>
              <a:buChar char="o"/>
            </a:pPr>
            <a:r>
              <a:rPr lang="en-US" sz="1100" dirty="0" err="1"/>
              <a:t>Halliday</a:t>
            </a:r>
            <a:r>
              <a:rPr lang="en-US" sz="1100" dirty="0"/>
              <a:t> M. A. K., </a:t>
            </a:r>
            <a:r>
              <a:rPr lang="en-US" sz="1100" i="1" dirty="0"/>
              <a:t>Language as social semiotic</a:t>
            </a:r>
            <a:r>
              <a:rPr lang="en-US" sz="1100" dirty="0"/>
              <a:t>, Edward Arnold, London, 1978.</a:t>
            </a:r>
            <a:endParaRPr lang="it-IT" sz="1100" dirty="0"/>
          </a:p>
          <a:p>
            <a:pPr marL="171450" indent="-171450">
              <a:buFont typeface="Courier New"/>
              <a:buChar char="o"/>
            </a:pPr>
            <a:r>
              <a:rPr lang="en-US" sz="1100" dirty="0"/>
              <a:t>Just M. A., Carpenter P. A., “</a:t>
            </a:r>
            <a:r>
              <a:rPr lang="en-US" sz="1100" dirty="0" err="1"/>
              <a:t>Comprension</a:t>
            </a:r>
            <a:r>
              <a:rPr lang="en-US" sz="1100" dirty="0"/>
              <a:t> of negation with quantification”, </a:t>
            </a:r>
            <a:r>
              <a:rPr lang="en-US" sz="1100" i="1" dirty="0"/>
              <a:t>Journal of verbal learning and verbal behavior</a:t>
            </a:r>
            <a:r>
              <a:rPr lang="en-US" sz="1100" dirty="0"/>
              <a:t>, 10,  1971, pp. 244-253.</a:t>
            </a:r>
            <a:endParaRPr lang="it-IT" sz="1100" dirty="0"/>
          </a:p>
          <a:p>
            <a:pPr marL="171450" indent="-171450">
              <a:buFont typeface="Courier New"/>
              <a:buChar char="o"/>
            </a:pPr>
            <a:r>
              <a:rPr lang="en-US" sz="1100" dirty="0"/>
              <a:t>Kieran C., “The mathematical discourse of 13-year-old partnered problem solving and its relation to the mathematics that emerges”, </a:t>
            </a:r>
            <a:r>
              <a:rPr lang="en-US" sz="1100" i="1" dirty="0"/>
              <a:t>Educational Studies in Mathematics, 46</a:t>
            </a:r>
            <a:r>
              <a:rPr lang="en-US" sz="1100" dirty="0"/>
              <a:t>, n. 1-3, 2001, pp. 187-228.</a:t>
            </a:r>
            <a:endParaRPr lang="it-IT" sz="1100" dirty="0"/>
          </a:p>
          <a:p>
            <a:pPr marL="171450" indent="-171450">
              <a:buFont typeface="Courier New"/>
              <a:buChar char="o"/>
            </a:pPr>
            <a:r>
              <a:rPr lang="en-US" sz="1100" dirty="0"/>
              <a:t>Kilpatrick J., Swafford J., </a:t>
            </a:r>
            <a:r>
              <a:rPr lang="en-US" sz="1100" dirty="0" err="1"/>
              <a:t>Findell</a:t>
            </a:r>
            <a:r>
              <a:rPr lang="en-US" sz="1100" dirty="0"/>
              <a:t> B., (a </a:t>
            </a:r>
            <a:r>
              <a:rPr lang="en-US" sz="1100" dirty="0" err="1"/>
              <a:t>cura</a:t>
            </a:r>
            <a:r>
              <a:rPr lang="en-US" sz="1100" dirty="0"/>
              <a:t> di), </a:t>
            </a:r>
            <a:r>
              <a:rPr lang="en-US" sz="1100" i="1" dirty="0"/>
              <a:t>Adding It Up: How Children Learn Mathematics</a:t>
            </a:r>
            <a:r>
              <a:rPr lang="en-US" sz="1100" dirty="0"/>
              <a:t>, National Academies Press, 2001.</a:t>
            </a:r>
            <a:endParaRPr lang="it-IT" sz="1100" dirty="0"/>
          </a:p>
          <a:p>
            <a:pPr marL="171450" indent="-171450">
              <a:buFont typeface="Courier New"/>
              <a:buChar char="o"/>
            </a:pPr>
            <a:r>
              <a:rPr lang="en-US" sz="1100" dirty="0"/>
              <a:t>Knight L., Hargis C., “Math language ability: its relationship to reading in math”, </a:t>
            </a:r>
            <a:r>
              <a:rPr lang="en-US" sz="1100" i="1" dirty="0"/>
              <a:t>Language Arts</a:t>
            </a:r>
            <a:r>
              <a:rPr lang="en-US" sz="1100" dirty="0"/>
              <a:t>, 54,  1977, pp. 423-428.</a:t>
            </a:r>
            <a:endParaRPr lang="it-IT" sz="1100" dirty="0"/>
          </a:p>
          <a:p>
            <a:pPr marL="171450" indent="-171450">
              <a:buFont typeface="Courier New"/>
              <a:buChar char="o"/>
            </a:pPr>
            <a:r>
              <a:rPr lang="en-US" sz="1100" dirty="0" err="1"/>
              <a:t>Legrenzi</a:t>
            </a:r>
            <a:r>
              <a:rPr lang="en-US" sz="1100" dirty="0"/>
              <a:t> P., “Relations between language and reasoning about deductive rules” in G. B. Flores </a:t>
            </a:r>
            <a:r>
              <a:rPr lang="en-US" sz="1100" dirty="0" err="1"/>
              <a:t>D’Arcais</a:t>
            </a:r>
            <a:r>
              <a:rPr lang="en-US" sz="1100" dirty="0"/>
              <a:t>, W. J. M. </a:t>
            </a:r>
            <a:r>
              <a:rPr lang="en-US" sz="1100" dirty="0" err="1"/>
              <a:t>Levelt</a:t>
            </a:r>
            <a:r>
              <a:rPr lang="en-US" sz="1100" dirty="0"/>
              <a:t>  (a </a:t>
            </a:r>
            <a:r>
              <a:rPr lang="en-US" sz="1100" dirty="0" err="1"/>
              <a:t>cura</a:t>
            </a:r>
            <a:r>
              <a:rPr lang="en-US" sz="1100" dirty="0"/>
              <a:t> di), </a:t>
            </a:r>
            <a:r>
              <a:rPr lang="en-US" sz="1100" i="1" dirty="0"/>
              <a:t>Advances in psycholinguistics</a:t>
            </a:r>
            <a:r>
              <a:rPr lang="en-US" sz="1100" dirty="0"/>
              <a:t>, North-Holland,</a:t>
            </a:r>
            <a:r>
              <a:rPr lang="en-US" sz="1100" i="1" dirty="0"/>
              <a:t> </a:t>
            </a:r>
            <a:r>
              <a:rPr lang="en-US" sz="1100" dirty="0"/>
              <a:t>Amsterdam, 1970, pp. 334-343.</a:t>
            </a:r>
            <a:endParaRPr lang="it-IT" sz="1100" dirty="0"/>
          </a:p>
          <a:p>
            <a:pPr marL="171450" indent="-171450">
              <a:buFont typeface="Courier New"/>
              <a:buChar char="o"/>
            </a:pPr>
            <a:r>
              <a:rPr lang="en-US" sz="1100" dirty="0"/>
              <a:t>Lo Cicero A. M., </a:t>
            </a:r>
            <a:r>
              <a:rPr lang="en-US" sz="1100" dirty="0" err="1"/>
              <a:t>Fuson</a:t>
            </a:r>
            <a:r>
              <a:rPr lang="en-US" sz="1100" dirty="0"/>
              <a:t> K. C., </a:t>
            </a:r>
            <a:r>
              <a:rPr lang="en-US" sz="1100" dirty="0" err="1"/>
              <a:t>Allexsaht</a:t>
            </a:r>
            <a:r>
              <a:rPr lang="en-US" sz="1100" dirty="0"/>
              <a:t>-Snider M., “Mathematizing children’s stories, helping children solve word problems, and supporting parental </a:t>
            </a:r>
            <a:r>
              <a:rPr lang="en-US" sz="1100" dirty="0" err="1"/>
              <a:t>involvement”in</a:t>
            </a:r>
            <a:r>
              <a:rPr lang="en-US" sz="1100" dirty="0"/>
              <a:t> W. G. </a:t>
            </a:r>
            <a:r>
              <a:rPr lang="en-US" sz="1100" dirty="0" err="1"/>
              <a:t>Secada</a:t>
            </a:r>
            <a:r>
              <a:rPr lang="en-US" sz="1100" dirty="0"/>
              <a:t>, L. Ortiz-Franco, N. G. Hernandez, Y. De La Cruz (a </a:t>
            </a:r>
            <a:r>
              <a:rPr lang="en-US" sz="1100" dirty="0" err="1"/>
              <a:t>cura</a:t>
            </a:r>
            <a:r>
              <a:rPr lang="en-US" sz="1100" dirty="0"/>
              <a:t> di), </a:t>
            </a:r>
            <a:r>
              <a:rPr lang="en-US" sz="1100" i="1" dirty="0"/>
              <a:t>Changing the faces of mathematics</a:t>
            </a:r>
            <a:r>
              <a:rPr lang="en-US" sz="1100" dirty="0"/>
              <a:t>), National Council of Teachers of Mathematics, Reston, 1999, pp. 59-70</a:t>
            </a:r>
            <a:r>
              <a:rPr lang="en-US" sz="1100" dirty="0" smtClean="0"/>
              <a:t>.</a:t>
            </a:r>
            <a:endParaRPr lang="it-IT" sz="1100" dirty="0"/>
          </a:p>
          <a:p>
            <a:pPr marL="171450" indent="-171450">
              <a:buFont typeface="Courier New"/>
              <a:buChar char="o"/>
            </a:pPr>
            <a:r>
              <a:rPr lang="en-US" sz="1100" dirty="0" err="1" smtClean="0"/>
              <a:t>MacGregor</a:t>
            </a:r>
            <a:r>
              <a:rPr lang="en-US" sz="1100" dirty="0" smtClean="0"/>
              <a:t> </a:t>
            </a:r>
            <a:r>
              <a:rPr lang="en-US" sz="1100" dirty="0"/>
              <a:t>M., Moore R., </a:t>
            </a:r>
            <a:r>
              <a:rPr lang="en-US" sz="1100" i="1" dirty="0"/>
              <a:t>Teaching mathematics in the multicultural classroom</a:t>
            </a:r>
            <a:r>
              <a:rPr lang="en-US" sz="1100" dirty="0"/>
              <a:t>, Institute of Education, University of Melbourne, Melbourne, 1992</a:t>
            </a:r>
            <a:r>
              <a:rPr lang="en-US" sz="1100" dirty="0" smtClean="0"/>
              <a:t>.</a:t>
            </a:r>
          </a:p>
          <a:p>
            <a:pPr marL="171450" indent="-171450">
              <a:buFont typeface="Courier New"/>
              <a:buChar char="o"/>
            </a:pPr>
            <a:r>
              <a:rPr lang="en-US" sz="1100" dirty="0"/>
              <a:t>McDonald S., “Cautionary tale: Using an ESL approach for mathematics teaching” in M. </a:t>
            </a:r>
            <a:r>
              <a:rPr lang="en-US" sz="1100" dirty="0" err="1"/>
              <a:t>Setati</a:t>
            </a:r>
            <a:r>
              <a:rPr lang="en-US" sz="1100" dirty="0"/>
              <a:t>, T. </a:t>
            </a:r>
            <a:r>
              <a:rPr lang="en-US" sz="1100" dirty="0" err="1"/>
              <a:t>Nkambule</a:t>
            </a:r>
            <a:r>
              <a:rPr lang="en-US" sz="1100" dirty="0"/>
              <a:t>, L. </a:t>
            </a:r>
            <a:r>
              <a:rPr lang="en-US" sz="1100" dirty="0" err="1"/>
              <a:t>Goosen</a:t>
            </a:r>
            <a:r>
              <a:rPr lang="en-US" sz="1100" dirty="0"/>
              <a:t> (a </a:t>
            </a:r>
            <a:r>
              <a:rPr lang="en-US" sz="1100" dirty="0" err="1"/>
              <a:t>cura</a:t>
            </a:r>
            <a:r>
              <a:rPr lang="en-US" sz="1100" dirty="0"/>
              <a:t> di), </a:t>
            </a:r>
            <a:r>
              <a:rPr lang="en-US" sz="1100" i="1" dirty="0"/>
              <a:t>Proceedings of the 21 ICMI Study Conference</a:t>
            </a:r>
            <a:r>
              <a:rPr lang="en-US" sz="1100" dirty="0"/>
              <a:t>, University of South Africa, 2011, pp. 202–208.</a:t>
            </a:r>
            <a:endParaRPr lang="it-IT" sz="1100" dirty="0"/>
          </a:p>
          <a:p>
            <a:pPr marL="171450" indent="-171450">
              <a:buFont typeface="Courier New"/>
              <a:buChar char="o"/>
            </a:pPr>
            <a:endParaRPr lang="it-IT" sz="1100" dirty="0"/>
          </a:p>
        </p:txBody>
      </p:sp>
    </p:spTree>
    <p:extLst>
      <p:ext uri="{BB962C8B-B14F-4D97-AF65-F5344CB8AC3E}">
        <p14:creationId xmlns:p14="http://schemas.microsoft.com/office/powerpoint/2010/main" val="3304947839"/>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141302"/>
            <a:ext cx="8229600" cy="1143000"/>
          </a:xfrm>
          <a:prstGeom prst="rect">
            <a:avLst/>
          </a:prstGeom>
        </p:spPr>
        <p:txBody>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en-GB" sz="4000" dirty="0" err="1" smtClean="0"/>
              <a:t>Bibliografia</a:t>
            </a:r>
            <a:endParaRPr lang="en-GB" sz="4000" dirty="0"/>
          </a:p>
        </p:txBody>
      </p:sp>
      <p:sp>
        <p:nvSpPr>
          <p:cNvPr id="6" name="Rectangle 5"/>
          <p:cNvSpPr/>
          <p:nvPr/>
        </p:nvSpPr>
        <p:spPr>
          <a:xfrm>
            <a:off x="0" y="1080462"/>
            <a:ext cx="9153210" cy="5509202"/>
          </a:xfrm>
          <a:prstGeom prst="rect">
            <a:avLst/>
          </a:prstGeom>
        </p:spPr>
        <p:txBody>
          <a:bodyPr wrap="square">
            <a:spAutoFit/>
          </a:bodyPr>
          <a:lstStyle/>
          <a:p>
            <a:pPr marL="171450" indent="-171450">
              <a:buFont typeface="Courier New"/>
              <a:buChar char="o"/>
            </a:pPr>
            <a:r>
              <a:rPr lang="en-US" sz="1100" dirty="0" err="1" smtClean="0"/>
              <a:t>Mestre</a:t>
            </a:r>
            <a:r>
              <a:rPr lang="en-US" sz="1100" dirty="0" smtClean="0"/>
              <a:t> </a:t>
            </a:r>
            <a:r>
              <a:rPr lang="en-US" sz="1100" dirty="0"/>
              <a:t>J. P., “Predicting academic achievement among bilingual Hispanic college technical students”, </a:t>
            </a:r>
            <a:r>
              <a:rPr lang="en-US" sz="1100" i="1" dirty="0"/>
              <a:t>Educational and Psychological Measurement</a:t>
            </a:r>
            <a:r>
              <a:rPr lang="en-US" sz="1100" dirty="0"/>
              <a:t>, </a:t>
            </a:r>
            <a:r>
              <a:rPr lang="en-US" sz="1100" i="1" dirty="0"/>
              <a:t>41</a:t>
            </a:r>
            <a:r>
              <a:rPr lang="en-US" sz="1100" dirty="0"/>
              <a:t>, 1981, pp. 1255 – 1264.</a:t>
            </a:r>
            <a:endParaRPr lang="it-IT" sz="1100" dirty="0"/>
          </a:p>
          <a:p>
            <a:pPr marL="171450" indent="-171450">
              <a:buFont typeface="Courier New"/>
              <a:buChar char="o"/>
            </a:pPr>
            <a:r>
              <a:rPr lang="en-US" sz="1100" dirty="0" err="1"/>
              <a:t>Moschkovich</a:t>
            </a:r>
            <a:r>
              <a:rPr lang="en-US" sz="1100" dirty="0"/>
              <a:t> J., “Bilingual mathematics learners: How views of language, bilingual learners, and mathematical communication impact instruction” in N. S. </a:t>
            </a:r>
            <a:r>
              <a:rPr lang="en-US" sz="1100" dirty="0" err="1"/>
              <a:t>Nasir</a:t>
            </a:r>
            <a:r>
              <a:rPr lang="en-US" sz="1100" dirty="0"/>
              <a:t>, P. Cobb (a </a:t>
            </a:r>
            <a:r>
              <a:rPr lang="en-US" sz="1100" dirty="0" err="1"/>
              <a:t>cura</a:t>
            </a:r>
            <a:r>
              <a:rPr lang="en-US" sz="1100" dirty="0"/>
              <a:t> di), </a:t>
            </a:r>
            <a:r>
              <a:rPr lang="en-US" sz="1100" i="1" dirty="0"/>
              <a:t>Improving access to mathematics: Diversity and equity in the classroom</a:t>
            </a:r>
            <a:r>
              <a:rPr lang="en-US" sz="1100" dirty="0"/>
              <a:t>,</a:t>
            </a:r>
            <a:r>
              <a:rPr lang="en-US" sz="1100" i="1" dirty="0"/>
              <a:t> </a:t>
            </a:r>
            <a:r>
              <a:rPr lang="en-US" sz="1100" dirty="0"/>
              <a:t>Teachers College Press, New York, 2007, pp. 89- 104.</a:t>
            </a:r>
            <a:endParaRPr lang="it-IT" sz="1100" dirty="0"/>
          </a:p>
          <a:p>
            <a:pPr marL="171450" indent="-171450">
              <a:buFont typeface="Courier New"/>
              <a:buChar char="o"/>
            </a:pPr>
            <a:r>
              <a:rPr lang="en-US" sz="1100" dirty="0"/>
              <a:t>Munro J., “Language abilities and math performance”, </a:t>
            </a:r>
            <a:r>
              <a:rPr lang="en-US" sz="1100" i="1" dirty="0"/>
              <a:t>Reading Teacher</a:t>
            </a:r>
            <a:r>
              <a:rPr lang="en-US" sz="1100" dirty="0"/>
              <a:t>, 32, 1979, pp. 900-915.</a:t>
            </a:r>
            <a:endParaRPr lang="it-IT" sz="1100" dirty="0"/>
          </a:p>
          <a:p>
            <a:pPr marL="171450" indent="-171450">
              <a:buFont typeface="Courier New"/>
              <a:buChar char="o"/>
            </a:pPr>
            <a:r>
              <a:rPr lang="en-US" sz="1100" dirty="0" err="1"/>
              <a:t>Oecd</a:t>
            </a:r>
            <a:r>
              <a:rPr lang="en-US" sz="1100" dirty="0"/>
              <a:t>-Pisa, </a:t>
            </a:r>
            <a:r>
              <a:rPr lang="en-US" sz="1100" i="1" dirty="0"/>
              <a:t>Untapped Skills. </a:t>
            </a:r>
            <a:r>
              <a:rPr lang="en-US" sz="1100" i="1" dirty="0" err="1"/>
              <a:t>Realising</a:t>
            </a:r>
            <a:r>
              <a:rPr lang="en-US" sz="1100" i="1" dirty="0"/>
              <a:t> the potential of immigrant students</a:t>
            </a:r>
            <a:r>
              <a:rPr lang="en-US" sz="1100" dirty="0"/>
              <a:t>, </a:t>
            </a:r>
            <a:r>
              <a:rPr lang="en-US" sz="1100" dirty="0" err="1"/>
              <a:t>Oecd</a:t>
            </a:r>
            <a:r>
              <a:rPr lang="en-US" sz="1100" dirty="0"/>
              <a:t> Publishing, Paris, 2012.</a:t>
            </a:r>
            <a:endParaRPr lang="it-IT" sz="1100" dirty="0"/>
          </a:p>
          <a:p>
            <a:pPr marL="171450" indent="-171450">
              <a:buFont typeface="Courier New"/>
              <a:buChar char="o"/>
            </a:pPr>
            <a:r>
              <a:rPr lang="en-US" sz="1100" dirty="0"/>
              <a:t>Olivares R. A., “Communication in mathematics for students with limited English proficiency” in P.C. Elliot, M.J. Kenney (a </a:t>
            </a:r>
            <a:r>
              <a:rPr lang="en-US" sz="1100" dirty="0" err="1"/>
              <a:t>cura</a:t>
            </a:r>
            <a:r>
              <a:rPr lang="en-US" sz="1100" dirty="0"/>
              <a:t> di), </a:t>
            </a:r>
            <a:r>
              <a:rPr lang="en-US" sz="1100" i="1" dirty="0"/>
              <a:t>Communication in mathematics: K-12 and beyond-1996 yearbook</a:t>
            </a:r>
            <a:r>
              <a:rPr lang="en-US" sz="1100" dirty="0"/>
              <a:t>, NCTM, Reston, 1996, pp. 219-230.</a:t>
            </a:r>
            <a:endParaRPr lang="it-IT" sz="1100" dirty="0"/>
          </a:p>
          <a:p>
            <a:pPr marL="171450" indent="-171450">
              <a:buFont typeface="Courier New"/>
              <a:buChar char="o"/>
            </a:pPr>
            <a:r>
              <a:rPr lang="en-US" sz="1100" dirty="0"/>
              <a:t>Ron P., “Spanish-English language issues in the mathematics classroom” in W. G. </a:t>
            </a:r>
            <a:r>
              <a:rPr lang="en-US" sz="1100" dirty="0" err="1"/>
              <a:t>Secada</a:t>
            </a:r>
            <a:r>
              <a:rPr lang="en-US" sz="1100" dirty="0"/>
              <a:t>, L. Ortiz-Franco, N. G. Hernandez, Y. De La Cruz (a </a:t>
            </a:r>
            <a:r>
              <a:rPr lang="en-US" sz="1100" dirty="0" err="1"/>
              <a:t>cura</a:t>
            </a:r>
            <a:r>
              <a:rPr lang="en-US" sz="1100" dirty="0"/>
              <a:t> di), </a:t>
            </a:r>
            <a:r>
              <a:rPr lang="en-US" sz="1100" i="1" dirty="0"/>
              <a:t>Changing the faces of mathematics: Perspectives on Latinos</a:t>
            </a:r>
            <a:r>
              <a:rPr lang="en-US" sz="1100" dirty="0"/>
              <a:t>, National Council of Teachers of Mathematics, Reston, 1999, pp. 23-33.</a:t>
            </a:r>
            <a:endParaRPr lang="it-IT" sz="1100" dirty="0"/>
          </a:p>
          <a:p>
            <a:pPr marL="171450" indent="-171450">
              <a:buFont typeface="Courier New"/>
              <a:buChar char="o"/>
            </a:pPr>
            <a:r>
              <a:rPr lang="en-US" sz="1100" dirty="0"/>
              <a:t>Rubenstein R. N., “Strategies to support the learning of the language of mathematics” in P.C. Elliot, M.J. Kenney (a </a:t>
            </a:r>
            <a:r>
              <a:rPr lang="en-US" sz="1100" dirty="0" err="1"/>
              <a:t>cura</a:t>
            </a:r>
            <a:r>
              <a:rPr lang="en-US" sz="1100" dirty="0"/>
              <a:t> di), </a:t>
            </a:r>
            <a:r>
              <a:rPr lang="en-US" sz="1100" i="1" dirty="0"/>
              <a:t>Communication in mathematics: K-12 and beyond-1996 yearbook</a:t>
            </a:r>
            <a:r>
              <a:rPr lang="en-US" sz="1100" dirty="0"/>
              <a:t>, NCTM, Reston, 1996, pp. 214-218.</a:t>
            </a:r>
            <a:endParaRPr lang="it-IT" sz="1100" dirty="0"/>
          </a:p>
          <a:p>
            <a:pPr marL="171450" indent="-171450">
              <a:buFont typeface="Courier New"/>
              <a:buChar char="o"/>
            </a:pPr>
            <a:r>
              <a:rPr lang="en-US" sz="1100" dirty="0"/>
              <a:t>Rubenstein R., Thompson D., “Learning Mathematical Symbolism: Challenges and Instructional Strategies”,  </a:t>
            </a:r>
            <a:r>
              <a:rPr lang="en-US" sz="1100" i="1" dirty="0"/>
              <a:t>Mathematics Teacher</a:t>
            </a:r>
            <a:r>
              <a:rPr lang="en-US" sz="1100" dirty="0"/>
              <a:t>, </a:t>
            </a:r>
            <a:r>
              <a:rPr lang="en-US" sz="1100" i="1" dirty="0"/>
              <a:t>94 </a:t>
            </a:r>
            <a:r>
              <a:rPr lang="en-US" sz="1100" dirty="0"/>
              <a:t>, n. 4, 2001, pp. 265-271.</a:t>
            </a:r>
            <a:endParaRPr lang="it-IT" sz="1100" dirty="0"/>
          </a:p>
          <a:p>
            <a:pPr marL="171450" indent="-171450">
              <a:buFont typeface="Courier New"/>
              <a:buChar char="o"/>
            </a:pPr>
            <a:r>
              <a:rPr lang="en-US" sz="1100" dirty="0"/>
              <a:t>Rubenstein R., Thompson D., “Understanding and supporting children's mathematical vocabulary development”, </a:t>
            </a:r>
            <a:r>
              <a:rPr lang="en-US" sz="1100" i="1" dirty="0"/>
              <a:t>Teaching Children Mathematics</a:t>
            </a:r>
            <a:r>
              <a:rPr lang="en-US" sz="1100" dirty="0"/>
              <a:t>, </a:t>
            </a:r>
            <a:r>
              <a:rPr lang="en-US" sz="1100" i="1" dirty="0"/>
              <a:t>9</a:t>
            </a:r>
            <a:r>
              <a:rPr lang="en-US" sz="1100" dirty="0"/>
              <a:t>, n. 2, 2002, pp. 107-112.</a:t>
            </a:r>
            <a:endParaRPr lang="it-IT" sz="1100" dirty="0"/>
          </a:p>
          <a:p>
            <a:pPr marL="171450" indent="-171450">
              <a:buFont typeface="Courier New"/>
              <a:buChar char="o"/>
            </a:pPr>
            <a:r>
              <a:rPr lang="it-IT" sz="1100" dirty="0" err="1"/>
              <a:t>Schleppegrell</a:t>
            </a:r>
            <a:r>
              <a:rPr lang="it-IT" sz="1100" dirty="0"/>
              <a:t> M. </a:t>
            </a:r>
            <a:r>
              <a:rPr lang="it-IT" sz="1100" dirty="0" err="1"/>
              <a:t>J</a:t>
            </a:r>
            <a:r>
              <a:rPr lang="it-IT" sz="1100" dirty="0"/>
              <a:t>., “The </a:t>
            </a:r>
            <a:r>
              <a:rPr lang="it-IT" sz="1100" dirty="0" err="1"/>
              <a:t>linguistic</a:t>
            </a:r>
            <a:r>
              <a:rPr lang="it-IT" sz="1100" dirty="0"/>
              <a:t> </a:t>
            </a:r>
            <a:r>
              <a:rPr lang="it-IT" sz="1100" dirty="0" err="1"/>
              <a:t>challenges</a:t>
            </a:r>
            <a:r>
              <a:rPr lang="it-IT" sz="1100" dirty="0"/>
              <a:t> of </a:t>
            </a:r>
            <a:r>
              <a:rPr lang="it-IT" sz="1100" dirty="0" err="1"/>
              <a:t>mathematics</a:t>
            </a:r>
            <a:r>
              <a:rPr lang="it-IT" sz="1100" dirty="0"/>
              <a:t> </a:t>
            </a:r>
            <a:r>
              <a:rPr lang="it-IT" sz="1100" dirty="0" err="1"/>
              <a:t>teaching</a:t>
            </a:r>
            <a:r>
              <a:rPr lang="it-IT" sz="1100" dirty="0"/>
              <a:t> and </a:t>
            </a:r>
            <a:r>
              <a:rPr lang="it-IT" sz="1100" dirty="0" err="1"/>
              <a:t>learning</a:t>
            </a:r>
            <a:r>
              <a:rPr lang="it-IT" sz="1100" dirty="0"/>
              <a:t>: a </a:t>
            </a:r>
            <a:r>
              <a:rPr lang="it-IT" sz="1100" dirty="0" err="1"/>
              <a:t>research</a:t>
            </a:r>
            <a:r>
              <a:rPr lang="it-IT" sz="1100" dirty="0"/>
              <a:t> </a:t>
            </a:r>
            <a:r>
              <a:rPr lang="it-IT" sz="1100" dirty="0" err="1"/>
              <a:t>review</a:t>
            </a:r>
            <a:r>
              <a:rPr lang="it-IT" sz="1100" dirty="0"/>
              <a:t>”, </a:t>
            </a:r>
            <a:r>
              <a:rPr lang="it-IT" sz="1100" i="1" dirty="0"/>
              <a:t>Reading &amp; </a:t>
            </a:r>
            <a:r>
              <a:rPr lang="it-IT" sz="1100" i="1" dirty="0" err="1"/>
              <a:t>Writing</a:t>
            </a:r>
            <a:r>
              <a:rPr lang="it-IT" sz="1100" i="1" dirty="0"/>
              <a:t> </a:t>
            </a:r>
            <a:r>
              <a:rPr lang="it-IT" sz="1100" i="1" dirty="0" err="1"/>
              <a:t>Quartely</a:t>
            </a:r>
            <a:r>
              <a:rPr lang="it-IT" sz="1100" dirty="0"/>
              <a:t>, 23, n. 2, 2007, pp. 139-159.</a:t>
            </a:r>
          </a:p>
          <a:p>
            <a:pPr marL="171450" indent="-171450">
              <a:buFont typeface="Courier New"/>
              <a:buChar char="o"/>
            </a:pPr>
            <a:r>
              <a:rPr lang="en-US" sz="1100" dirty="0" err="1" smtClean="0"/>
              <a:t>Setati</a:t>
            </a:r>
            <a:r>
              <a:rPr lang="en-US" sz="1100" dirty="0" smtClean="0"/>
              <a:t> </a:t>
            </a:r>
            <a:r>
              <a:rPr lang="en-US" sz="1100" dirty="0"/>
              <a:t>M., Adler J., “Between languages and discourses: Language practices in primary multilingual mathematics classrooms in South Africa”, </a:t>
            </a:r>
            <a:r>
              <a:rPr lang="en-US" sz="1100" i="1" dirty="0"/>
              <a:t>Educational Studies in Mathematics</a:t>
            </a:r>
            <a:r>
              <a:rPr lang="en-US" sz="1100" dirty="0"/>
              <a:t>, </a:t>
            </a:r>
            <a:r>
              <a:rPr lang="en-US" sz="1100" i="1" dirty="0"/>
              <a:t>43</a:t>
            </a:r>
            <a:r>
              <a:rPr lang="en-US" sz="1100" dirty="0"/>
              <a:t>, n. 3, 2000, pp. 243–269.</a:t>
            </a:r>
            <a:endParaRPr lang="it-IT" sz="1100" dirty="0"/>
          </a:p>
          <a:p>
            <a:pPr marL="171450" indent="-171450">
              <a:buFont typeface="Courier New"/>
              <a:buChar char="o"/>
            </a:pPr>
            <a:r>
              <a:rPr lang="en-US" sz="1100" dirty="0" err="1"/>
              <a:t>Setati</a:t>
            </a:r>
            <a:r>
              <a:rPr lang="en-US" sz="1100" dirty="0"/>
              <a:t> M., </a:t>
            </a:r>
            <a:r>
              <a:rPr lang="en-US" sz="1100" dirty="0" err="1"/>
              <a:t>Molefe</a:t>
            </a:r>
            <a:r>
              <a:rPr lang="en-US" sz="1100" dirty="0"/>
              <a:t> T., </a:t>
            </a:r>
            <a:r>
              <a:rPr lang="en-US" sz="1100" dirty="0" err="1"/>
              <a:t>Langa</a:t>
            </a:r>
            <a:r>
              <a:rPr lang="en-US" sz="1100" dirty="0"/>
              <a:t> M., “Using language as a transparent resource in the teaching and learning of mathematics in a Grade 11 multilingual classroom”, </a:t>
            </a:r>
            <a:r>
              <a:rPr lang="en-US" sz="1100" i="1" dirty="0"/>
              <a:t>Pythagoras</a:t>
            </a:r>
            <a:r>
              <a:rPr lang="en-US" sz="1100" dirty="0"/>
              <a:t>, </a:t>
            </a:r>
            <a:r>
              <a:rPr lang="en-US" sz="1100" i="1" dirty="0"/>
              <a:t>67</a:t>
            </a:r>
            <a:r>
              <a:rPr lang="en-US" sz="1100" dirty="0"/>
              <a:t>, 2008, pp. 14–25.</a:t>
            </a:r>
            <a:endParaRPr lang="it-IT" sz="1100" dirty="0"/>
          </a:p>
          <a:p>
            <a:pPr marL="171450" indent="-171450">
              <a:buFont typeface="Courier New"/>
              <a:buChar char="o"/>
            </a:pPr>
            <a:r>
              <a:rPr lang="en-US" sz="1100" dirty="0" err="1"/>
              <a:t>Shaftel</a:t>
            </a:r>
            <a:r>
              <a:rPr lang="en-US" sz="1100" dirty="0"/>
              <a:t> J., Belton-Kocher E., </a:t>
            </a:r>
            <a:r>
              <a:rPr lang="en-US" sz="1100" dirty="0" err="1"/>
              <a:t>Glasnapp</a:t>
            </a:r>
            <a:r>
              <a:rPr lang="en-US" sz="1100" dirty="0"/>
              <a:t> D., </a:t>
            </a:r>
            <a:r>
              <a:rPr lang="en-US" sz="1100" dirty="0" err="1"/>
              <a:t>Poggio</a:t>
            </a:r>
            <a:r>
              <a:rPr lang="en-US" sz="1100" dirty="0"/>
              <a:t> J., “The impact of language characteristics in mathematics test items on the performance of English language learners and students with disabilities”, </a:t>
            </a:r>
            <a:r>
              <a:rPr lang="en-US" sz="1100" i="1" dirty="0"/>
              <a:t>Educational Assessment, 11, </a:t>
            </a:r>
            <a:r>
              <a:rPr lang="en-US" sz="1100" dirty="0"/>
              <a:t>n. 2, 2006, pp. 105-126.</a:t>
            </a:r>
            <a:endParaRPr lang="it-IT" sz="1100" dirty="0"/>
          </a:p>
          <a:p>
            <a:pPr marL="171450" indent="-171450">
              <a:buFont typeface="Courier New"/>
              <a:buChar char="o"/>
            </a:pPr>
            <a:r>
              <a:rPr lang="en-US" sz="1100" dirty="0" err="1"/>
              <a:t>Spanos</a:t>
            </a:r>
            <a:r>
              <a:rPr lang="en-US" sz="1100" dirty="0"/>
              <a:t> G., Rhodes N.C., Dale T.C., Crandall J., “Linguistic features of mathematical problem solving: Insights and applications” in. R. Cocking, J. </a:t>
            </a:r>
            <a:r>
              <a:rPr lang="en-US" sz="1100" dirty="0" err="1"/>
              <a:t>Mestre</a:t>
            </a:r>
            <a:r>
              <a:rPr lang="en-US" sz="1100" dirty="0"/>
              <a:t> (a </a:t>
            </a:r>
            <a:r>
              <a:rPr lang="en-US" sz="1100" dirty="0" err="1"/>
              <a:t>cura</a:t>
            </a:r>
            <a:r>
              <a:rPr lang="en-US" sz="1100" dirty="0"/>
              <a:t> di)</a:t>
            </a:r>
            <a:r>
              <a:rPr lang="en-US" sz="1100" i="1" dirty="0"/>
              <a:t>, Linguistic and cultural influences on learning mathematics </a:t>
            </a:r>
            <a:r>
              <a:rPr lang="en-US" sz="1100" dirty="0"/>
              <a:t> </a:t>
            </a:r>
            <a:r>
              <a:rPr lang="it-IT" sz="1100" dirty="0"/>
              <a:t>Lawrence </a:t>
            </a:r>
            <a:r>
              <a:rPr lang="it-IT" sz="1100" dirty="0" err="1"/>
              <a:t>Erlbaum</a:t>
            </a:r>
            <a:r>
              <a:rPr lang="it-IT" sz="1100" dirty="0"/>
              <a:t> </a:t>
            </a:r>
            <a:r>
              <a:rPr lang="it-IT" sz="1100" dirty="0" err="1"/>
              <a:t>Associates</a:t>
            </a:r>
            <a:r>
              <a:rPr lang="it-IT" sz="1100" dirty="0"/>
              <a:t>, </a:t>
            </a:r>
            <a:r>
              <a:rPr lang="it-IT" sz="1100" dirty="0" err="1"/>
              <a:t>Hillsdale</a:t>
            </a:r>
            <a:r>
              <a:rPr lang="it-IT" sz="1100" dirty="0"/>
              <a:t>, </a:t>
            </a:r>
            <a:r>
              <a:rPr lang="en-US" sz="1100" dirty="0"/>
              <a:t>1988, pp. 221-240.</a:t>
            </a:r>
            <a:endParaRPr lang="it-IT" sz="1100" dirty="0"/>
          </a:p>
          <a:p>
            <a:pPr marL="171450" indent="-171450">
              <a:buFont typeface="Courier New"/>
              <a:buChar char="o"/>
            </a:pPr>
            <a:r>
              <a:rPr lang="en-US" sz="1100" dirty="0" err="1"/>
              <a:t>Usiskin</a:t>
            </a:r>
            <a:r>
              <a:rPr lang="en-US" sz="1100" dirty="0"/>
              <a:t> Z., “Mathematics as a Language” in ” in P. C. Elliot, M. .J. Kenney (a </a:t>
            </a:r>
            <a:r>
              <a:rPr lang="en-US" sz="1100" dirty="0" err="1"/>
              <a:t>cura</a:t>
            </a:r>
            <a:r>
              <a:rPr lang="en-US" sz="1100" dirty="0"/>
              <a:t> di), </a:t>
            </a:r>
            <a:r>
              <a:rPr lang="en-US" sz="1100" i="1" dirty="0"/>
              <a:t>Communication in mathematics: K-12 and beyond-1996 yearbook</a:t>
            </a:r>
            <a:r>
              <a:rPr lang="en-US" sz="1100" dirty="0"/>
              <a:t>, NCTM, Reston, 1996, pp. 231–43.</a:t>
            </a:r>
            <a:endParaRPr lang="it-IT" sz="1100" dirty="0"/>
          </a:p>
          <a:p>
            <a:pPr marL="171450" indent="-171450">
              <a:buFont typeface="Courier New"/>
              <a:buChar char="o"/>
            </a:pPr>
            <a:r>
              <a:rPr lang="en-US" sz="1100" dirty="0" err="1"/>
              <a:t>Vygotsky</a:t>
            </a:r>
            <a:r>
              <a:rPr lang="en-US" sz="1100" dirty="0"/>
              <a:t> L. S., </a:t>
            </a:r>
            <a:r>
              <a:rPr lang="en-US" sz="1100" i="1" dirty="0"/>
              <a:t>Mind in society: the development of higher mental processes</a:t>
            </a:r>
            <a:r>
              <a:rPr lang="en-US" sz="1100" dirty="0"/>
              <a:t>, Harvard University Press, Cambridge, 1978.</a:t>
            </a:r>
            <a:endParaRPr lang="it-IT" sz="1100" dirty="0"/>
          </a:p>
          <a:p>
            <a:pPr marL="171450" indent="-171450">
              <a:buFont typeface="Courier New"/>
              <a:buChar char="o"/>
            </a:pPr>
            <a:r>
              <a:rPr lang="en-US" sz="1100" dirty="0"/>
              <a:t>W. </a:t>
            </a:r>
            <a:r>
              <a:rPr lang="en-US" sz="1100" dirty="0" err="1"/>
              <a:t>Secada</a:t>
            </a:r>
            <a:r>
              <a:rPr lang="en-US" sz="1100" dirty="0"/>
              <a:t>, E. </a:t>
            </a:r>
            <a:r>
              <a:rPr lang="en-US" sz="1100" dirty="0" err="1"/>
              <a:t>Fennema</a:t>
            </a:r>
            <a:r>
              <a:rPr lang="en-US" sz="1100" dirty="0"/>
              <a:t> e L. </a:t>
            </a:r>
            <a:r>
              <a:rPr lang="en-US" sz="1100" dirty="0" err="1"/>
              <a:t>Adajian</a:t>
            </a:r>
            <a:r>
              <a:rPr lang="en-US" sz="1100" dirty="0"/>
              <a:t> (a </a:t>
            </a:r>
            <a:r>
              <a:rPr lang="en-US" sz="1100" dirty="0" err="1"/>
              <a:t>cura</a:t>
            </a:r>
            <a:r>
              <a:rPr lang="en-US" sz="1100" dirty="0"/>
              <a:t> di), </a:t>
            </a:r>
            <a:r>
              <a:rPr lang="en-US" sz="1100" i="1" dirty="0"/>
              <a:t>New directions for equity in mathematics education</a:t>
            </a:r>
            <a:r>
              <a:rPr lang="en-US" sz="1100" dirty="0"/>
              <a:t>,</a:t>
            </a:r>
            <a:r>
              <a:rPr lang="en-US" sz="1100" i="1" dirty="0"/>
              <a:t> </a:t>
            </a:r>
            <a:r>
              <a:rPr lang="en-US" sz="1100" dirty="0"/>
              <a:t>Cambridge University Press, Cambridge, UK, 1995</a:t>
            </a:r>
            <a:endParaRPr lang="it-IT" sz="1100" dirty="0"/>
          </a:p>
          <a:p>
            <a:pPr marL="171450" indent="-171450">
              <a:buFont typeface="Courier New"/>
              <a:buChar char="o"/>
            </a:pPr>
            <a:r>
              <a:rPr lang="en-US" sz="1100" dirty="0"/>
              <a:t>Wenger E., </a:t>
            </a:r>
            <a:r>
              <a:rPr lang="en-US" sz="1100" i="1" dirty="0"/>
              <a:t>Communities of practice: Learning, meaning, and identity. </a:t>
            </a:r>
            <a:r>
              <a:rPr lang="en-US" sz="1100" dirty="0"/>
              <a:t>New York: Cambridge University Press, 1998.</a:t>
            </a:r>
            <a:endParaRPr lang="it-IT" sz="1100" dirty="0"/>
          </a:p>
        </p:txBody>
      </p:sp>
    </p:spTree>
    <p:extLst>
      <p:ext uri="{BB962C8B-B14F-4D97-AF65-F5344CB8AC3E}">
        <p14:creationId xmlns:p14="http://schemas.microsoft.com/office/powerpoint/2010/main" val="3497168060"/>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141302"/>
            <a:ext cx="8229600" cy="1143000"/>
          </a:xfrm>
          <a:prstGeom prst="rect">
            <a:avLst/>
          </a:prstGeom>
        </p:spPr>
        <p:txBody>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en-GB" sz="4000" dirty="0" err="1" smtClean="0"/>
              <a:t>Bibliografia</a:t>
            </a:r>
            <a:endParaRPr lang="en-GB" sz="4000" dirty="0"/>
          </a:p>
        </p:txBody>
      </p:sp>
      <p:sp>
        <p:nvSpPr>
          <p:cNvPr id="2" name="Rectangle 1"/>
          <p:cNvSpPr/>
          <p:nvPr/>
        </p:nvSpPr>
        <p:spPr>
          <a:xfrm>
            <a:off x="329231" y="1443841"/>
            <a:ext cx="8512974" cy="4662815"/>
          </a:xfrm>
          <a:prstGeom prst="rect">
            <a:avLst/>
          </a:prstGeom>
        </p:spPr>
        <p:txBody>
          <a:bodyPr wrap="square">
            <a:spAutoFit/>
          </a:bodyPr>
          <a:lstStyle/>
          <a:p>
            <a:r>
              <a:rPr lang="en-US" sz="1100" dirty="0" err="1"/>
              <a:t>Fennema</a:t>
            </a:r>
            <a:r>
              <a:rPr lang="en-US" sz="1100" dirty="0"/>
              <a:t> E., “Mathematics learning and the sexes: A review”, Journal for Research in Mathematics Education, 5, 1974, pp. 126-139.</a:t>
            </a:r>
          </a:p>
          <a:p>
            <a:r>
              <a:rPr lang="en-US" sz="1100" dirty="0"/>
              <a:t>Gallagher A. M., </a:t>
            </a:r>
            <a:r>
              <a:rPr lang="en-US" sz="1100" dirty="0" err="1"/>
              <a:t>DeLisi</a:t>
            </a:r>
            <a:r>
              <a:rPr lang="en-US" sz="1100" dirty="0"/>
              <a:t> R., “Gender differences in scholastic aptitude test: Mathematics problem solving among high-ability students”, Journal of Educational Psychology, 86, 1994, pp. 204-211.</a:t>
            </a:r>
          </a:p>
          <a:p>
            <a:r>
              <a:rPr lang="en-US" sz="1100" dirty="0" err="1"/>
              <a:t>Garofalo</a:t>
            </a:r>
            <a:r>
              <a:rPr lang="en-US" sz="1100" dirty="0"/>
              <a:t> J., Lester F. K. J., “Metacognition, Cognitive Monitoring and Mathematical Performance”, Journal for Research in Mathematics Education, n. 16, 1985,  pp. 163-176</a:t>
            </a:r>
            <a:r>
              <a:rPr lang="en-US" sz="1100" dirty="0" smtClean="0"/>
              <a:t>.</a:t>
            </a:r>
          </a:p>
          <a:p>
            <a:r>
              <a:rPr lang="en-US" sz="1100" dirty="0" err="1"/>
              <a:t>Goldin</a:t>
            </a:r>
            <a:r>
              <a:rPr lang="en-US" sz="1100" dirty="0"/>
              <a:t> G., Caldwell J., “Syntax, Content and Context Variables Examined in a Research Study”, in </a:t>
            </a:r>
            <a:r>
              <a:rPr lang="en-US" sz="1100" dirty="0" err="1"/>
              <a:t>Goldin</a:t>
            </a:r>
            <a:r>
              <a:rPr lang="en-US" sz="1100" dirty="0"/>
              <a:t>, </a:t>
            </a:r>
            <a:r>
              <a:rPr lang="en-US" sz="1100" dirty="0" err="1"/>
              <a:t>Mc</a:t>
            </a:r>
            <a:r>
              <a:rPr lang="en-US" sz="1100" dirty="0"/>
              <a:t> </a:t>
            </a:r>
            <a:r>
              <a:rPr lang="en-US" sz="1100" dirty="0" err="1"/>
              <a:t>Clintock</a:t>
            </a:r>
            <a:r>
              <a:rPr lang="en-US" sz="1100" dirty="0"/>
              <a:t> (a </a:t>
            </a:r>
            <a:r>
              <a:rPr lang="en-US" sz="1100" dirty="0" err="1"/>
              <a:t>cura</a:t>
            </a:r>
            <a:r>
              <a:rPr lang="en-US" sz="1100" dirty="0"/>
              <a:t> di), Task Variables in Mathematical Problem Solving, Columbus, 1979.</a:t>
            </a:r>
          </a:p>
          <a:p>
            <a:r>
              <a:rPr lang="en-US" sz="1100" dirty="0"/>
              <a:t>Guilford J. P., The nature of human intelligence, 1967.</a:t>
            </a:r>
          </a:p>
          <a:p>
            <a:r>
              <a:rPr lang="en-US" sz="1100" dirty="0" err="1"/>
              <a:t>Haylock</a:t>
            </a:r>
            <a:r>
              <a:rPr lang="en-US" sz="1100" dirty="0"/>
              <a:t> D., “Recognizing mathematical creativity in schoolchildren”, </a:t>
            </a:r>
            <a:r>
              <a:rPr lang="en-US" sz="1100" dirty="0" err="1"/>
              <a:t>Zentralblatt</a:t>
            </a:r>
            <a:r>
              <a:rPr lang="en-US" sz="1100" dirty="0"/>
              <a:t> fur </a:t>
            </a:r>
            <a:r>
              <a:rPr lang="en-US" sz="1100" dirty="0" err="1"/>
              <a:t>Didaktik</a:t>
            </a:r>
            <a:r>
              <a:rPr lang="en-US" sz="1100" dirty="0"/>
              <a:t> der </a:t>
            </a:r>
            <a:r>
              <a:rPr lang="en-US" sz="1100" dirty="0" err="1"/>
              <a:t>Mathematik</a:t>
            </a:r>
            <a:r>
              <a:rPr lang="en-US" sz="1100" dirty="0"/>
              <a:t>, 27(2), 1997, pp. 68-74.</a:t>
            </a:r>
          </a:p>
          <a:p>
            <a:r>
              <a:rPr lang="en-US" sz="1100" dirty="0" err="1"/>
              <a:t>Hegarty</a:t>
            </a:r>
            <a:r>
              <a:rPr lang="en-US" sz="1100" dirty="0"/>
              <a:t> M., </a:t>
            </a:r>
            <a:r>
              <a:rPr lang="en-US" sz="1100" dirty="0" err="1"/>
              <a:t>Kozhevnikov</a:t>
            </a:r>
            <a:r>
              <a:rPr lang="en-US" sz="1100" dirty="0"/>
              <a:t> M., “Types of visual-spatial representations and mathematical problem solving”, Journal of Educational Psychology, 91, 1999, pp. 684–689.</a:t>
            </a:r>
          </a:p>
          <a:p>
            <a:r>
              <a:rPr lang="en-US" sz="1100" dirty="0" err="1"/>
              <a:t>Hegarty</a:t>
            </a:r>
            <a:r>
              <a:rPr lang="en-US" sz="1100" dirty="0"/>
              <a:t> M., Mayer R.E., Monk C.A., “Comprehension of arithmetic word problems: a comparison of successful and problem solvers”, Journal of Educational Psychology, vol. 87, n. 1,1995,  pp. 18-32.</a:t>
            </a:r>
          </a:p>
          <a:p>
            <a:r>
              <a:rPr lang="en-US" sz="1100" dirty="0" err="1"/>
              <a:t>Hiebert</a:t>
            </a:r>
            <a:r>
              <a:rPr lang="en-US" sz="1100" dirty="0"/>
              <a:t> J., Carpenter T. P., “Learning and teaching with understanding” in D. A. </a:t>
            </a:r>
            <a:r>
              <a:rPr lang="en-US" sz="1100" dirty="0" err="1"/>
              <a:t>Grouws</a:t>
            </a:r>
            <a:r>
              <a:rPr lang="en-US" sz="1100" dirty="0"/>
              <a:t>, (a </a:t>
            </a:r>
            <a:r>
              <a:rPr lang="en-US" sz="1100" dirty="0" err="1"/>
              <a:t>cura</a:t>
            </a:r>
            <a:r>
              <a:rPr lang="en-US" sz="1100" dirty="0"/>
              <a:t> di), Handbook of research on mathematics teaching and learning: A project of the National Council of Teachers of Mathematics,  Macmillan Publishing Co, New York, 1992, pp. 65-97.</a:t>
            </a:r>
          </a:p>
          <a:p>
            <a:r>
              <a:rPr lang="en-US" sz="1100" dirty="0" err="1"/>
              <a:t>Hohn</a:t>
            </a:r>
            <a:r>
              <a:rPr lang="en-US" sz="1100" dirty="0"/>
              <a:t> R. L., Frey B., “Heuristic training and performance in elementary mathematical problem solving”, Journal of Educational Research, 95(6), 2002, pp. 374–380.</a:t>
            </a:r>
          </a:p>
          <a:p>
            <a:r>
              <a:rPr lang="en-US" sz="1100" dirty="0"/>
              <a:t>Hyde J. S., </a:t>
            </a:r>
            <a:r>
              <a:rPr lang="en-US" sz="1100" dirty="0" err="1"/>
              <a:t>Fennema</a:t>
            </a:r>
            <a:r>
              <a:rPr lang="en-US" sz="1100" dirty="0"/>
              <a:t> E., Ryan M., Frost L. A., </a:t>
            </a:r>
            <a:r>
              <a:rPr lang="en-US" sz="1100" dirty="0" err="1"/>
              <a:t>Hopp</a:t>
            </a:r>
            <a:r>
              <a:rPr lang="en-US" sz="1100" dirty="0"/>
              <a:t> C., “Gender comparisons of mathematics attitudes and affect: a meta-analysis”, Psychology of Women Quarterly, 14(3), 1990, pp. 299-324.</a:t>
            </a:r>
          </a:p>
          <a:p>
            <a:r>
              <a:rPr lang="en-US" sz="1100" dirty="0" err="1"/>
              <a:t>Jitendra</a:t>
            </a:r>
            <a:r>
              <a:rPr lang="en-US" sz="1100" dirty="0"/>
              <a:t> A. K., Griffin C. C., </a:t>
            </a:r>
            <a:r>
              <a:rPr lang="en-US" sz="1100" dirty="0" err="1"/>
              <a:t>McGoey</a:t>
            </a:r>
            <a:r>
              <a:rPr lang="en-US" sz="1100" dirty="0"/>
              <a:t> K., </a:t>
            </a:r>
            <a:r>
              <a:rPr lang="en-US" sz="1100" dirty="0" err="1"/>
              <a:t>Gardill</a:t>
            </a:r>
            <a:r>
              <a:rPr lang="en-US" sz="1100" dirty="0"/>
              <a:t> M. C., </a:t>
            </a:r>
            <a:r>
              <a:rPr lang="en-US" sz="1100" dirty="0" err="1"/>
              <a:t>Bhat</a:t>
            </a:r>
            <a:r>
              <a:rPr lang="en-US" sz="1100" dirty="0"/>
              <a:t> P., Riley T., “Effects of mathematical word problem solving by students at risk or with mild disabilities”, Journal of Educational Research, 91(6), 1998, pp. 345–355.</a:t>
            </a:r>
          </a:p>
          <a:p>
            <a:r>
              <a:rPr lang="en-US" sz="1100" dirty="0" err="1"/>
              <a:t>Jitendra</a:t>
            </a:r>
            <a:r>
              <a:rPr lang="en-US" sz="1100" dirty="0"/>
              <a:t> A. K., Star J. R., </a:t>
            </a:r>
            <a:r>
              <a:rPr lang="en-US" sz="1100" dirty="0" err="1"/>
              <a:t>Starosta</a:t>
            </a:r>
            <a:r>
              <a:rPr lang="en-US" sz="1100" dirty="0"/>
              <a:t> K., </a:t>
            </a:r>
            <a:r>
              <a:rPr lang="en-US" sz="1100" dirty="0" err="1"/>
              <a:t>Leh</a:t>
            </a:r>
            <a:r>
              <a:rPr lang="en-US" sz="1100" dirty="0"/>
              <a:t> J. M., </a:t>
            </a:r>
            <a:r>
              <a:rPr lang="en-US" sz="1100" dirty="0" err="1"/>
              <a:t>Sood</a:t>
            </a:r>
            <a:r>
              <a:rPr lang="en-US" sz="1100" dirty="0"/>
              <a:t> S., </a:t>
            </a:r>
            <a:r>
              <a:rPr lang="en-US" sz="1100" dirty="0" err="1"/>
              <a:t>Caskie</a:t>
            </a:r>
            <a:r>
              <a:rPr lang="en-US" sz="1100" dirty="0"/>
              <a:t> G., Mack T. R., “Improving seventh grade students’ learning of ratio and proportion: The role of schema-based instruction”, Contemporary Educational Psychology, 34(3), 2009, pp. 250–264.</a:t>
            </a:r>
          </a:p>
          <a:p>
            <a:r>
              <a:rPr lang="en-US" sz="1100" dirty="0"/>
              <a:t>King A., “Effects of training in strategic questioning on children’s problem-solving performance”, Journal of Educational Psychology, 83(3), 1991, pp. 307–317.</a:t>
            </a:r>
          </a:p>
          <a:p>
            <a:endParaRPr lang="en-US" sz="1100" dirty="0"/>
          </a:p>
        </p:txBody>
      </p:sp>
    </p:spTree>
    <p:extLst>
      <p:ext uri="{BB962C8B-B14F-4D97-AF65-F5344CB8AC3E}">
        <p14:creationId xmlns:p14="http://schemas.microsoft.com/office/powerpoint/2010/main" val="389574714"/>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141302"/>
            <a:ext cx="8229600" cy="1143000"/>
          </a:xfrm>
          <a:prstGeom prst="rect">
            <a:avLst/>
          </a:prstGeom>
        </p:spPr>
        <p:txBody>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en-GB" sz="4000" dirty="0" err="1" smtClean="0"/>
              <a:t>Bibliografia</a:t>
            </a:r>
            <a:endParaRPr lang="en-GB" sz="4000" dirty="0"/>
          </a:p>
        </p:txBody>
      </p:sp>
      <p:sp>
        <p:nvSpPr>
          <p:cNvPr id="3" name="Rectangle 2"/>
          <p:cNvSpPr/>
          <p:nvPr/>
        </p:nvSpPr>
        <p:spPr>
          <a:xfrm>
            <a:off x="300423" y="1242662"/>
            <a:ext cx="8620170" cy="5678479"/>
          </a:xfrm>
          <a:prstGeom prst="rect">
            <a:avLst/>
          </a:prstGeom>
        </p:spPr>
        <p:txBody>
          <a:bodyPr wrap="square">
            <a:spAutoFit/>
          </a:bodyPr>
          <a:lstStyle/>
          <a:p>
            <a:r>
              <a:rPr lang="en-US" sz="1100" dirty="0" err="1"/>
              <a:t>Lesh</a:t>
            </a:r>
            <a:r>
              <a:rPr lang="en-US" sz="1100" dirty="0"/>
              <a:t> R., </a:t>
            </a:r>
            <a:r>
              <a:rPr lang="en-US" sz="1100" dirty="0" err="1"/>
              <a:t>Doerr</a:t>
            </a:r>
            <a:r>
              <a:rPr lang="en-US" sz="1100" dirty="0"/>
              <a:t> H. M., (a </a:t>
            </a:r>
            <a:r>
              <a:rPr lang="en-US" sz="1100" dirty="0" err="1"/>
              <a:t>cura</a:t>
            </a:r>
            <a:r>
              <a:rPr lang="en-US" sz="1100" dirty="0"/>
              <a:t> di), Beyond Constructivism: Models and Modeling Perspectives on Mathematics Problem Solving, and Teaching, Lawrence Erlbaum Associates, Mahwah, 2003.</a:t>
            </a:r>
          </a:p>
          <a:p>
            <a:r>
              <a:rPr lang="en-US" sz="1100" dirty="0"/>
              <a:t>Light P., “Peers, problem solving and computers”, Golem, 3(1), 1991, pp. 2-6.</a:t>
            </a:r>
          </a:p>
          <a:p>
            <a:r>
              <a:rPr lang="en-US" sz="1100" dirty="0"/>
              <a:t>Loftus E. F., </a:t>
            </a:r>
            <a:r>
              <a:rPr lang="en-US" sz="1100" dirty="0" err="1"/>
              <a:t>Suppes</a:t>
            </a:r>
            <a:r>
              <a:rPr lang="en-US" sz="1100" dirty="0"/>
              <a:t> P., “Structural variables that determine problem-solving difficulty in computer-assisted instruction”, Journal </a:t>
            </a:r>
            <a:r>
              <a:rPr lang="en-US" sz="1100" dirty="0" err="1"/>
              <a:t>ofEducational</a:t>
            </a:r>
            <a:r>
              <a:rPr lang="en-US" sz="1100" dirty="0"/>
              <a:t> Psychology, 63(6), 1972, pp. 531-542.</a:t>
            </a:r>
          </a:p>
          <a:p>
            <a:r>
              <a:rPr lang="en-US" sz="1100" dirty="0" err="1"/>
              <a:t>Lucangeli</a:t>
            </a:r>
            <a:r>
              <a:rPr lang="en-US" sz="1100" dirty="0"/>
              <a:t> D., </a:t>
            </a:r>
            <a:r>
              <a:rPr lang="en-US" sz="1100" dirty="0" err="1"/>
              <a:t>Cornoldi</a:t>
            </a:r>
            <a:r>
              <a:rPr lang="en-US" sz="1100" dirty="0"/>
              <a:t> C., “Mathematics and metacognition: what is the nature of the relationship?”, Mathematical Cognition, vol. 3, n. 2, 1997, pp. 121-139.</a:t>
            </a:r>
          </a:p>
          <a:p>
            <a:r>
              <a:rPr lang="en-US" sz="1100" dirty="0" err="1"/>
              <a:t>Marzocchi</a:t>
            </a:r>
            <a:r>
              <a:rPr lang="en-US" sz="1100" dirty="0"/>
              <a:t> G. M., </a:t>
            </a:r>
            <a:r>
              <a:rPr lang="en-US" sz="1100" dirty="0" err="1"/>
              <a:t>Lucangeli</a:t>
            </a:r>
            <a:r>
              <a:rPr lang="en-US" sz="1100" dirty="0"/>
              <a:t> L., De </a:t>
            </a:r>
            <a:r>
              <a:rPr lang="en-US" sz="1100" dirty="0" err="1"/>
              <a:t>Meo</a:t>
            </a:r>
            <a:r>
              <a:rPr lang="en-US" sz="1100" dirty="0"/>
              <a:t> T., </a:t>
            </a:r>
            <a:r>
              <a:rPr lang="en-US" sz="1100" dirty="0" err="1"/>
              <a:t>Fini</a:t>
            </a:r>
            <a:r>
              <a:rPr lang="en-US" sz="1100" dirty="0"/>
              <a:t> F.,  </a:t>
            </a:r>
            <a:r>
              <a:rPr lang="en-US" sz="1100" dirty="0" err="1"/>
              <a:t>Cornoldi</a:t>
            </a:r>
            <a:r>
              <a:rPr lang="en-US" sz="1100" dirty="0"/>
              <a:t> C., “The </a:t>
            </a:r>
            <a:r>
              <a:rPr lang="en-US" sz="1100" dirty="0" err="1"/>
              <a:t>Disturbino</a:t>
            </a:r>
            <a:r>
              <a:rPr lang="en-US" sz="1100" dirty="0"/>
              <a:t> Effect of Irrelevant Information on Arithmetic Problem Solving in Inattentive Children”, Developmental Neuropsychology, 21, 2002, pp. 73-92.</a:t>
            </a:r>
          </a:p>
          <a:p>
            <a:r>
              <a:rPr lang="en-US" sz="1100" dirty="0"/>
              <a:t>Mayer R. E., “Learnable aspects of problem solving: Some examples” in D. E. Berger, K. </a:t>
            </a:r>
            <a:r>
              <a:rPr lang="en-US" sz="1100" dirty="0" err="1"/>
              <a:t>Pezdek</a:t>
            </a:r>
            <a:r>
              <a:rPr lang="en-US" sz="1100" dirty="0"/>
              <a:t>, W. P. Banks (a </a:t>
            </a:r>
            <a:r>
              <a:rPr lang="en-US" sz="1100" dirty="0" err="1"/>
              <a:t>cura</a:t>
            </a:r>
            <a:r>
              <a:rPr lang="en-US" sz="1100" dirty="0"/>
              <a:t> di), Applications of cognitive psychology: Problem solving, education, and computing, Erlbaum, Hillsdale, 1987, pp. 109-122.</a:t>
            </a:r>
          </a:p>
          <a:p>
            <a:r>
              <a:rPr lang="en-US" sz="1100" dirty="0"/>
              <a:t>Mayer R. E., M. </a:t>
            </a:r>
            <a:r>
              <a:rPr lang="en-US" sz="1100" dirty="0" err="1"/>
              <a:t>Hegarty</a:t>
            </a:r>
            <a:r>
              <a:rPr lang="en-US" sz="1100" dirty="0"/>
              <a:t>, “The process of understanding mathematical problems” in R. J. Sternberg, R. Ben-Zev (a </a:t>
            </a:r>
            <a:r>
              <a:rPr lang="en-US" sz="1100" dirty="0" err="1"/>
              <a:t>cura</a:t>
            </a:r>
            <a:r>
              <a:rPr lang="en-US" sz="1100" dirty="0"/>
              <a:t> di), The nature of mathematical thinking, Erlbaum, Mahwah, 1996, pp. 29-53.</a:t>
            </a:r>
          </a:p>
          <a:p>
            <a:r>
              <a:rPr lang="en-US" sz="1100" dirty="0"/>
              <a:t>Mayer R., “Should there be a three-strikes rule against pure discovery learning? The case for guided methods of instruction”, American Psychologist, 59, 2004, p. 14-19.</a:t>
            </a:r>
          </a:p>
          <a:p>
            <a:r>
              <a:rPr lang="en-US" sz="1100" dirty="0" err="1"/>
              <a:t>Mestre</a:t>
            </a:r>
            <a:r>
              <a:rPr lang="en-US" sz="1100" dirty="0"/>
              <a:t> J. P., "The role of language comprehension in mathematics and problem solving" in R. R. Cocking, J. P. </a:t>
            </a:r>
            <a:r>
              <a:rPr lang="en-US" sz="1100" dirty="0" err="1"/>
              <a:t>Mestre</a:t>
            </a:r>
            <a:r>
              <a:rPr lang="en-US" sz="1100" dirty="0"/>
              <a:t>, (a </a:t>
            </a:r>
            <a:r>
              <a:rPr lang="en-US" sz="1100" dirty="0" err="1"/>
              <a:t>cura</a:t>
            </a:r>
            <a:r>
              <a:rPr lang="en-US" sz="1100" dirty="0"/>
              <a:t> di) Linguistic and cultural influences on learning mathematics, Psychology Press, 1988.</a:t>
            </a:r>
          </a:p>
          <a:p>
            <a:r>
              <a:rPr lang="en-US" sz="1100" dirty="0" err="1"/>
              <a:t>Mevarech</a:t>
            </a:r>
            <a:r>
              <a:rPr lang="en-US" sz="1100" dirty="0"/>
              <a:t> Z. R., </a:t>
            </a:r>
            <a:r>
              <a:rPr lang="en-US" sz="1100" dirty="0" err="1"/>
              <a:t>Kramarski</a:t>
            </a:r>
            <a:r>
              <a:rPr lang="en-US" sz="1100" dirty="0"/>
              <a:t> B., “The effects of metacognitive training vs. worked-out examples on students’ mathematical reasoning”, British Journal of Educational Psychology, 73(4), 2003, pp. 449–471</a:t>
            </a:r>
            <a:r>
              <a:rPr lang="en-US" sz="1100" dirty="0" smtClean="0"/>
              <a:t>.</a:t>
            </a:r>
          </a:p>
          <a:p>
            <a:r>
              <a:rPr lang="en-US" sz="1100" dirty="0" err="1"/>
              <a:t>Muth</a:t>
            </a:r>
            <a:r>
              <a:rPr lang="en-US" sz="1100" dirty="0"/>
              <a:t> K. D., “The effects of cuing on middle school students' performance on word problems containing extraneous information”, Journal of Educational Psychology 83, 1991, pp. 173-174.</a:t>
            </a:r>
          </a:p>
          <a:p>
            <a:r>
              <a:rPr lang="en-US" sz="1100" dirty="0"/>
              <a:t>Ng S. F., Lee K., “The model method: Singapore children’s tool for representing and solving algebraic word problems”, Journal for Research in Mathematics Education, 40, 2009, pp. 282–313.</a:t>
            </a:r>
          </a:p>
          <a:p>
            <a:r>
              <a:rPr lang="en-US" sz="1100" dirty="0" err="1"/>
              <a:t>Noddings</a:t>
            </a:r>
            <a:r>
              <a:rPr lang="en-US" sz="1100" dirty="0"/>
              <a:t> N., “Small groups as a setting for research on mathematical problem solving” in E. A. Silver (a </a:t>
            </a:r>
            <a:r>
              <a:rPr lang="en-US" sz="1100" dirty="0" err="1"/>
              <a:t>cura</a:t>
            </a:r>
            <a:r>
              <a:rPr lang="en-US" sz="1100" dirty="0"/>
              <a:t> di), Teaching and learning mathematical problem solving, Erlbaum, Hillsdale, 1985, pp. 345-359.</a:t>
            </a:r>
          </a:p>
          <a:p>
            <a:r>
              <a:rPr lang="en-US" sz="1100" dirty="0" err="1"/>
              <a:t>Novick</a:t>
            </a:r>
            <a:r>
              <a:rPr lang="en-US" sz="1100" dirty="0"/>
              <a:t> L. R., </a:t>
            </a:r>
            <a:r>
              <a:rPr lang="en-US" sz="1100" dirty="0" err="1"/>
              <a:t>Holyoak</a:t>
            </a:r>
            <a:r>
              <a:rPr lang="en-US" sz="1100" dirty="0"/>
              <a:t> K. J., Mathematical problem solving by analogy. Journal of Experimental Psychology: Learning, Memory, and Cognition, 17(3), 1991, pp. 398-415.</a:t>
            </a:r>
          </a:p>
          <a:p>
            <a:r>
              <a:rPr lang="en-US" sz="1100" dirty="0"/>
              <a:t>OECD, PISA 2015, Draft Collaborative Problem Solving Framework, 2013, </a:t>
            </a:r>
            <a:r>
              <a:rPr lang="en-US" sz="1100" u="sng" dirty="0">
                <a:hlinkClick r:id="rId2"/>
              </a:rPr>
              <a:t>http://www.oecd.org/pisa/pisaproducts/Draft%20PISA%202015%20Collaborative%20Problem%20Solving%20Framework%20.pdf</a:t>
            </a:r>
            <a:endParaRPr lang="en-US" sz="1100" dirty="0">
              <a:hlinkClick r:id="rId2"/>
            </a:endParaRPr>
          </a:p>
          <a:p>
            <a:r>
              <a:rPr lang="en-US" sz="1100" dirty="0" err="1"/>
              <a:t>Passolunghi</a:t>
            </a:r>
            <a:r>
              <a:rPr lang="en-US" sz="1100" dirty="0"/>
              <a:t> M. C., </a:t>
            </a:r>
            <a:r>
              <a:rPr lang="en-US" sz="1100" dirty="0" err="1"/>
              <a:t>Cornoldi</a:t>
            </a:r>
            <a:r>
              <a:rPr lang="en-US" sz="1100" dirty="0"/>
              <a:t> C., De </a:t>
            </a:r>
            <a:r>
              <a:rPr lang="en-US" sz="1100" dirty="0" err="1"/>
              <a:t>Liberto</a:t>
            </a:r>
            <a:r>
              <a:rPr lang="en-US" sz="1100" dirty="0"/>
              <a:t> S., “Working memory and intrusions of irrelevant information in a group of specific poor problem solvers”, Memory &amp; Cognition, 27 (5), 1999, pp. 779-790</a:t>
            </a:r>
            <a:r>
              <a:rPr lang="en-US" sz="1100" dirty="0" smtClean="0"/>
              <a:t>.</a:t>
            </a:r>
          </a:p>
          <a:p>
            <a:endParaRPr lang="en-US" sz="1100" dirty="0" smtClean="0"/>
          </a:p>
          <a:p>
            <a:endParaRPr lang="en-US" sz="1100" dirty="0"/>
          </a:p>
        </p:txBody>
      </p:sp>
    </p:spTree>
    <p:extLst>
      <p:ext uri="{BB962C8B-B14F-4D97-AF65-F5344CB8AC3E}">
        <p14:creationId xmlns:p14="http://schemas.microsoft.com/office/powerpoint/2010/main" val="3772179310"/>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141302"/>
            <a:ext cx="8229600" cy="1143000"/>
          </a:xfrm>
          <a:prstGeom prst="rect">
            <a:avLst/>
          </a:prstGeom>
        </p:spPr>
        <p:txBody>
          <a:bodyPr/>
          <a:lstStyle>
            <a:lvl1pPr algn="ctr" defTabSz="914400" rtl="0" eaLnBrk="1" latinLnBrk="0" hangingPunct="1">
              <a:spcBef>
                <a:spcPct val="0"/>
              </a:spcBef>
              <a:buNone/>
              <a:defRPr sz="4600" kern="1200">
                <a:solidFill>
                  <a:schemeClr val="bg1"/>
                </a:solidFill>
                <a:latin typeface="+mj-lt"/>
                <a:ea typeface="+mj-ea"/>
                <a:cs typeface="+mj-cs"/>
              </a:defRPr>
            </a:lvl1pPr>
          </a:lstStyle>
          <a:p>
            <a:r>
              <a:rPr lang="en-GB" sz="4000" dirty="0" err="1" smtClean="0"/>
              <a:t>Bibliografia</a:t>
            </a:r>
            <a:endParaRPr lang="en-GB" sz="4000" dirty="0"/>
          </a:p>
        </p:txBody>
      </p:sp>
      <p:sp>
        <p:nvSpPr>
          <p:cNvPr id="3" name="Rectangle 2"/>
          <p:cNvSpPr/>
          <p:nvPr/>
        </p:nvSpPr>
        <p:spPr>
          <a:xfrm>
            <a:off x="300423" y="1352422"/>
            <a:ext cx="8620170" cy="5339925"/>
          </a:xfrm>
          <a:prstGeom prst="rect">
            <a:avLst/>
          </a:prstGeom>
        </p:spPr>
        <p:txBody>
          <a:bodyPr wrap="square">
            <a:spAutoFit/>
          </a:bodyPr>
          <a:lstStyle/>
          <a:p>
            <a:r>
              <a:rPr lang="it-IT" sz="1100" dirty="0" err="1"/>
              <a:t>Resnick</a:t>
            </a:r>
            <a:r>
              <a:rPr lang="it-IT" sz="1100" dirty="0"/>
              <a:t> L. B., </a:t>
            </a:r>
            <a:r>
              <a:rPr lang="it-IT" sz="1100" dirty="0" err="1"/>
              <a:t>W</a:t>
            </a:r>
            <a:r>
              <a:rPr lang="it-IT" sz="1100" dirty="0"/>
              <a:t>. </a:t>
            </a:r>
            <a:r>
              <a:rPr lang="it-IT" sz="1100" dirty="0" err="1"/>
              <a:t>W</a:t>
            </a:r>
            <a:r>
              <a:rPr lang="it-IT" sz="1100" dirty="0"/>
              <a:t>. Ford, Psicologia della matematica e apprendimento scolastico, SEI, Torino, 1991.</a:t>
            </a:r>
          </a:p>
          <a:p>
            <a:r>
              <a:rPr lang="en-US" sz="1100" dirty="0" err="1"/>
              <a:t>Rittle</a:t>
            </a:r>
            <a:r>
              <a:rPr lang="en-US" sz="1100" dirty="0"/>
              <a:t>-Johnson B., Star J. R., “Compared with what? The effects of different comparisons on conceptual knowledge and procedural flexibility for equation solving”, Journal of Educational Psychology, 101(3), 2009, pp. 529–544.</a:t>
            </a:r>
          </a:p>
          <a:p>
            <a:r>
              <a:rPr lang="en-US" sz="1100" dirty="0" err="1"/>
              <a:t>Schleppegrell</a:t>
            </a:r>
            <a:r>
              <a:rPr lang="en-US" sz="1100" dirty="0"/>
              <a:t> M. J., “The linguistic challenges of mathematics teaching and learning: A research review”, Reading and Writing Quarterly, 23, 2007, pp. 139–159.</a:t>
            </a:r>
          </a:p>
          <a:p>
            <a:r>
              <a:rPr lang="en-US" sz="1100" dirty="0" err="1"/>
              <a:t>Schoenfeld</a:t>
            </a:r>
            <a:r>
              <a:rPr lang="en-US" sz="1100" dirty="0"/>
              <a:t> A. H., "Learning to think mathematically: Problem solving, metacognition, and sense making in mathematics" in D.A. </a:t>
            </a:r>
            <a:r>
              <a:rPr lang="en-US" sz="1100" dirty="0" err="1"/>
              <a:t>Grouws</a:t>
            </a:r>
            <a:r>
              <a:rPr lang="en-US" sz="1100" dirty="0"/>
              <a:t> (a </a:t>
            </a:r>
            <a:r>
              <a:rPr lang="en-US" sz="1100" dirty="0" err="1"/>
              <a:t>cura</a:t>
            </a:r>
            <a:r>
              <a:rPr lang="en-US" sz="1100" dirty="0"/>
              <a:t> di.), Handbook of research on mathematics teaching and learning, Macmillan, New York, 1992, pp. 334-370.</a:t>
            </a:r>
          </a:p>
          <a:p>
            <a:r>
              <a:rPr lang="en-US" sz="1100" dirty="0" err="1"/>
              <a:t>Schoenfeld</a:t>
            </a:r>
            <a:r>
              <a:rPr lang="en-US" sz="1100" dirty="0"/>
              <a:t> A. H., Mathematical Problem Solving, Academic Press. Inc., </a:t>
            </a:r>
            <a:r>
              <a:rPr lang="en-US" sz="1100" dirty="0" err="1"/>
              <a:t>Londra</a:t>
            </a:r>
            <a:r>
              <a:rPr lang="en-US" sz="1100" dirty="0"/>
              <a:t>, 1985</a:t>
            </a:r>
            <a:r>
              <a:rPr lang="en-US" sz="1100" dirty="0" smtClean="0"/>
              <a:t>.</a:t>
            </a:r>
          </a:p>
          <a:p>
            <a:r>
              <a:rPr lang="en-US" sz="1100" dirty="0" err="1"/>
              <a:t>Selke</a:t>
            </a:r>
            <a:r>
              <a:rPr lang="en-US" sz="1100" dirty="0"/>
              <a:t> D. H., Behr M. J., </a:t>
            </a:r>
            <a:r>
              <a:rPr lang="en-US" sz="1100" dirty="0" err="1"/>
              <a:t>Voelker</a:t>
            </a:r>
            <a:r>
              <a:rPr lang="en-US" sz="1100" dirty="0"/>
              <a:t> A. M., “Using data tables to represent and solve multiplicative story problems”, Journal for Research in Mathematics Education, 22(1), 1991, pp. 30–38.</a:t>
            </a:r>
          </a:p>
          <a:p>
            <a:r>
              <a:rPr lang="en-US" sz="1100" dirty="0" err="1"/>
              <a:t>Terwel</a:t>
            </a:r>
            <a:r>
              <a:rPr lang="en-US" sz="1100" dirty="0"/>
              <a:t> J., Van </a:t>
            </a:r>
            <a:r>
              <a:rPr lang="en-US" sz="1100" dirty="0" err="1"/>
              <a:t>Oers</a:t>
            </a:r>
            <a:r>
              <a:rPr lang="en-US" sz="1100" dirty="0"/>
              <a:t> B., Van </a:t>
            </a:r>
            <a:r>
              <a:rPr lang="en-US" sz="1100" dirty="0" err="1"/>
              <a:t>Dijk</a:t>
            </a:r>
            <a:r>
              <a:rPr lang="en-US" sz="1100" dirty="0"/>
              <a:t> I. M. A. W., Van den </a:t>
            </a:r>
            <a:r>
              <a:rPr lang="en-US" sz="1100" dirty="0" err="1"/>
              <a:t>Eeden</a:t>
            </a:r>
            <a:r>
              <a:rPr lang="en-US" sz="1100" dirty="0"/>
              <a:t> P., “Are representations to be provided or generated in primary mathematics education? Effects on transfer”, Educational Research and Evaluation, 15(1), 2009, pp. 25–44.</a:t>
            </a:r>
          </a:p>
          <a:p>
            <a:r>
              <a:rPr lang="en-US" sz="1100" dirty="0"/>
              <a:t>Thompson P., “Experience, problem solving, and learning mathematics: Considerations in developing mathematical curricula” in E. Silver A., (a </a:t>
            </a:r>
            <a:r>
              <a:rPr lang="en-US" sz="1100" dirty="0" err="1"/>
              <a:t>cura</a:t>
            </a:r>
            <a:r>
              <a:rPr lang="en-US" sz="1100" dirty="0"/>
              <a:t> di), Teaching and learning mathematical problem solving: Multiple research perspectives, Lawrence Erlbaum Associates, Hillsdale, 1985, pp. 189-236.</a:t>
            </a:r>
          </a:p>
          <a:p>
            <a:r>
              <a:rPr lang="it-IT" sz="1100" dirty="0"/>
              <a:t>UE, Raccomandazione 2006/962/CE</a:t>
            </a:r>
          </a:p>
          <a:p>
            <a:r>
              <a:rPr lang="en-US" sz="1100" dirty="0"/>
              <a:t>van </a:t>
            </a:r>
            <a:r>
              <a:rPr lang="en-US" sz="1100" dirty="0" err="1"/>
              <a:t>Boxtel</a:t>
            </a:r>
            <a:r>
              <a:rPr lang="en-US" sz="1100" dirty="0"/>
              <a:t> C., van der Linden J., </a:t>
            </a:r>
            <a:r>
              <a:rPr lang="en-US" sz="1100" dirty="0" err="1"/>
              <a:t>Kanselaar</a:t>
            </a:r>
            <a:r>
              <a:rPr lang="en-US" sz="1100" dirty="0"/>
              <a:t> G., “Collaborative learning tasks and the elaboration of conceptual knowledge”, Learning and Instruction, 10, 2000, pp. 311–330.</a:t>
            </a:r>
          </a:p>
          <a:p>
            <a:r>
              <a:rPr lang="en-US" sz="1100" dirty="0" err="1"/>
              <a:t>Verschaffel</a:t>
            </a:r>
            <a:r>
              <a:rPr lang="en-US" sz="1100" dirty="0"/>
              <a:t> L., De Corte E., </a:t>
            </a:r>
            <a:r>
              <a:rPr lang="en-US" sz="1100" dirty="0" err="1"/>
              <a:t>Lasure</a:t>
            </a:r>
            <a:r>
              <a:rPr lang="en-US" sz="1100" dirty="0"/>
              <a:t> S., Van </a:t>
            </a:r>
            <a:r>
              <a:rPr lang="en-US" sz="1100" dirty="0" err="1"/>
              <a:t>Vaerenbergh</a:t>
            </a:r>
            <a:r>
              <a:rPr lang="en-US" sz="1100" dirty="0"/>
              <a:t> G., </a:t>
            </a:r>
            <a:r>
              <a:rPr lang="en-US" sz="1100" dirty="0" err="1"/>
              <a:t>Bogaerts</a:t>
            </a:r>
            <a:r>
              <a:rPr lang="en-US" sz="1100" dirty="0"/>
              <a:t> H., </a:t>
            </a:r>
            <a:r>
              <a:rPr lang="en-US" sz="1100" dirty="0" err="1"/>
              <a:t>Ratinck</a:t>
            </a:r>
            <a:r>
              <a:rPr lang="en-US" sz="1100" dirty="0"/>
              <a:t> E., “Learning to solve mathematical application problems: A design experiment with fifth graders”, Mathematical Thinking and Learning, 1(3), 1999, pp. 195-229.</a:t>
            </a:r>
          </a:p>
          <a:p>
            <a:r>
              <a:rPr lang="en-US" sz="1100" dirty="0" err="1"/>
              <a:t>Vilenius-Tuohimaa</a:t>
            </a:r>
            <a:r>
              <a:rPr lang="en-US" sz="1100" dirty="0"/>
              <a:t> P. M., </a:t>
            </a:r>
            <a:r>
              <a:rPr lang="en-US" sz="1100" dirty="0" err="1"/>
              <a:t>Aunola</a:t>
            </a:r>
            <a:r>
              <a:rPr lang="en-US" sz="1100" dirty="0"/>
              <a:t> K., </a:t>
            </a:r>
            <a:r>
              <a:rPr lang="en-US" sz="1100" dirty="0" err="1"/>
              <a:t>Nurmi</a:t>
            </a:r>
            <a:r>
              <a:rPr lang="en-US" sz="1100" dirty="0"/>
              <a:t> J., “The association between mathematical word problems and reading comprehension”, Educational Psychology, 28, 2008, pp. 409-426.</a:t>
            </a:r>
          </a:p>
          <a:p>
            <a:r>
              <a:rPr lang="en-US" sz="1100" dirty="0"/>
              <a:t>von </a:t>
            </a:r>
            <a:r>
              <a:rPr lang="en-US" sz="1100" dirty="0" err="1"/>
              <a:t>Glasersfeld</a:t>
            </a:r>
            <a:r>
              <a:rPr lang="en-US" sz="1100" dirty="0"/>
              <a:t> E., (a </a:t>
            </a:r>
            <a:r>
              <a:rPr lang="en-US" sz="1100" dirty="0" err="1"/>
              <a:t>cura</a:t>
            </a:r>
            <a:r>
              <a:rPr lang="en-US" sz="1100" dirty="0"/>
              <a:t> di), Radical Constructivism in Mathematics Education, Kluwer Academic Publishers, Springer, 2002. </a:t>
            </a:r>
          </a:p>
          <a:p>
            <a:r>
              <a:rPr lang="en-US" sz="1100" dirty="0"/>
              <a:t>Webb N. M., “Verbal interaction and learning in peer-directed groups”, Theory into Practice, 24, 1985, pp. 32-39.</a:t>
            </a:r>
          </a:p>
          <a:p>
            <a:r>
              <a:rPr lang="en-US" sz="1100" dirty="0"/>
              <a:t>Webb N., “Content and Context Variables in Problem Tasks” in </a:t>
            </a:r>
            <a:r>
              <a:rPr lang="en-US" sz="1100" dirty="0" err="1"/>
              <a:t>Goldin</a:t>
            </a:r>
            <a:r>
              <a:rPr lang="en-US" sz="1100" dirty="0"/>
              <a:t>, </a:t>
            </a:r>
            <a:r>
              <a:rPr lang="en-US" sz="1100" dirty="0" err="1"/>
              <a:t>Mc</a:t>
            </a:r>
            <a:r>
              <a:rPr lang="en-US" sz="1100" dirty="0"/>
              <a:t> </a:t>
            </a:r>
            <a:r>
              <a:rPr lang="en-US" sz="1100" dirty="0" err="1"/>
              <a:t>Clintock</a:t>
            </a:r>
            <a:r>
              <a:rPr lang="en-US" sz="1100" dirty="0"/>
              <a:t> (a </a:t>
            </a:r>
            <a:r>
              <a:rPr lang="en-US" sz="1100" dirty="0" err="1"/>
              <a:t>cura</a:t>
            </a:r>
            <a:r>
              <a:rPr lang="en-US" sz="1100" dirty="0"/>
              <a:t> di), Task Variables in Mathematical Problem Solving, Columbus, 1979.</a:t>
            </a:r>
          </a:p>
          <a:p>
            <a:r>
              <a:rPr lang="en-US" sz="1100" dirty="0"/>
              <a:t>Woodward J., Beckmann S., Driscoll M., </a:t>
            </a:r>
            <a:r>
              <a:rPr lang="en-US" sz="1100" dirty="0" err="1"/>
              <a:t>Franke</a:t>
            </a:r>
            <a:r>
              <a:rPr lang="en-US" sz="1100" dirty="0"/>
              <a:t> M., </a:t>
            </a:r>
            <a:r>
              <a:rPr lang="en-US" sz="1100" dirty="0" err="1"/>
              <a:t>Herzig</a:t>
            </a:r>
            <a:r>
              <a:rPr lang="en-US" sz="1100" dirty="0"/>
              <a:t> P., </a:t>
            </a:r>
            <a:r>
              <a:rPr lang="en-US" sz="1100" dirty="0" err="1"/>
              <a:t>Jitendra</a:t>
            </a:r>
            <a:r>
              <a:rPr lang="en-US" sz="1100" dirty="0"/>
              <a:t> A., </a:t>
            </a:r>
            <a:r>
              <a:rPr lang="en-US" sz="1100" dirty="0" err="1"/>
              <a:t>Koedinger</a:t>
            </a:r>
            <a:r>
              <a:rPr lang="en-US" sz="1100" dirty="0"/>
              <a:t> K. R., </a:t>
            </a:r>
            <a:r>
              <a:rPr lang="en-US" sz="1100" dirty="0" err="1"/>
              <a:t>Ogbuehi</a:t>
            </a:r>
            <a:r>
              <a:rPr lang="en-US" sz="1100" dirty="0"/>
              <a:t> P., Improving Mathematical Problem Solving in Grades 4 through 8, National Center for Education Evaluation and Regional Assistance, Institute of Education Science (IES) What Work Clearinghouse, U. S. </a:t>
            </a:r>
            <a:r>
              <a:rPr lang="en-US" sz="1100" dirty="0" err="1"/>
              <a:t>Departement</a:t>
            </a:r>
            <a:r>
              <a:rPr lang="en-US" sz="1100" dirty="0"/>
              <a:t> of Education, Washington, 2012.</a:t>
            </a:r>
          </a:p>
          <a:p>
            <a:r>
              <a:rPr lang="it-IT" sz="1100" dirty="0" err="1"/>
              <a:t>Zan</a:t>
            </a:r>
            <a:r>
              <a:rPr lang="it-IT" sz="1100" dirty="0"/>
              <a:t> </a:t>
            </a:r>
            <a:r>
              <a:rPr lang="it-IT" sz="1100" dirty="0" err="1"/>
              <a:t>R</a:t>
            </a:r>
            <a:r>
              <a:rPr lang="it-IT" sz="1100" dirty="0"/>
              <a:t>., Problemi e convinzioni, Pitagora Editrice, Bologna, 1998</a:t>
            </a:r>
            <a:r>
              <a:rPr lang="it-IT" sz="1100" dirty="0" smtClean="0"/>
              <a:t>.</a:t>
            </a:r>
            <a:endParaRPr lang="en-US" sz="1100" dirty="0" smtClean="0"/>
          </a:p>
          <a:p>
            <a:endParaRPr lang="en-US" sz="1100" dirty="0"/>
          </a:p>
        </p:txBody>
      </p:sp>
    </p:spTree>
    <p:extLst>
      <p:ext uri="{BB962C8B-B14F-4D97-AF65-F5344CB8AC3E}">
        <p14:creationId xmlns:p14="http://schemas.microsoft.com/office/powerpoint/2010/main" val="692013530"/>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ChangeAspect="1"/>
          </p:cNvPicPr>
          <p:nvPr/>
        </p:nvPicPr>
        <p:blipFill rotWithShape="1">
          <a:blip r:embed="rId3">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8800"/>
                    </a14:imgEffect>
                    <a14:imgEffect>
                      <a14:saturation sat="400000"/>
                    </a14:imgEffect>
                  </a14:imgLayer>
                </a14:imgProps>
              </a:ext>
            </a:extLst>
          </a:blip>
          <a:srcRect l="11369" r="11369"/>
          <a:stretch/>
        </p:blipFill>
        <p:spPr bwMode="auto">
          <a:xfrm>
            <a:off x="0" y="332656"/>
            <a:ext cx="9144000" cy="665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sp>
        <p:nvSpPr>
          <p:cNvPr id="2" name="Rectangle 1"/>
          <p:cNvSpPr/>
          <p:nvPr/>
        </p:nvSpPr>
        <p:spPr>
          <a:xfrm>
            <a:off x="902506" y="442416"/>
            <a:ext cx="7446892" cy="1415772"/>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it-IT" b="1" dirty="0"/>
              <a:t>Indipendentemente dalla diversità culturale o linguistica, tutti i bambini hanno diritto ad un’istruzione matematica di alta qualità, che sviluppi le loro capacità linguistiche e di pensiero critico fin dall'inizio della loro istruzione formale</a:t>
            </a:r>
            <a:r>
              <a:rPr lang="it-IT" b="1" dirty="0" smtClean="0"/>
              <a:t>.</a:t>
            </a:r>
          </a:p>
          <a:p>
            <a:pPr algn="r">
              <a:defRPr/>
            </a:pPr>
            <a:r>
              <a:rPr lang="it-IT" sz="1200" dirty="0" smtClean="0"/>
              <a:t>(</a:t>
            </a:r>
            <a:r>
              <a:rPr lang="it-IT" sz="1200" dirty="0" err="1"/>
              <a:t>Secada</a:t>
            </a:r>
            <a:r>
              <a:rPr lang="it-IT" sz="1200" dirty="0"/>
              <a:t>, 1995; </a:t>
            </a:r>
            <a:r>
              <a:rPr lang="en-US" sz="1200" dirty="0"/>
              <a:t>Gutiérrez </a:t>
            </a:r>
            <a:r>
              <a:rPr lang="it-IT" sz="1200" dirty="0"/>
              <a:t>, 2007)</a:t>
            </a:r>
            <a:r>
              <a:rPr lang="it-IT" sz="1400" dirty="0"/>
              <a:t> </a:t>
            </a:r>
          </a:p>
        </p:txBody>
      </p:sp>
      <p:sp>
        <p:nvSpPr>
          <p:cNvPr id="6" name="Rectangle 5"/>
          <p:cNvSpPr/>
          <p:nvPr/>
        </p:nvSpPr>
        <p:spPr>
          <a:xfrm rot="1548858">
            <a:off x="1784178" y="4751894"/>
            <a:ext cx="3880045" cy="400110"/>
          </a:xfrm>
          <a:prstGeom prst="rect">
            <a:avLst/>
          </a:prstGeom>
        </p:spPr>
        <p:txBody>
          <a:bodyPr wrap="none">
            <a:spAutoFit/>
          </a:bodyPr>
          <a:lstStyle/>
          <a:p>
            <a:r>
              <a:rPr lang="en-US" sz="2000" b="1" dirty="0" smtClean="0">
                <a:latin typeface="Bradley Hand ITC TT-Bold"/>
                <a:cs typeface="Bradley Hand ITC TT-Bold"/>
              </a:rPr>
              <a:t>G</a:t>
            </a:r>
            <a:r>
              <a:rPr lang="it-IT" sz="2000" b="1" dirty="0" smtClean="0">
                <a:latin typeface="Bradley Hand ITC TT-Bold"/>
                <a:cs typeface="Bradley Hand ITC TT-Bold"/>
              </a:rPr>
              <a:t>RAZIE PER L’ATTENZIONE</a:t>
            </a:r>
            <a:endParaRPr lang="it-IT" sz="2000" b="1" dirty="0">
              <a:latin typeface="Bradley Hand ITC TT-Bold"/>
              <a:cs typeface="Bradley Hand ITC TT-Bold"/>
            </a:endParaRPr>
          </a:p>
        </p:txBody>
      </p:sp>
    </p:spTree>
    <p:extLst>
      <p:ext uri="{BB962C8B-B14F-4D97-AF65-F5344CB8AC3E}">
        <p14:creationId xmlns:p14="http://schemas.microsoft.com/office/powerpoint/2010/main" val="14469596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sz="2800" dirty="0"/>
              <a:t>1. Gli studenti stranieri nel sistema scolastico italiano e la loro riuscita scolastica</a:t>
            </a:r>
            <a:endParaRPr lang="en-GB" sz="2800" dirty="0"/>
          </a:p>
        </p:txBody>
      </p:sp>
      <p:sp>
        <p:nvSpPr>
          <p:cNvPr id="21" name="Content Placeholder 2"/>
          <p:cNvSpPr>
            <a:spLocks noGrp="1"/>
          </p:cNvSpPr>
          <p:nvPr>
            <p:ph sz="half" idx="1"/>
          </p:nvPr>
        </p:nvSpPr>
        <p:spPr>
          <a:xfrm>
            <a:off x="411426" y="2690394"/>
            <a:ext cx="4224074" cy="3873111"/>
          </a:xfrm>
        </p:spPr>
        <p:txBody>
          <a:bodyPr>
            <a:noAutofit/>
          </a:bodyPr>
          <a:lstStyle/>
          <a:p>
            <a:r>
              <a:rPr lang="it-IT" sz="2400" dirty="0" smtClean="0"/>
              <a:t>La </a:t>
            </a:r>
            <a:r>
              <a:rPr lang="it-IT" sz="2400" dirty="0"/>
              <a:t>velocità del </a:t>
            </a:r>
            <a:r>
              <a:rPr lang="it-IT" sz="2400" dirty="0" smtClean="0"/>
              <a:t>cambiamento</a:t>
            </a:r>
          </a:p>
          <a:p>
            <a:r>
              <a:rPr lang="it-IT" sz="2400" dirty="0"/>
              <a:t>Prime e seconde generazioni</a:t>
            </a:r>
          </a:p>
          <a:p>
            <a:r>
              <a:rPr lang="it-IT" sz="2400" b="1" dirty="0"/>
              <a:t>Disomogeneità Nord/</a:t>
            </a:r>
            <a:r>
              <a:rPr lang="it-IT" sz="2400" b="1" dirty="0" smtClean="0"/>
              <a:t>Sud</a:t>
            </a:r>
          </a:p>
          <a:p>
            <a:r>
              <a:rPr lang="en-GB" sz="2400" dirty="0" err="1"/>
              <a:t>Molteplicità</a:t>
            </a:r>
            <a:r>
              <a:rPr lang="en-GB" sz="2400" dirty="0"/>
              <a:t> di </a:t>
            </a:r>
            <a:r>
              <a:rPr lang="en-GB" sz="2400" dirty="0" err="1" smtClean="0"/>
              <a:t>cittadinanze</a:t>
            </a:r>
            <a:endParaRPr lang="en-GB" sz="2400" dirty="0"/>
          </a:p>
        </p:txBody>
      </p:sp>
      <p:grpSp>
        <p:nvGrpSpPr>
          <p:cNvPr id="14" name="Group 13"/>
          <p:cNvGrpSpPr/>
          <p:nvPr/>
        </p:nvGrpSpPr>
        <p:grpSpPr>
          <a:xfrm>
            <a:off x="3875160" y="1387279"/>
            <a:ext cx="5133966" cy="5008987"/>
            <a:chOff x="3661653" y="1806788"/>
            <a:chExt cx="5269083" cy="4508420"/>
          </a:xfrm>
        </p:grpSpPr>
        <p:pic>
          <p:nvPicPr>
            <p:cNvPr id="15" name="Picture 14" descr="Schermata 2014-11-11 a 13.26.30.png"/>
            <p:cNvPicPr>
              <a:picLocks noChangeAspect="1"/>
            </p:cNvPicPr>
            <p:nvPr/>
          </p:nvPicPr>
          <p:blipFill rotWithShape="1">
            <a:blip r:embed="rId2">
              <a:extLst>
                <a:ext uri="{28A0092B-C50C-407E-A947-70E740481C1C}">
                  <a14:useLocalDpi xmlns:a14="http://schemas.microsoft.com/office/drawing/2010/main" val="0"/>
                </a:ext>
              </a:extLst>
            </a:blip>
            <a:srcRect l="5461"/>
            <a:stretch/>
          </p:blipFill>
          <p:spPr>
            <a:xfrm>
              <a:off x="4418308" y="1937977"/>
              <a:ext cx="4512428" cy="4377231"/>
            </a:xfrm>
            <a:prstGeom prst="rect">
              <a:avLst/>
            </a:prstGeom>
            <a:ln/>
          </p:spPr>
          <p:style>
            <a:lnRef idx="2">
              <a:schemeClr val="accent3"/>
            </a:lnRef>
            <a:fillRef idx="1">
              <a:schemeClr val="lt1"/>
            </a:fillRef>
            <a:effectRef idx="0">
              <a:schemeClr val="accent3"/>
            </a:effectRef>
            <a:fontRef idx="minor">
              <a:schemeClr val="dk1"/>
            </a:fontRef>
          </p:style>
        </p:pic>
        <p:sp>
          <p:nvSpPr>
            <p:cNvPr id="16" name="Rectangular Callout 15"/>
            <p:cNvSpPr/>
            <p:nvPr/>
          </p:nvSpPr>
          <p:spPr>
            <a:xfrm>
              <a:off x="3661653" y="2215636"/>
              <a:ext cx="1236318" cy="587341"/>
            </a:xfrm>
            <a:prstGeom prst="wedgeRectCallout">
              <a:avLst>
                <a:gd name="adj1" fmla="val 49590"/>
                <a:gd name="adj2" fmla="val 70192"/>
              </a:avLst>
            </a:prstGeom>
          </p:spPr>
          <p:style>
            <a:lnRef idx="2">
              <a:schemeClr val="accent3"/>
            </a:lnRef>
            <a:fillRef idx="1">
              <a:schemeClr val="lt1"/>
            </a:fillRef>
            <a:effectRef idx="0">
              <a:schemeClr val="accent3"/>
            </a:effectRef>
            <a:fontRef idx="minor">
              <a:schemeClr val="dk1"/>
            </a:fontRef>
          </p:style>
          <p:txBody>
            <a:bodyPr rtlCol="0" anchor="ctr"/>
            <a:lstStyle/>
            <a:p>
              <a:pPr algn="ctr">
                <a:lnSpc>
                  <a:spcPct val="90000"/>
                </a:lnSpc>
              </a:pPr>
              <a:r>
                <a:rPr lang="en-GB" sz="1100" b="1" dirty="0" err="1" smtClean="0"/>
                <a:t>Piemonte</a:t>
              </a:r>
              <a:endParaRPr lang="en-GB" sz="1100" b="1" dirty="0" smtClean="0"/>
            </a:p>
            <a:p>
              <a:pPr algn="ctr">
                <a:lnSpc>
                  <a:spcPct val="90000"/>
                </a:lnSpc>
              </a:pPr>
              <a:r>
                <a:rPr lang="en-US" sz="1100" dirty="0" smtClean="0"/>
                <a:t>73.914 (VA)</a:t>
              </a:r>
            </a:p>
            <a:p>
              <a:pPr algn="ctr">
                <a:lnSpc>
                  <a:spcPct val="90000"/>
                </a:lnSpc>
              </a:pPr>
              <a:r>
                <a:rPr lang="en-US" sz="1100" dirty="0" smtClean="0"/>
                <a:t>12,5%</a:t>
              </a:r>
            </a:p>
          </p:txBody>
        </p:sp>
        <p:sp>
          <p:nvSpPr>
            <p:cNvPr id="17" name="Rectangular Callout 16"/>
            <p:cNvSpPr/>
            <p:nvPr/>
          </p:nvSpPr>
          <p:spPr>
            <a:xfrm>
              <a:off x="4897971" y="1806788"/>
              <a:ext cx="1236318" cy="587341"/>
            </a:xfrm>
            <a:prstGeom prst="wedgeRectCallout">
              <a:avLst>
                <a:gd name="adj1" fmla="val -6148"/>
                <a:gd name="adj2" fmla="val 104695"/>
              </a:avLst>
            </a:prstGeom>
          </p:spPr>
          <p:style>
            <a:lnRef idx="2">
              <a:schemeClr val="accent3"/>
            </a:lnRef>
            <a:fillRef idx="1">
              <a:schemeClr val="lt1"/>
            </a:fillRef>
            <a:effectRef idx="0">
              <a:schemeClr val="accent3"/>
            </a:effectRef>
            <a:fontRef idx="minor">
              <a:schemeClr val="dk1"/>
            </a:fontRef>
          </p:style>
          <p:txBody>
            <a:bodyPr rtlCol="0" anchor="ctr"/>
            <a:lstStyle/>
            <a:p>
              <a:pPr algn="ctr">
                <a:lnSpc>
                  <a:spcPct val="90000"/>
                </a:lnSpc>
              </a:pPr>
              <a:r>
                <a:rPr lang="en-GB" sz="1100" b="1" dirty="0" err="1" smtClean="0"/>
                <a:t>Lombradia</a:t>
              </a:r>
              <a:endParaRPr lang="en-GB" sz="1100" b="1" dirty="0" smtClean="0"/>
            </a:p>
            <a:p>
              <a:pPr algn="ctr">
                <a:lnSpc>
                  <a:spcPct val="90000"/>
                </a:lnSpc>
              </a:pPr>
              <a:r>
                <a:rPr lang="en-US" sz="1100" dirty="0" smtClean="0"/>
                <a:t>191.526 (VA)</a:t>
              </a:r>
            </a:p>
            <a:p>
              <a:pPr algn="ctr">
                <a:lnSpc>
                  <a:spcPct val="90000"/>
                </a:lnSpc>
              </a:pPr>
              <a:r>
                <a:rPr lang="en-US" sz="1100" dirty="0" smtClean="0"/>
                <a:t>13,7%</a:t>
              </a:r>
            </a:p>
          </p:txBody>
        </p:sp>
        <p:sp>
          <p:nvSpPr>
            <p:cNvPr id="18" name="Rectangular Callout 17"/>
            <p:cNvSpPr/>
            <p:nvPr/>
          </p:nvSpPr>
          <p:spPr>
            <a:xfrm>
              <a:off x="6367753" y="2661706"/>
              <a:ext cx="1236318" cy="587341"/>
            </a:xfrm>
            <a:prstGeom prst="wedgeRectCallout">
              <a:avLst>
                <a:gd name="adj1" fmla="val -101229"/>
                <a:gd name="adj2" fmla="val 10387"/>
              </a:avLst>
            </a:prstGeom>
          </p:spPr>
          <p:style>
            <a:lnRef idx="2">
              <a:schemeClr val="accent3"/>
            </a:lnRef>
            <a:fillRef idx="1">
              <a:schemeClr val="lt1"/>
            </a:fillRef>
            <a:effectRef idx="0">
              <a:schemeClr val="accent3"/>
            </a:effectRef>
            <a:fontRef idx="minor">
              <a:schemeClr val="dk1"/>
            </a:fontRef>
          </p:style>
          <p:txBody>
            <a:bodyPr rtlCol="0" anchor="ctr"/>
            <a:lstStyle/>
            <a:p>
              <a:pPr algn="ctr">
                <a:lnSpc>
                  <a:spcPct val="90000"/>
                </a:lnSpc>
              </a:pPr>
              <a:r>
                <a:rPr lang="en-GB" sz="1100" b="1" dirty="0" smtClean="0"/>
                <a:t>Emilia Romagna</a:t>
              </a:r>
            </a:p>
            <a:p>
              <a:pPr algn="ctr">
                <a:lnSpc>
                  <a:spcPct val="90000"/>
                </a:lnSpc>
              </a:pPr>
              <a:r>
                <a:rPr lang="en-US" sz="1100" dirty="0"/>
                <a:t>90.286</a:t>
              </a:r>
              <a:r>
                <a:rPr lang="en-US" sz="1100" dirty="0" smtClean="0"/>
                <a:t>(VA)</a:t>
              </a:r>
            </a:p>
            <a:p>
              <a:pPr algn="ctr">
                <a:lnSpc>
                  <a:spcPct val="90000"/>
                </a:lnSpc>
              </a:pPr>
              <a:r>
                <a:rPr lang="en-US" sz="1100" dirty="0"/>
                <a:t>15,0</a:t>
              </a:r>
              <a:r>
                <a:rPr lang="en-US" sz="1100" dirty="0" smtClean="0"/>
                <a:t>%</a:t>
              </a:r>
            </a:p>
          </p:txBody>
        </p:sp>
        <p:sp>
          <p:nvSpPr>
            <p:cNvPr id="19" name="Rectangular Callout 18"/>
            <p:cNvSpPr/>
            <p:nvPr/>
          </p:nvSpPr>
          <p:spPr>
            <a:xfrm>
              <a:off x="4800402" y="5511707"/>
              <a:ext cx="1236318" cy="587341"/>
            </a:xfrm>
            <a:prstGeom prst="wedgeRectCallout">
              <a:avLst>
                <a:gd name="adj1" fmla="val 93306"/>
                <a:gd name="adj2" fmla="val -19515"/>
              </a:avLst>
            </a:prstGeom>
          </p:spPr>
          <p:style>
            <a:lnRef idx="2">
              <a:schemeClr val="accent3"/>
            </a:lnRef>
            <a:fillRef idx="1">
              <a:schemeClr val="lt1"/>
            </a:fillRef>
            <a:effectRef idx="0">
              <a:schemeClr val="accent3"/>
            </a:effectRef>
            <a:fontRef idx="minor">
              <a:schemeClr val="dk1"/>
            </a:fontRef>
          </p:style>
          <p:txBody>
            <a:bodyPr rtlCol="0" anchor="ctr"/>
            <a:lstStyle/>
            <a:p>
              <a:pPr algn="ctr">
                <a:lnSpc>
                  <a:spcPct val="90000"/>
                </a:lnSpc>
              </a:pPr>
              <a:r>
                <a:rPr lang="en-GB" sz="1100" b="1" dirty="0" smtClean="0"/>
                <a:t>Sicilia</a:t>
              </a:r>
            </a:p>
            <a:p>
              <a:pPr algn="ctr">
                <a:lnSpc>
                  <a:spcPct val="90000"/>
                </a:lnSpc>
              </a:pPr>
              <a:r>
                <a:rPr lang="en-US" sz="1100" dirty="0"/>
                <a:t>23.492</a:t>
              </a:r>
              <a:r>
                <a:rPr lang="en-US" sz="1100" dirty="0" smtClean="0"/>
                <a:t>(VA)</a:t>
              </a:r>
            </a:p>
            <a:p>
              <a:pPr algn="ctr">
                <a:lnSpc>
                  <a:spcPct val="90000"/>
                </a:lnSpc>
              </a:pPr>
              <a:r>
                <a:rPr lang="en-US" sz="1100" dirty="0"/>
                <a:t>2,8</a:t>
              </a:r>
              <a:r>
                <a:rPr lang="en-US" sz="1100" dirty="0" smtClean="0"/>
                <a:t>%</a:t>
              </a:r>
            </a:p>
          </p:txBody>
        </p:sp>
        <p:sp>
          <p:nvSpPr>
            <p:cNvPr id="20" name="Rectangular Callout 19"/>
            <p:cNvSpPr/>
            <p:nvPr/>
          </p:nvSpPr>
          <p:spPr>
            <a:xfrm>
              <a:off x="5418561" y="4354143"/>
              <a:ext cx="1236318" cy="587341"/>
            </a:xfrm>
            <a:prstGeom prst="wedgeRectCallout">
              <a:avLst>
                <a:gd name="adj1" fmla="val 8060"/>
                <a:gd name="adj2" fmla="val -97722"/>
              </a:avLst>
            </a:prstGeom>
          </p:spPr>
          <p:style>
            <a:lnRef idx="2">
              <a:schemeClr val="accent3"/>
            </a:lnRef>
            <a:fillRef idx="1">
              <a:schemeClr val="lt1"/>
            </a:fillRef>
            <a:effectRef idx="0">
              <a:schemeClr val="accent3"/>
            </a:effectRef>
            <a:fontRef idx="minor">
              <a:schemeClr val="dk1"/>
            </a:fontRef>
          </p:style>
          <p:txBody>
            <a:bodyPr rtlCol="0" anchor="ctr"/>
            <a:lstStyle/>
            <a:p>
              <a:pPr algn="ctr">
                <a:lnSpc>
                  <a:spcPct val="90000"/>
                </a:lnSpc>
              </a:pPr>
              <a:r>
                <a:rPr lang="en-GB" sz="1100" b="1" dirty="0" smtClean="0"/>
                <a:t>Lazio</a:t>
              </a:r>
            </a:p>
            <a:p>
              <a:pPr algn="ctr">
                <a:lnSpc>
                  <a:spcPct val="90000"/>
                </a:lnSpc>
              </a:pPr>
              <a:r>
                <a:rPr lang="en-US" sz="1100" dirty="0"/>
                <a:t>75.338</a:t>
              </a:r>
              <a:r>
                <a:rPr lang="en-US" sz="1100" dirty="0" smtClean="0"/>
                <a:t>(VA)</a:t>
              </a:r>
            </a:p>
            <a:p>
              <a:pPr algn="ctr">
                <a:lnSpc>
                  <a:spcPct val="90000"/>
                </a:lnSpc>
              </a:pPr>
              <a:r>
                <a:rPr lang="en-US" sz="1100" dirty="0"/>
                <a:t>9,1</a:t>
              </a:r>
              <a:r>
                <a:rPr lang="en-US" sz="1100" dirty="0" smtClean="0"/>
                <a:t>%</a:t>
              </a:r>
            </a:p>
          </p:txBody>
        </p:sp>
      </p:grpSp>
      <p:sp>
        <p:nvSpPr>
          <p:cNvPr id="12" name="Rectangle 11"/>
          <p:cNvSpPr/>
          <p:nvPr/>
        </p:nvSpPr>
        <p:spPr>
          <a:xfrm>
            <a:off x="6051257" y="6380587"/>
            <a:ext cx="2787943" cy="276999"/>
          </a:xfrm>
          <a:prstGeom prst="rect">
            <a:avLst/>
          </a:prstGeom>
        </p:spPr>
        <p:txBody>
          <a:bodyPr wrap="none">
            <a:spAutoFit/>
          </a:bodyPr>
          <a:lstStyle/>
          <a:p>
            <a:pPr algn="r"/>
            <a:r>
              <a:rPr lang="it-IT" sz="1200" i="1" dirty="0"/>
              <a:t>Fonte</a:t>
            </a:r>
            <a:r>
              <a:rPr lang="it-IT" sz="1200" dirty="0"/>
              <a:t>: elaborazioni </a:t>
            </a:r>
            <a:r>
              <a:rPr lang="it-IT" sz="1200" dirty="0" err="1"/>
              <a:t>Ismu</a:t>
            </a:r>
            <a:r>
              <a:rPr lang="it-IT" sz="1200" dirty="0"/>
              <a:t> su dati </a:t>
            </a:r>
            <a:r>
              <a:rPr lang="it-IT" sz="1200" dirty="0" err="1"/>
              <a:t>Miur</a:t>
            </a:r>
            <a:r>
              <a:rPr lang="it-IT" sz="1200" dirty="0"/>
              <a:t> </a:t>
            </a:r>
            <a:endParaRPr lang="en-GB" sz="1200" dirty="0"/>
          </a:p>
        </p:txBody>
      </p:sp>
      <p:sp>
        <p:nvSpPr>
          <p:cNvPr id="23" name="Rectangle 22"/>
          <p:cNvSpPr/>
          <p:nvPr/>
        </p:nvSpPr>
        <p:spPr>
          <a:xfrm>
            <a:off x="411426" y="6226698"/>
            <a:ext cx="2783384" cy="307777"/>
          </a:xfrm>
          <a:prstGeom prst="rect">
            <a:avLst/>
          </a:prstGeom>
        </p:spPr>
        <p:txBody>
          <a:bodyPr wrap="none">
            <a:spAutoFit/>
          </a:bodyPr>
          <a:lstStyle/>
          <a:p>
            <a:r>
              <a:rPr lang="it-IT" sz="1400" dirty="0" smtClean="0"/>
              <a:t>(Fondazione ISMU</a:t>
            </a:r>
            <a:r>
              <a:rPr lang="it-IT" sz="1400" dirty="0"/>
              <a:t>, </a:t>
            </a:r>
            <a:r>
              <a:rPr lang="it-IT" sz="1400" dirty="0" smtClean="0"/>
              <a:t>MIUR, 2014) </a:t>
            </a:r>
            <a:endParaRPr lang="en-GB" sz="1400" dirty="0"/>
          </a:p>
        </p:txBody>
      </p:sp>
    </p:spTree>
    <p:extLst>
      <p:ext uri="{BB962C8B-B14F-4D97-AF65-F5344CB8AC3E}">
        <p14:creationId xmlns:p14="http://schemas.microsoft.com/office/powerpoint/2010/main" val="24562899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9461"/>
            <a:ext cx="8229600" cy="1143000"/>
          </a:xfrm>
        </p:spPr>
        <p:txBody>
          <a:bodyPr>
            <a:normAutofit/>
          </a:bodyPr>
          <a:lstStyle/>
          <a:p>
            <a:r>
              <a:rPr lang="it-IT" sz="2800" dirty="0"/>
              <a:t>1. Gli studenti stranieri nel sistema scolastico italiano e la loro riuscita scolastica</a:t>
            </a:r>
            <a:endParaRPr lang="en-GB" sz="2800" dirty="0"/>
          </a:p>
        </p:txBody>
      </p:sp>
      <p:sp>
        <p:nvSpPr>
          <p:cNvPr id="8" name="Content Placeholder 2"/>
          <p:cNvSpPr>
            <a:spLocks noGrp="1"/>
          </p:cNvSpPr>
          <p:nvPr>
            <p:ph sz="half" idx="1"/>
          </p:nvPr>
        </p:nvSpPr>
        <p:spPr>
          <a:xfrm>
            <a:off x="411426" y="2690394"/>
            <a:ext cx="4224074" cy="3873111"/>
          </a:xfrm>
        </p:spPr>
        <p:txBody>
          <a:bodyPr>
            <a:noAutofit/>
          </a:bodyPr>
          <a:lstStyle/>
          <a:p>
            <a:r>
              <a:rPr lang="it-IT" sz="2400" dirty="0" smtClean="0"/>
              <a:t>La </a:t>
            </a:r>
            <a:r>
              <a:rPr lang="it-IT" sz="2400" dirty="0"/>
              <a:t>velocità del </a:t>
            </a:r>
            <a:r>
              <a:rPr lang="it-IT" sz="2400" dirty="0" smtClean="0"/>
              <a:t>cambiamento</a:t>
            </a:r>
          </a:p>
          <a:p>
            <a:r>
              <a:rPr lang="it-IT" sz="2400" dirty="0"/>
              <a:t>Prime e seconde generazioni</a:t>
            </a:r>
          </a:p>
          <a:p>
            <a:r>
              <a:rPr lang="it-IT" sz="2400" dirty="0"/>
              <a:t>Disomogeneità Nord/</a:t>
            </a:r>
            <a:r>
              <a:rPr lang="it-IT" sz="2400" dirty="0" smtClean="0"/>
              <a:t>Sud</a:t>
            </a:r>
          </a:p>
          <a:p>
            <a:r>
              <a:rPr lang="en-GB" sz="2400" b="1" dirty="0" err="1"/>
              <a:t>Molteplicità</a:t>
            </a:r>
            <a:r>
              <a:rPr lang="en-GB" sz="2400" b="1" dirty="0"/>
              <a:t> di </a:t>
            </a:r>
            <a:r>
              <a:rPr lang="en-GB" sz="2400" b="1" dirty="0" err="1" smtClean="0"/>
              <a:t>cittadinanze</a:t>
            </a:r>
            <a:endParaRPr lang="en-GB" sz="2400" b="1" dirty="0"/>
          </a:p>
        </p:txBody>
      </p:sp>
      <p:graphicFrame>
        <p:nvGraphicFramePr>
          <p:cNvPr id="6" name="Content Placeholder 5"/>
          <p:cNvGraphicFramePr>
            <a:graphicFrameLocks noGrp="1"/>
          </p:cNvGraphicFramePr>
          <p:nvPr>
            <p:ph sz="half" idx="2"/>
            <p:extLst>
              <p:ext uri="{D42A27DB-BD31-4B8C-83A1-F6EECF244321}">
                <p14:modId xmlns:p14="http://schemas.microsoft.com/office/powerpoint/2010/main" val="3261099849"/>
              </p:ext>
            </p:extLst>
          </p:nvPr>
        </p:nvGraphicFramePr>
        <p:xfrm>
          <a:off x="4635500" y="2242228"/>
          <a:ext cx="4347804" cy="3795036"/>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6051257" y="6380587"/>
            <a:ext cx="2787943" cy="276999"/>
          </a:xfrm>
          <a:prstGeom prst="rect">
            <a:avLst/>
          </a:prstGeom>
        </p:spPr>
        <p:txBody>
          <a:bodyPr wrap="none">
            <a:spAutoFit/>
          </a:bodyPr>
          <a:lstStyle/>
          <a:p>
            <a:pPr algn="r"/>
            <a:r>
              <a:rPr lang="it-IT" sz="1200" i="1" dirty="0"/>
              <a:t>Fonte</a:t>
            </a:r>
            <a:r>
              <a:rPr lang="it-IT" sz="1200" dirty="0"/>
              <a:t>: elaborazioni </a:t>
            </a:r>
            <a:r>
              <a:rPr lang="it-IT" sz="1200" dirty="0" err="1"/>
              <a:t>Ismu</a:t>
            </a:r>
            <a:r>
              <a:rPr lang="it-IT" sz="1200" dirty="0"/>
              <a:t> su dati </a:t>
            </a:r>
            <a:r>
              <a:rPr lang="it-IT" sz="1200" dirty="0" err="1"/>
              <a:t>Miur</a:t>
            </a:r>
            <a:r>
              <a:rPr lang="it-IT" sz="1200" dirty="0"/>
              <a:t> </a:t>
            </a:r>
            <a:endParaRPr lang="en-GB" sz="1200" dirty="0"/>
          </a:p>
        </p:txBody>
      </p:sp>
      <p:sp>
        <p:nvSpPr>
          <p:cNvPr id="10" name="Rectangle 9"/>
          <p:cNvSpPr/>
          <p:nvPr/>
        </p:nvSpPr>
        <p:spPr>
          <a:xfrm>
            <a:off x="411426" y="6226698"/>
            <a:ext cx="2783384" cy="307777"/>
          </a:xfrm>
          <a:prstGeom prst="rect">
            <a:avLst/>
          </a:prstGeom>
        </p:spPr>
        <p:txBody>
          <a:bodyPr wrap="none">
            <a:spAutoFit/>
          </a:bodyPr>
          <a:lstStyle/>
          <a:p>
            <a:r>
              <a:rPr lang="it-IT" sz="1400" dirty="0" smtClean="0"/>
              <a:t>(Fondazione ISMU</a:t>
            </a:r>
            <a:r>
              <a:rPr lang="it-IT" sz="1400" dirty="0"/>
              <a:t>, </a:t>
            </a:r>
            <a:r>
              <a:rPr lang="it-IT" sz="1400" dirty="0" smtClean="0"/>
              <a:t>MIUR, 2014) </a:t>
            </a:r>
            <a:endParaRPr lang="en-GB" sz="1400" dirty="0"/>
          </a:p>
        </p:txBody>
      </p:sp>
    </p:spTree>
    <p:extLst>
      <p:ext uri="{BB962C8B-B14F-4D97-AF65-F5344CB8AC3E}">
        <p14:creationId xmlns:p14="http://schemas.microsoft.com/office/powerpoint/2010/main" val="79850135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sz="2800" dirty="0"/>
              <a:t>1. Gli studenti stranieri nel sistema scolastico italiano e la loro riuscita scolastica</a:t>
            </a:r>
            <a:endParaRPr lang="en-GB" sz="2800" dirty="0"/>
          </a:p>
        </p:txBody>
      </p:sp>
      <p:sp>
        <p:nvSpPr>
          <p:cNvPr id="3" name="Content Placeholder 2"/>
          <p:cNvSpPr>
            <a:spLocks noGrp="1"/>
          </p:cNvSpPr>
          <p:nvPr>
            <p:ph idx="1"/>
          </p:nvPr>
        </p:nvSpPr>
        <p:spPr/>
        <p:txBody>
          <a:bodyPr>
            <a:normAutofit/>
          </a:bodyPr>
          <a:lstStyle/>
          <a:p>
            <a:pPr marL="0" indent="0" algn="ctr">
              <a:lnSpc>
                <a:spcPct val="110000"/>
              </a:lnSpc>
              <a:buNone/>
            </a:pPr>
            <a:r>
              <a:rPr lang="it-IT" sz="2400" dirty="0"/>
              <a:t>Guardando alla realtà odierna dei percorsi di integrazione scolastica degli studenti stranieri, si constata che, a fronte di un’</a:t>
            </a:r>
            <a:r>
              <a:rPr lang="it-IT" sz="2400" b="1" i="1" dirty="0">
                <a:solidFill>
                  <a:schemeClr val="accent5">
                    <a:lumMod val="90000"/>
                    <a:lumOff val="10000"/>
                  </a:schemeClr>
                </a:solidFill>
              </a:rPr>
              <a:t>uguaglianza formale</a:t>
            </a:r>
            <a:r>
              <a:rPr lang="it-IT" sz="2400" b="1" dirty="0">
                <a:solidFill>
                  <a:schemeClr val="accent5">
                    <a:lumMod val="90000"/>
                    <a:lumOff val="10000"/>
                  </a:schemeClr>
                </a:solidFill>
              </a:rPr>
              <a:t> </a:t>
            </a:r>
            <a:r>
              <a:rPr lang="it-IT" sz="2400" dirty="0"/>
              <a:t>nelle opportunità di accesso al sistema scolastico italiano, garantita dalla legge, si evidenziano </a:t>
            </a:r>
            <a:r>
              <a:rPr lang="it-IT" sz="2400" b="1" dirty="0">
                <a:solidFill>
                  <a:schemeClr val="accent1"/>
                </a:solidFill>
              </a:rPr>
              <a:t>significative differenze di successo scolastico</a:t>
            </a:r>
            <a:r>
              <a:rPr lang="it-IT" sz="2400" dirty="0"/>
              <a:t>. </a:t>
            </a:r>
            <a:endParaRPr lang="it-IT" sz="2400" dirty="0" smtClean="0"/>
          </a:p>
          <a:p>
            <a:pPr marL="0" indent="0" algn="r">
              <a:buNone/>
            </a:pPr>
            <a:r>
              <a:rPr lang="en-US" sz="1600" i="1" dirty="0" smtClean="0"/>
              <a:t>(</a:t>
            </a:r>
            <a:r>
              <a:rPr lang="en-US" sz="1600" i="1" dirty="0" err="1" smtClean="0"/>
              <a:t>Besozzi</a:t>
            </a:r>
            <a:r>
              <a:rPr lang="en-US" sz="1600" i="1" dirty="0"/>
              <a:t>, M. Colombo, M. </a:t>
            </a:r>
            <a:r>
              <a:rPr lang="en-US" sz="1600" i="1" dirty="0" err="1" smtClean="0"/>
              <a:t>Santagati</a:t>
            </a:r>
            <a:r>
              <a:rPr lang="en-US" sz="1600" i="1" dirty="0" smtClean="0"/>
              <a:t>, 2013)</a:t>
            </a:r>
            <a:endParaRPr lang="en-GB" sz="1600" i="1" dirty="0"/>
          </a:p>
        </p:txBody>
      </p:sp>
    </p:spTree>
    <p:extLst>
      <p:ext uri="{BB962C8B-B14F-4D97-AF65-F5344CB8AC3E}">
        <p14:creationId xmlns:p14="http://schemas.microsoft.com/office/powerpoint/2010/main" val="415220841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it-IT" sz="2500" dirty="0"/>
              <a:t>1. Gli studenti stranieri nel sistema scolastico italiano e la loro riuscita scolastica</a:t>
            </a:r>
            <a:endParaRPr lang="en-GB" sz="2500" dirty="0"/>
          </a:p>
        </p:txBody>
      </p:sp>
      <p:sp>
        <p:nvSpPr>
          <p:cNvPr id="8" name="Content Placeholder 2"/>
          <p:cNvSpPr>
            <a:spLocks noGrp="1"/>
          </p:cNvSpPr>
          <p:nvPr>
            <p:ph sz="half" idx="1"/>
          </p:nvPr>
        </p:nvSpPr>
        <p:spPr>
          <a:xfrm>
            <a:off x="301752" y="2223312"/>
            <a:ext cx="4543352" cy="4681728"/>
          </a:xfrm>
        </p:spPr>
        <p:txBody>
          <a:bodyPr>
            <a:normAutofit/>
          </a:bodyPr>
          <a:lstStyle/>
          <a:p>
            <a:pPr marL="0" indent="0">
              <a:buNone/>
            </a:pPr>
            <a:r>
              <a:rPr lang="it-IT" sz="1900" dirty="0" smtClean="0"/>
              <a:t>Variabili</a:t>
            </a:r>
            <a:r>
              <a:rPr lang="it-IT" sz="1900" b="1" dirty="0" smtClean="0">
                <a:solidFill>
                  <a:schemeClr val="accent1"/>
                </a:solidFill>
              </a:rPr>
              <a:t> </a:t>
            </a:r>
            <a:r>
              <a:rPr lang="it-IT" sz="1900" dirty="0"/>
              <a:t>in grado di influenzare il successo scolastico in contesti </a:t>
            </a:r>
            <a:r>
              <a:rPr lang="it-IT" sz="1900" dirty="0" smtClean="0"/>
              <a:t>multiculturali </a:t>
            </a:r>
            <a:r>
              <a:rPr lang="it-IT" sz="1600" dirty="0" smtClean="0"/>
              <a:t>(</a:t>
            </a:r>
            <a:r>
              <a:rPr lang="en-US" sz="1600" dirty="0" err="1"/>
              <a:t>Besozzi</a:t>
            </a:r>
            <a:r>
              <a:rPr lang="en-US" sz="1600" dirty="0"/>
              <a:t>, M. Colombo, M. </a:t>
            </a:r>
            <a:r>
              <a:rPr lang="en-US" sz="1600" dirty="0" err="1"/>
              <a:t>Santagati</a:t>
            </a:r>
            <a:r>
              <a:rPr lang="en-US" sz="1600" dirty="0"/>
              <a:t>, 2013; </a:t>
            </a:r>
            <a:r>
              <a:rPr lang="it-IT" sz="1600" dirty="0" smtClean="0"/>
              <a:t>ISMU</a:t>
            </a:r>
            <a:r>
              <a:rPr lang="it-IT" sz="1600" dirty="0"/>
              <a:t>, MIUR, 2014) </a:t>
            </a:r>
            <a:r>
              <a:rPr lang="it-IT" sz="1900" dirty="0" smtClean="0"/>
              <a:t>:</a:t>
            </a:r>
            <a:endParaRPr lang="en-GB" sz="1900" dirty="0" smtClean="0"/>
          </a:p>
          <a:p>
            <a:pPr>
              <a:lnSpc>
                <a:spcPct val="150000"/>
              </a:lnSpc>
              <a:spcBef>
                <a:spcPts val="0"/>
              </a:spcBef>
            </a:pPr>
            <a:r>
              <a:rPr lang="en-GB" sz="2000" dirty="0" err="1" smtClean="0"/>
              <a:t>Inserimento</a:t>
            </a:r>
            <a:endParaRPr lang="en-GB" sz="2000" dirty="0" smtClean="0"/>
          </a:p>
          <a:p>
            <a:pPr>
              <a:lnSpc>
                <a:spcPct val="150000"/>
              </a:lnSpc>
              <a:spcBef>
                <a:spcPts val="0"/>
              </a:spcBef>
            </a:pPr>
            <a:r>
              <a:rPr lang="en-GB" sz="2000" b="1" dirty="0" err="1"/>
              <a:t>Ritardo</a:t>
            </a:r>
            <a:r>
              <a:rPr lang="en-GB" sz="2000" b="1" dirty="0"/>
              <a:t> </a:t>
            </a:r>
            <a:r>
              <a:rPr lang="en-GB" sz="2000" b="1" dirty="0" err="1" smtClean="0"/>
              <a:t>scolastico</a:t>
            </a:r>
            <a:endParaRPr lang="en-US" sz="900" b="1" dirty="0" smtClean="0"/>
          </a:p>
          <a:p>
            <a:pPr>
              <a:lnSpc>
                <a:spcPct val="150000"/>
              </a:lnSpc>
              <a:spcBef>
                <a:spcPts val="0"/>
              </a:spcBef>
            </a:pPr>
            <a:r>
              <a:rPr lang="en-US" sz="2000" dirty="0"/>
              <a:t>T</a:t>
            </a:r>
            <a:r>
              <a:rPr lang="en-GB" sz="2000" dirty="0" err="1"/>
              <a:t>assi</a:t>
            </a:r>
            <a:r>
              <a:rPr lang="en-GB" sz="2000" dirty="0"/>
              <a:t> di </a:t>
            </a:r>
            <a:r>
              <a:rPr lang="en-GB" sz="2000" dirty="0" err="1" smtClean="0"/>
              <a:t>ripetenza</a:t>
            </a:r>
            <a:endParaRPr lang="en-US" sz="900" dirty="0" smtClean="0"/>
          </a:p>
          <a:p>
            <a:pPr>
              <a:lnSpc>
                <a:spcPct val="150000"/>
              </a:lnSpc>
              <a:spcBef>
                <a:spcPts val="0"/>
              </a:spcBef>
            </a:pPr>
            <a:r>
              <a:rPr lang="en-GB" sz="2000" dirty="0" err="1"/>
              <a:t>Competenza</a:t>
            </a:r>
            <a:r>
              <a:rPr lang="en-GB" sz="2000" dirty="0"/>
              <a:t> in </a:t>
            </a:r>
            <a:r>
              <a:rPr lang="en-GB" sz="2000" dirty="0" err="1"/>
              <a:t>italiano</a:t>
            </a:r>
            <a:r>
              <a:rPr lang="en-GB" sz="2000" dirty="0"/>
              <a:t> </a:t>
            </a:r>
            <a:r>
              <a:rPr lang="en-GB" sz="2000" dirty="0" smtClean="0"/>
              <a:t>L2</a:t>
            </a:r>
          </a:p>
          <a:p>
            <a:pPr>
              <a:lnSpc>
                <a:spcPct val="150000"/>
              </a:lnSpc>
              <a:spcBef>
                <a:spcPts val="0"/>
              </a:spcBef>
            </a:pPr>
            <a:r>
              <a:rPr lang="en-GB" sz="2000" dirty="0" err="1" smtClean="0"/>
              <a:t>Concentrazione</a:t>
            </a:r>
            <a:r>
              <a:rPr lang="en-GB" sz="2000" dirty="0" smtClean="0"/>
              <a:t> </a:t>
            </a:r>
            <a:r>
              <a:rPr lang="en-GB" sz="2000" dirty="0" err="1"/>
              <a:t>degli</a:t>
            </a:r>
            <a:r>
              <a:rPr lang="en-GB" sz="2000" dirty="0"/>
              <a:t> </a:t>
            </a:r>
            <a:r>
              <a:rPr lang="en-GB" sz="2000" dirty="0" err="1"/>
              <a:t>studenti</a:t>
            </a:r>
            <a:r>
              <a:rPr lang="en-GB" sz="2000" dirty="0"/>
              <a:t> </a:t>
            </a:r>
            <a:r>
              <a:rPr lang="en-GB" sz="2000" dirty="0" err="1"/>
              <a:t>stranieri</a:t>
            </a:r>
            <a:r>
              <a:rPr lang="en-GB" sz="2000" dirty="0"/>
              <a:t> </a:t>
            </a:r>
            <a:r>
              <a:rPr lang="en-GB" sz="2000" dirty="0" err="1"/>
              <a:t>nelle</a:t>
            </a:r>
            <a:r>
              <a:rPr lang="en-GB" sz="2000" dirty="0"/>
              <a:t> </a:t>
            </a:r>
            <a:r>
              <a:rPr lang="en-GB" sz="2000" dirty="0" err="1" smtClean="0"/>
              <a:t>scuole</a:t>
            </a:r>
            <a:endParaRPr lang="en-GB" sz="2000" dirty="0" smtClean="0"/>
          </a:p>
          <a:p>
            <a:pPr>
              <a:lnSpc>
                <a:spcPct val="150000"/>
              </a:lnSpc>
              <a:spcBef>
                <a:spcPts val="0"/>
              </a:spcBef>
            </a:pPr>
            <a:r>
              <a:rPr lang="en-GB" sz="2000" dirty="0" err="1" smtClean="0"/>
              <a:t>Relazioni</a:t>
            </a:r>
            <a:r>
              <a:rPr lang="en-GB" sz="2000" dirty="0" smtClean="0"/>
              <a:t> </a:t>
            </a:r>
            <a:r>
              <a:rPr lang="en-GB" sz="2000" dirty="0"/>
              <a:t>in </a:t>
            </a:r>
            <a:r>
              <a:rPr lang="en-GB" sz="2000" dirty="0" err="1" smtClean="0"/>
              <a:t>classe</a:t>
            </a:r>
            <a:endParaRPr lang="en-GB" sz="2000" dirty="0"/>
          </a:p>
        </p:txBody>
      </p:sp>
      <p:graphicFrame>
        <p:nvGraphicFramePr>
          <p:cNvPr id="6" name="Content Placeholder 5"/>
          <p:cNvGraphicFramePr>
            <a:graphicFrameLocks noGrp="1"/>
          </p:cNvGraphicFramePr>
          <p:nvPr>
            <p:ph sz="half" idx="2"/>
            <p:extLst>
              <p:ext uri="{D42A27DB-BD31-4B8C-83A1-F6EECF244321}">
                <p14:modId xmlns:p14="http://schemas.microsoft.com/office/powerpoint/2010/main" val="3658939810"/>
              </p:ext>
            </p:extLst>
          </p:nvPr>
        </p:nvGraphicFramePr>
        <p:xfrm>
          <a:off x="5072062" y="2605447"/>
          <a:ext cx="3767138" cy="3252788"/>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p:cNvSpPr/>
          <p:nvPr/>
        </p:nvSpPr>
        <p:spPr>
          <a:xfrm>
            <a:off x="4845104" y="6053138"/>
            <a:ext cx="3994096" cy="276999"/>
          </a:xfrm>
          <a:prstGeom prst="rect">
            <a:avLst/>
          </a:prstGeom>
        </p:spPr>
        <p:txBody>
          <a:bodyPr wrap="square">
            <a:spAutoFit/>
          </a:bodyPr>
          <a:lstStyle/>
          <a:p>
            <a:r>
              <a:rPr lang="en-GB" sz="1200" dirty="0" err="1"/>
              <a:t>Ritardo</a:t>
            </a:r>
            <a:r>
              <a:rPr lang="en-GB" sz="1200" dirty="0"/>
              <a:t> </a:t>
            </a:r>
            <a:r>
              <a:rPr lang="en-GB" sz="1200" dirty="0" err="1" smtClean="0"/>
              <a:t>scolastico</a:t>
            </a:r>
            <a:r>
              <a:rPr lang="en-US" sz="1200" dirty="0" smtClean="0"/>
              <a:t> A.S. 2012/13*</a:t>
            </a:r>
            <a:endParaRPr lang="en-US" sz="500" dirty="0"/>
          </a:p>
        </p:txBody>
      </p:sp>
      <p:sp>
        <p:nvSpPr>
          <p:cNvPr id="7" name="Rectangle 6"/>
          <p:cNvSpPr/>
          <p:nvPr/>
        </p:nvSpPr>
        <p:spPr>
          <a:xfrm>
            <a:off x="6000626" y="6380587"/>
            <a:ext cx="2838574" cy="276999"/>
          </a:xfrm>
          <a:prstGeom prst="rect">
            <a:avLst/>
          </a:prstGeom>
        </p:spPr>
        <p:txBody>
          <a:bodyPr wrap="none">
            <a:spAutoFit/>
          </a:bodyPr>
          <a:lstStyle/>
          <a:p>
            <a:pPr algn="r"/>
            <a:r>
              <a:rPr lang="it-IT" sz="1200" i="1" dirty="0" smtClean="0"/>
              <a:t>*Fonte</a:t>
            </a:r>
            <a:r>
              <a:rPr lang="it-IT" sz="1200" dirty="0"/>
              <a:t>: elaborazioni </a:t>
            </a:r>
            <a:r>
              <a:rPr lang="it-IT" sz="1200" dirty="0" err="1"/>
              <a:t>Ismu</a:t>
            </a:r>
            <a:r>
              <a:rPr lang="it-IT" sz="1200" dirty="0"/>
              <a:t> su dati </a:t>
            </a:r>
            <a:r>
              <a:rPr lang="it-IT" sz="1200" dirty="0" err="1"/>
              <a:t>Miur</a:t>
            </a:r>
            <a:r>
              <a:rPr lang="it-IT" sz="1200" dirty="0"/>
              <a:t> </a:t>
            </a:r>
            <a:endParaRPr lang="en-GB" sz="1200" dirty="0"/>
          </a:p>
        </p:txBody>
      </p:sp>
    </p:spTree>
    <p:extLst>
      <p:ext uri="{BB962C8B-B14F-4D97-AF65-F5344CB8AC3E}">
        <p14:creationId xmlns:p14="http://schemas.microsoft.com/office/powerpoint/2010/main" val="4074633487"/>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_rels/themeOverride1.xml.rels><?xml version="1.0" encoding="UTF-8" standalone="yes"?>
<Relationships xmlns="http://schemas.openxmlformats.org/package/2006/relationships"><Relationship Id="rId1" Type="http://schemas.openxmlformats.org/officeDocument/2006/relationships/image" Target="../media/image12.jpeg"/><Relationship Id="rId2" Type="http://schemas.openxmlformats.org/officeDocument/2006/relationships/image" Target="../media/image13.jpeg"/></Relationships>
</file>

<file path=ppt/theme/theme1.xml><?xml version="1.0" encoding="utf-8"?>
<a:theme xmlns:a="http://schemas.openxmlformats.org/drawingml/2006/main" name="Genesis">
  <a:themeElements>
    <a:clrScheme name="Genesis">
      <a:dk1>
        <a:sysClr val="windowText" lastClr="000000"/>
      </a:dk1>
      <a:lt1>
        <a:sysClr val="window" lastClr="FFFFFF"/>
      </a:lt1>
      <a:dk2>
        <a:srgbClr val="465466"/>
      </a:dk2>
      <a:lt2>
        <a:srgbClr val="BBD7F8"/>
      </a:lt2>
      <a:accent1>
        <a:srgbClr val="80B606"/>
      </a:accent1>
      <a:accent2>
        <a:srgbClr val="E29F1D"/>
      </a:accent2>
      <a:accent3>
        <a:srgbClr val="2397E2"/>
      </a:accent3>
      <a:accent4>
        <a:srgbClr val="35ACA2"/>
      </a:accent4>
      <a:accent5>
        <a:srgbClr val="5430BB"/>
      </a:accent5>
      <a:accent6>
        <a:srgbClr val="8D34E0"/>
      </a:accent6>
      <a:hlink>
        <a:srgbClr val="00B0F0"/>
      </a:hlink>
      <a:folHlink>
        <a:srgbClr val="0070C0"/>
      </a:folHlink>
    </a:clrScheme>
    <a:fontScheme name="Genesis">
      <a:majorFont>
        <a:latin typeface="Calisto MT"/>
        <a:ea typeface=""/>
        <a:cs typeface=""/>
        <a:font script="Jpan" typeface="ＭＳ 明朝"/>
      </a:majorFont>
      <a:minorFont>
        <a:latin typeface="Calisto MT"/>
        <a:ea typeface=""/>
        <a:cs typeface=""/>
        <a:font script="Jpan" typeface="ＭＳ 明朝"/>
      </a:minorFont>
    </a:fontScheme>
    <a:fmtScheme name="Genesis">
      <a:fillStyleLst>
        <a:solidFill>
          <a:schemeClr val="phClr"/>
        </a:solidFill>
        <a:gradFill rotWithShape="1">
          <a:gsLst>
            <a:gs pos="0">
              <a:schemeClr val="phClr">
                <a:tint val="100000"/>
                <a:shade val="70000"/>
                <a:satMod val="100000"/>
                <a:greenMod val="110000"/>
              </a:schemeClr>
            </a:gs>
            <a:gs pos="75000">
              <a:schemeClr val="phClr">
                <a:tint val="40000"/>
                <a:satMod val="150000"/>
                <a:redMod val="100000"/>
                <a:blueMod val="100000"/>
              </a:schemeClr>
            </a:gs>
            <a:gs pos="100000">
              <a:schemeClr val="phClr">
                <a:tint val="60000"/>
                <a:satMod val="120000"/>
                <a:redMod val="100000"/>
                <a:blueMod val="100000"/>
              </a:schemeClr>
            </a:gs>
          </a:gsLst>
          <a:path path="circle">
            <a:fillToRect l="25000" t="25000" r="5000" b="5000"/>
          </a:path>
        </a:gradFill>
        <a:gradFill rotWithShape="1">
          <a:gsLst>
            <a:gs pos="0">
              <a:schemeClr val="phClr">
                <a:tint val="50000"/>
                <a:shade val="100000"/>
                <a:alpha val="100000"/>
                <a:satMod val="150000"/>
              </a:schemeClr>
            </a:gs>
            <a:gs pos="40000">
              <a:schemeClr val="phClr">
                <a:tint val="70000"/>
                <a:shade val="100000"/>
                <a:alpha val="100000"/>
                <a:satMod val="150000"/>
              </a:schemeClr>
            </a:gs>
            <a:gs pos="100000">
              <a:schemeClr val="phClr">
                <a:shade val="90000"/>
                <a:satMod val="110000"/>
              </a:schemeClr>
            </a:gs>
          </a:gsLst>
          <a:lin ang="5400000" scaled="0"/>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a:effectStyle>
        <a:effectStyle>
          <a:effectLst>
            <a:innerShdw blurRad="50800" dist="25400" dir="13500000">
              <a:srgbClr val="000000">
                <a:alpha val="75000"/>
              </a:srgbClr>
            </a:innerShdw>
            <a:reflection blurRad="101600" stA="40000" endPos="50000" dist="63500" dir="5400000" fadeDir="7200000" sy="-100000" kx="300000" rotWithShape="0"/>
          </a:effectLst>
          <a:scene3d>
            <a:camera prst="orthographicFront">
              <a:rot lat="0" lon="0" rev="0"/>
            </a:camera>
            <a:lightRig rig="chilly" dir="tr">
              <a:rot lat="0" lon="0" rev="1200000"/>
            </a:lightRig>
          </a:scene3d>
          <a:sp3d prstMaterial="plastic">
            <a:bevelT w="0" h="0"/>
          </a:sp3d>
        </a:effectStyle>
      </a:effectStyleLst>
      <a:bgFillStyleLst>
        <a:blipFill rotWithShape="1">
          <a:blip xmlns:r="http://schemas.openxmlformats.org/officeDocument/2006/relationships" r:embed="rId1"/>
          <a:stretch/>
        </a:blipFill>
        <a:blipFill rotWithShape="1">
          <a:blip xmlns:r="http://schemas.openxmlformats.org/officeDocument/2006/relationships" r:embed="rId2"/>
          <a:stretch/>
        </a:blipFill>
        <a:blipFill rotWithShape="1">
          <a:blip xmlns:r="http://schemas.openxmlformats.org/officeDocument/2006/relationships" r:embed="rId3"/>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Folio">
    <a:dk1>
      <a:sysClr val="windowText" lastClr="000000"/>
    </a:dk1>
    <a:lt1>
      <a:sysClr val="window" lastClr="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Override>
</file>

<file path=docProps/app.xml><?xml version="1.0" encoding="utf-8"?>
<Properties xmlns="http://schemas.openxmlformats.org/officeDocument/2006/extended-properties" xmlns:vt="http://schemas.openxmlformats.org/officeDocument/2006/docPropsVTypes">
  <Template/>
  <TotalTime>4800</TotalTime>
  <Words>9420</Words>
  <Application>Microsoft Macintosh PowerPoint</Application>
  <PresentationFormat>On-screen Show (4:3)</PresentationFormat>
  <Paragraphs>590</Paragraphs>
  <Slides>57</Slides>
  <Notes>18</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Genesis</vt:lpstr>
      <vt:lpstr>La riuscita scolastica degli studenti stranieri in matematica: una proposta di potenziamento del problem solving</vt:lpstr>
      <vt:lpstr>Sommario</vt:lpstr>
      <vt:lpstr>Scopo della ricerca</vt:lpstr>
      <vt:lpstr>1. Gli studenti stranieri nel sistema scolastico italiano e la loro riuscita scolastica</vt:lpstr>
      <vt:lpstr>1. Gli studenti stranieri nel sistema scolastico italiano e la loro riuscita scolastica</vt:lpstr>
      <vt:lpstr>1. Gli studenti stranieri nel sistema scolastico italiano e la loro riuscita scolastica</vt:lpstr>
      <vt:lpstr>1. Gli studenti stranieri nel sistema scolastico italiano e la loro riuscita scolastica</vt:lpstr>
      <vt:lpstr>1. Gli studenti stranieri nel sistema scolastico italiano e la loro riuscita scolastica</vt:lpstr>
      <vt:lpstr>1. Gli studenti stranieri nel sistema scolastico italiano e la loro riuscita scolastica</vt:lpstr>
      <vt:lpstr>1. Gli studenti stranieri nel sistema scolastico italiano e la loro riuscita scolastica</vt:lpstr>
      <vt:lpstr>1. Gli studenti stranieri nel sistema scolastico italiano e la loro riuscita scolastica</vt:lpstr>
      <vt:lpstr>1. Gli studenti stranieri nel sistema scolastico italiano e la loro riuscita scolastica</vt:lpstr>
      <vt:lpstr>PowerPoint Presentation</vt:lpstr>
      <vt:lpstr>PowerPoint Presentation</vt:lpstr>
      <vt:lpstr>2. Aspetti linguistici legati all’apprendimento della matematica</vt:lpstr>
      <vt:lpstr>2. Aspetti linguistici legati all’apprendimento della matematica</vt:lpstr>
      <vt:lpstr>2. Aspetti linguistici legati all’apprendimento della matematica</vt:lpstr>
      <vt:lpstr>PowerPoint Presentation</vt:lpstr>
      <vt:lpstr>PowerPoint Presentation</vt:lpstr>
      <vt:lpstr>PowerPoint Presentation</vt:lpstr>
      <vt:lpstr>PowerPoint Presentation</vt:lpstr>
      <vt:lpstr>Rischi</vt:lpstr>
      <vt:lpstr>PowerPoint Presentation</vt:lpstr>
      <vt:lpstr>PowerPoint Presentation</vt:lpstr>
      <vt:lpstr>PowerPoint Presentation</vt:lpstr>
      <vt:lpstr>Il problem solving in psicologia e matematica</vt:lpstr>
      <vt:lpstr>Il problem solving in psicologia e matematica</vt:lpstr>
      <vt:lpstr>Il problem solving in psicologia e matematica</vt:lpstr>
      <vt:lpstr>La didattica del problem solving</vt:lpstr>
      <vt:lpstr>La didattica del problem solving</vt:lpstr>
      <vt:lpstr>La didattica del problem solving</vt:lpstr>
      <vt:lpstr>La didattica del problem solving</vt:lpstr>
      <vt:lpstr>La didattica del problem solving</vt:lpstr>
      <vt:lpstr>La didattica del problem solving</vt:lpstr>
      <vt:lpstr>La didattica del problem solving</vt:lpstr>
      <vt:lpstr>Ricerca Empirica</vt:lpstr>
      <vt:lpstr>Indagine sul rilevamento delle difficoltà nel problem solving con prove standardizzate</vt:lpstr>
      <vt:lpstr>Indagine sul rilevamento delle difficoltà nel problem solving con prove standardizzate</vt:lpstr>
      <vt:lpstr>Indagine sul rilevamento delle difficoltà nel problem solving con prove standardizzate</vt:lpstr>
      <vt:lpstr>Indagine sul rilevamento delle difficoltà nel problem solving con prove standardizzate</vt:lpstr>
      <vt:lpstr>Indagine sul rilevamento delle difficoltà nel problem solving con prove standardizzate</vt:lpstr>
      <vt:lpstr>Indagine sul rilevamento delle difficoltà nel problem solving con prove standardizzate</vt:lpstr>
      <vt:lpstr>Indagine sul rilevamento delle difficoltà nel problem solving con prove standardizzate</vt:lpstr>
      <vt:lpstr>Indagine sul rilevamento delle difficoltà nel problem solving con prove standardizzate</vt:lpstr>
      <vt:lpstr>Strutturazione dell’intervento</vt:lpstr>
      <vt:lpstr>Strutturazione dell’intervento</vt:lpstr>
      <vt:lpstr>Strutturazione dei materiali</vt:lpstr>
      <vt:lpstr>PowerPoint Presentation</vt:lpstr>
      <vt:lpstr>PowerPoint Presentation</vt:lpstr>
      <vt:lpstr>PowerPoint Presentation</vt:lpstr>
      <vt:lpstr>Sperimentazione pilota</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Argumentative skills in multilingual italian classroom</dc:title>
  <dc:creator>Valeria Di Martino</dc:creator>
  <cp:lastModifiedBy>Valeria Di Martino</cp:lastModifiedBy>
  <cp:revision>356</cp:revision>
  <cp:lastPrinted>2014-11-12T21:35:02Z</cp:lastPrinted>
  <dcterms:created xsi:type="dcterms:W3CDTF">2014-07-16T08:33:59Z</dcterms:created>
  <dcterms:modified xsi:type="dcterms:W3CDTF">2015-10-07T14:53:08Z</dcterms:modified>
</cp:coreProperties>
</file>