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57" r:id="rId4"/>
    <p:sldId id="278" r:id="rId5"/>
    <p:sldId id="256" r:id="rId6"/>
    <p:sldId id="275" r:id="rId7"/>
    <p:sldId id="276" r:id="rId8"/>
    <p:sldId id="27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12192000" cy="6858000"/>
  <p:notesSz cx="6858000" cy="994568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EB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880435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17832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030282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15529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958077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85011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348544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81841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140221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283282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150085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E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2651D-72D6-46B7-81DD-C2AEDFAC2D49}" type="datetimeFigureOut">
              <a:rPr lang="it-IT" smtClean="0"/>
              <a:pPr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7E88E-C778-4BA4-81A4-4C3791776D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309210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528764" y="333376"/>
            <a:ext cx="9139237" cy="6940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Convegno </a:t>
            </a:r>
            <a:r>
              <a:rPr lang="it-IT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DI.FI.MA 2015</a:t>
            </a:r>
          </a:p>
          <a:p>
            <a:pPr algn="ctr">
              <a:defRPr/>
            </a:pPr>
            <a:endParaRPr lang="it-IT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it-IT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Torino, 7 ottobre 2015</a:t>
            </a:r>
            <a:endParaRPr lang="it-IT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it-IT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4000" b="1" dirty="0" smtClean="0">
                <a:solidFill>
                  <a:srgbClr val="FF0000"/>
                </a:solidFill>
              </a:rPr>
              <a:t>                  </a:t>
            </a:r>
            <a:endParaRPr lang="it-IT" sz="40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it-IT" sz="1500" b="1" dirty="0"/>
          </a:p>
          <a:p>
            <a:pPr>
              <a:defRPr/>
            </a:pPr>
            <a:endParaRPr lang="it-IT" sz="24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it-IT" sz="2400" b="1" dirty="0">
                <a:solidFill>
                  <a:srgbClr val="FF0000"/>
                </a:solidFill>
              </a:rPr>
              <a:t>               </a:t>
            </a:r>
            <a:r>
              <a:rPr lang="it-IT" sz="6000" b="1" dirty="0" smtClean="0">
                <a:solidFill>
                  <a:srgbClr val="2CB6F4"/>
                </a:solidFill>
                <a:latin typeface="AR DECODE" panose="02000000000000000000" pitchFamily="2" charset="0"/>
              </a:rPr>
              <a:t>Un </a:t>
            </a:r>
            <a:r>
              <a:rPr lang="it-IT" sz="6000" b="1" dirty="0">
                <a:solidFill>
                  <a:srgbClr val="2CB6F4"/>
                </a:solidFill>
                <a:latin typeface="AR DECODE" panose="02000000000000000000" pitchFamily="2" charset="0"/>
              </a:rPr>
              <a:t>percorso didattico nel liceo   </a:t>
            </a:r>
          </a:p>
          <a:p>
            <a:pPr>
              <a:defRPr/>
            </a:pPr>
            <a:r>
              <a:rPr lang="it-IT" sz="6000" b="1" dirty="0">
                <a:solidFill>
                  <a:srgbClr val="2CB6F4"/>
                </a:solidFill>
                <a:latin typeface="AR DECODE" panose="02000000000000000000" pitchFamily="2" charset="0"/>
              </a:rPr>
              <a:t>              della riforma</a:t>
            </a:r>
          </a:p>
          <a:p>
            <a:pPr>
              <a:defRPr/>
            </a:pPr>
            <a:endParaRPr lang="it-IT" sz="2400" b="1" dirty="0">
              <a:solidFill>
                <a:srgbClr val="2CB6F4"/>
              </a:solidFill>
            </a:endParaRPr>
          </a:p>
          <a:p>
            <a:pPr>
              <a:defRPr/>
            </a:pPr>
            <a:r>
              <a:rPr lang="it-IT" b="1" dirty="0">
                <a:solidFill>
                  <a:srgbClr val="2CB6F4"/>
                </a:solidFill>
              </a:rPr>
              <a:t>                                              </a:t>
            </a:r>
          </a:p>
          <a:p>
            <a:pPr algn="ctr">
              <a:defRPr/>
            </a:pPr>
            <a:r>
              <a:rPr lang="it-IT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Roberta Carminati- Graziano </a:t>
            </a:r>
            <a:r>
              <a:rPr lang="it-IT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Gheno</a:t>
            </a:r>
            <a:endParaRPr lang="it-IT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it-IT" b="1" dirty="0">
              <a:solidFill>
                <a:srgbClr val="2CB6F4"/>
              </a:solidFill>
            </a:endParaRPr>
          </a:p>
          <a:p>
            <a:pPr>
              <a:defRPr/>
            </a:pPr>
            <a:endParaRPr lang="it-IT" b="1" dirty="0">
              <a:solidFill>
                <a:srgbClr val="2CB6F4"/>
              </a:solidFill>
            </a:endParaRPr>
          </a:p>
          <a:p>
            <a:pPr>
              <a:defRPr/>
            </a:pPr>
            <a:endParaRPr lang="it-IT" b="1" dirty="0">
              <a:solidFill>
                <a:srgbClr val="2CB6F4"/>
              </a:solidFill>
            </a:endParaRPr>
          </a:p>
          <a:p>
            <a:pPr algn="ctr">
              <a:defRPr/>
            </a:pPr>
            <a:r>
              <a:rPr lang="it-IT" b="1" dirty="0">
                <a:solidFill>
                  <a:srgbClr val="2CB6F4"/>
                </a:solidFill>
              </a:rPr>
              <a:t>Torino, 7 ottobre 2015</a:t>
            </a:r>
            <a:endParaRPr lang="it-IT" sz="900" b="1" dirty="0">
              <a:solidFill>
                <a:srgbClr val="2CB6F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547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 di testo 111"/>
          <p:cNvSpPr txBox="1">
            <a:spLocks noChangeArrowheads="1"/>
          </p:cNvSpPr>
          <p:nvPr/>
        </p:nvSpPr>
        <p:spPr bwMode="auto">
          <a:xfrm>
            <a:off x="4193844" y="224155"/>
            <a:ext cx="2200062" cy="36211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II) Relazioni</a:t>
            </a: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643082" y="224155"/>
            <a:ext cx="3015199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" name="Casella di testo 205"/>
          <p:cNvSpPr txBox="1">
            <a:spLocks noChangeArrowheads="1"/>
          </p:cNvSpPr>
          <p:nvPr/>
        </p:nvSpPr>
        <p:spPr bwMode="auto">
          <a:xfrm>
            <a:off x="4493933" y="3936742"/>
            <a:ext cx="1044819" cy="273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b="1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Peano</a:t>
            </a:r>
            <a:r>
              <a:rPr lang="it-IT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it-IT" sz="2000" b="1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it-IT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Ovale 4"/>
          <p:cNvSpPr/>
          <p:nvPr/>
        </p:nvSpPr>
        <p:spPr>
          <a:xfrm>
            <a:off x="4291857" y="3820088"/>
            <a:ext cx="1448972" cy="600075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134"/>
          <p:cNvSpPr txBox="1">
            <a:spLocks noChangeArrowheads="1"/>
          </p:cNvSpPr>
          <p:nvPr/>
        </p:nvSpPr>
        <p:spPr bwMode="auto">
          <a:xfrm>
            <a:off x="4051837" y="1475105"/>
            <a:ext cx="2264557" cy="56070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R. di equivalenza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R. di ordine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e 6"/>
          <p:cNvSpPr/>
          <p:nvPr/>
        </p:nvSpPr>
        <p:spPr>
          <a:xfrm>
            <a:off x="3742006" y="1390015"/>
            <a:ext cx="2687369" cy="872218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202"/>
          <p:cNvSpPr txBox="1">
            <a:spLocks noChangeArrowheads="1"/>
          </p:cNvSpPr>
          <p:nvPr/>
        </p:nvSpPr>
        <p:spPr bwMode="auto">
          <a:xfrm>
            <a:off x="3887961" y="2662162"/>
            <a:ext cx="2338021" cy="58737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Insiemi numerici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N, Z, Q, R, 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(C)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3742006" y="2587867"/>
            <a:ext cx="2817352" cy="820361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Casella di testo 112"/>
          <p:cNvSpPr txBox="1">
            <a:spLocks noChangeArrowheads="1"/>
          </p:cNvSpPr>
          <p:nvPr/>
        </p:nvSpPr>
        <p:spPr bwMode="auto">
          <a:xfrm>
            <a:off x="4657593" y="5832072"/>
            <a:ext cx="1231265" cy="300990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Cantor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Ovale 10"/>
          <p:cNvSpPr/>
          <p:nvPr/>
        </p:nvSpPr>
        <p:spPr>
          <a:xfrm>
            <a:off x="4466157" y="5761190"/>
            <a:ext cx="1246896" cy="586105"/>
          </a:xfrm>
          <a:prstGeom prst="ellips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2" name="Casella di testo 110"/>
          <p:cNvSpPr txBox="1">
            <a:spLocks noChangeArrowheads="1"/>
          </p:cNvSpPr>
          <p:nvPr/>
        </p:nvSpPr>
        <p:spPr bwMode="auto">
          <a:xfrm>
            <a:off x="4367683" y="4864083"/>
            <a:ext cx="1422701" cy="273576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Cardinalità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vale 12"/>
          <p:cNvSpPr/>
          <p:nvPr/>
        </p:nvSpPr>
        <p:spPr>
          <a:xfrm>
            <a:off x="4240048" y="4786967"/>
            <a:ext cx="1648810" cy="573626"/>
          </a:xfrm>
          <a:prstGeom prst="ellipse">
            <a:avLst/>
          </a:prstGeom>
          <a:noFill/>
          <a:ln w="28575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14" name="Connettore 2 13"/>
          <p:cNvCxnSpPr/>
          <p:nvPr/>
        </p:nvCxnSpPr>
        <p:spPr>
          <a:xfrm>
            <a:off x="5033322" y="1000218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5" name="Connettore 2 14"/>
          <p:cNvCxnSpPr/>
          <p:nvPr/>
        </p:nvCxnSpPr>
        <p:spPr>
          <a:xfrm>
            <a:off x="5016343" y="2262233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6" name="Connettore 2 15"/>
          <p:cNvCxnSpPr/>
          <p:nvPr/>
        </p:nvCxnSpPr>
        <p:spPr>
          <a:xfrm>
            <a:off x="5016343" y="3436364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7" name="Connettore 2 16"/>
          <p:cNvCxnSpPr/>
          <p:nvPr/>
        </p:nvCxnSpPr>
        <p:spPr>
          <a:xfrm>
            <a:off x="5016343" y="4434866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8" name="Connettore 2 17"/>
          <p:cNvCxnSpPr/>
          <p:nvPr/>
        </p:nvCxnSpPr>
        <p:spPr>
          <a:xfrm>
            <a:off x="5044478" y="5425044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pic>
        <p:nvPicPr>
          <p:cNvPr id="23" name="Immagine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1029" y="3702789"/>
            <a:ext cx="1336969" cy="741062"/>
          </a:xfrm>
          <a:prstGeom prst="rect">
            <a:avLst/>
          </a:prstGeom>
        </p:spPr>
      </p:pic>
      <p:sp>
        <p:nvSpPr>
          <p:cNvPr id="19" name="CasellaDiTesto 18"/>
          <p:cNvSpPr txBox="1"/>
          <p:nvPr/>
        </p:nvSpPr>
        <p:spPr>
          <a:xfrm>
            <a:off x="6840277" y="2771183"/>
            <a:ext cx="3539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Definizione; Operazioni; proprietà. 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6658281" y="5832072"/>
            <a:ext cx="198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O</a:t>
            </a:r>
            <a:r>
              <a:rPr lang="it-IT" b="1" dirty="0" smtClean="0">
                <a:solidFill>
                  <a:srgbClr val="FF0000"/>
                </a:solidFill>
              </a:rPr>
              <a:t>rdinali transfiniti 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25" name="Immagine 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0277" y="4654916"/>
            <a:ext cx="745850" cy="89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162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 di testo 125"/>
          <p:cNvSpPr txBox="1">
            <a:spLocks noChangeArrowheads="1"/>
          </p:cNvSpPr>
          <p:nvPr/>
        </p:nvSpPr>
        <p:spPr bwMode="auto">
          <a:xfrm>
            <a:off x="1107089" y="4563736"/>
            <a:ext cx="1831797" cy="577969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Progressioni-    </a:t>
            </a:r>
          </a:p>
          <a:p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serie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e 4"/>
          <p:cNvSpPr/>
          <p:nvPr/>
        </p:nvSpPr>
        <p:spPr>
          <a:xfrm>
            <a:off x="948339" y="4429116"/>
            <a:ext cx="1741669" cy="96383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128"/>
          <p:cNvSpPr txBox="1">
            <a:spLocks noChangeArrowheads="1"/>
          </p:cNvSpPr>
          <p:nvPr/>
        </p:nvSpPr>
        <p:spPr bwMode="auto">
          <a:xfrm>
            <a:off x="1204110" y="3255602"/>
            <a:ext cx="1485900" cy="30035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Principio di induzione </a:t>
            </a: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e 6"/>
          <p:cNvSpPr/>
          <p:nvPr/>
        </p:nvSpPr>
        <p:spPr>
          <a:xfrm>
            <a:off x="832061" y="3085970"/>
            <a:ext cx="1983545" cy="939973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131"/>
          <p:cNvSpPr txBox="1">
            <a:spLocks noChangeArrowheads="1"/>
          </p:cNvSpPr>
          <p:nvPr/>
        </p:nvSpPr>
        <p:spPr bwMode="auto">
          <a:xfrm>
            <a:off x="1204109" y="1970208"/>
            <a:ext cx="1485900" cy="30035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Successioni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1204109" y="2067802"/>
            <a:ext cx="1337383" cy="584835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Casella di testo 50"/>
          <p:cNvSpPr txBox="1">
            <a:spLocks noChangeArrowheads="1"/>
          </p:cNvSpPr>
          <p:nvPr/>
        </p:nvSpPr>
        <p:spPr bwMode="auto">
          <a:xfrm>
            <a:off x="1009805" y="5989133"/>
            <a:ext cx="1298013" cy="26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Zenone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1" name="Ovale 10"/>
          <p:cNvSpPr/>
          <p:nvPr/>
        </p:nvSpPr>
        <p:spPr>
          <a:xfrm>
            <a:off x="970436" y="5921497"/>
            <a:ext cx="1337382" cy="582621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2" name="Casella di testo 111"/>
          <p:cNvSpPr txBox="1">
            <a:spLocks noChangeArrowheads="1"/>
          </p:cNvSpPr>
          <p:nvPr/>
        </p:nvSpPr>
        <p:spPr bwMode="auto">
          <a:xfrm>
            <a:off x="4848648" y="255652"/>
            <a:ext cx="2114859" cy="36211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III) Funzioni</a:t>
            </a: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4297887" y="255652"/>
            <a:ext cx="3015199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14" name="Connettore 2 13"/>
          <p:cNvCxnSpPr/>
          <p:nvPr/>
        </p:nvCxnSpPr>
        <p:spPr>
          <a:xfrm>
            <a:off x="1827955" y="2738377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5" name="Connettore 2 14"/>
          <p:cNvCxnSpPr/>
          <p:nvPr/>
        </p:nvCxnSpPr>
        <p:spPr>
          <a:xfrm>
            <a:off x="1810978" y="4054079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6" name="Connettore 2 15"/>
          <p:cNvCxnSpPr/>
          <p:nvPr/>
        </p:nvCxnSpPr>
        <p:spPr>
          <a:xfrm>
            <a:off x="1793156" y="5495472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7" name="Casella di testo 165"/>
          <p:cNvSpPr txBox="1">
            <a:spLocks noChangeArrowheads="1"/>
          </p:cNvSpPr>
          <p:nvPr/>
        </p:nvSpPr>
        <p:spPr bwMode="auto">
          <a:xfrm>
            <a:off x="7769116" y="5314113"/>
            <a:ext cx="1161415" cy="17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Φ  -   ϕ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8" name="Ovale 17"/>
          <p:cNvSpPr/>
          <p:nvPr/>
        </p:nvSpPr>
        <p:spPr>
          <a:xfrm>
            <a:off x="7792189" y="5314112"/>
            <a:ext cx="1200784" cy="420517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9" name="Casella di testo 160"/>
          <p:cNvSpPr txBox="1">
            <a:spLocks noChangeArrowheads="1"/>
          </p:cNvSpPr>
          <p:nvPr/>
        </p:nvSpPr>
        <p:spPr bwMode="auto">
          <a:xfrm>
            <a:off x="7687982" y="4463586"/>
            <a:ext cx="1350464" cy="188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Fibonacci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0" name="Ovale 19"/>
          <p:cNvSpPr/>
          <p:nvPr/>
        </p:nvSpPr>
        <p:spPr>
          <a:xfrm>
            <a:off x="7648612" y="4463586"/>
            <a:ext cx="1389834" cy="450850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1" name="Casella di testo 146"/>
          <p:cNvSpPr txBox="1">
            <a:spLocks noChangeArrowheads="1"/>
          </p:cNvSpPr>
          <p:nvPr/>
        </p:nvSpPr>
        <p:spPr bwMode="auto">
          <a:xfrm>
            <a:off x="7351598" y="3493528"/>
            <a:ext cx="2462935" cy="34536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Triangolo di Tartaglia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Ovale 21"/>
          <p:cNvSpPr/>
          <p:nvPr/>
        </p:nvSpPr>
        <p:spPr>
          <a:xfrm>
            <a:off x="7102720" y="3321702"/>
            <a:ext cx="2722625" cy="76738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3" name="Casella di testo 143"/>
          <p:cNvSpPr txBox="1">
            <a:spLocks noChangeArrowheads="1"/>
          </p:cNvSpPr>
          <p:nvPr/>
        </p:nvSpPr>
        <p:spPr bwMode="auto">
          <a:xfrm>
            <a:off x="7307166" y="2240904"/>
            <a:ext cx="2472459" cy="239393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Calcolo combinatorio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Ovale 23"/>
          <p:cNvSpPr/>
          <p:nvPr/>
        </p:nvSpPr>
        <p:spPr>
          <a:xfrm>
            <a:off x="7352886" y="2095711"/>
            <a:ext cx="2280446" cy="75565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28" name="Connettore 2 27"/>
          <p:cNvCxnSpPr/>
          <p:nvPr/>
        </p:nvCxnSpPr>
        <p:spPr>
          <a:xfrm>
            <a:off x="8363214" y="2917267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Connettore 2 28"/>
          <p:cNvCxnSpPr/>
          <p:nvPr/>
        </p:nvCxnSpPr>
        <p:spPr>
          <a:xfrm>
            <a:off x="8363214" y="4157103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Connettore 2 29"/>
          <p:cNvCxnSpPr/>
          <p:nvPr/>
        </p:nvCxnSpPr>
        <p:spPr>
          <a:xfrm>
            <a:off x="8336839" y="4994655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pic>
        <p:nvPicPr>
          <p:cNvPr id="31" name="Immagine 3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49979" y="5140220"/>
            <a:ext cx="1527365" cy="787791"/>
          </a:xfrm>
          <a:prstGeom prst="rect">
            <a:avLst/>
          </a:prstGeom>
        </p:spPr>
      </p:pic>
      <p:cxnSp>
        <p:nvCxnSpPr>
          <p:cNvPr id="33" name="Connettore 2 32"/>
          <p:cNvCxnSpPr>
            <a:stCxn id="13" idx="2"/>
            <a:endCxn id="8" idx="0"/>
          </p:cNvCxnSpPr>
          <p:nvPr/>
        </p:nvCxnSpPr>
        <p:spPr>
          <a:xfrm flipH="1">
            <a:off x="1947059" y="927417"/>
            <a:ext cx="3858428" cy="10427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>
            <a:stCxn id="13" idx="2"/>
          </p:cNvCxnSpPr>
          <p:nvPr/>
        </p:nvCxnSpPr>
        <p:spPr>
          <a:xfrm>
            <a:off x="5805487" y="927417"/>
            <a:ext cx="2854419" cy="94172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1425" y="3296439"/>
            <a:ext cx="1322421" cy="609205"/>
          </a:xfrm>
          <a:prstGeom prst="rect">
            <a:avLst/>
          </a:prstGeom>
        </p:spPr>
      </p:pic>
      <p:sp>
        <p:nvSpPr>
          <p:cNvPr id="36" name="CasellaDiTesto 35"/>
          <p:cNvSpPr txBox="1"/>
          <p:nvPr/>
        </p:nvSpPr>
        <p:spPr>
          <a:xfrm>
            <a:off x="2800316" y="4378774"/>
            <a:ext cx="2448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Esercizi tratti dal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 «Liber </a:t>
            </a:r>
            <a:r>
              <a:rPr lang="it-IT" sz="1600" b="1" dirty="0" err="1" smtClean="0">
                <a:solidFill>
                  <a:srgbClr val="FF0000"/>
                </a:solidFill>
              </a:rPr>
              <a:t>Abaci</a:t>
            </a:r>
            <a:r>
              <a:rPr lang="it-IT" sz="1600" b="1" dirty="0" smtClean="0">
                <a:solidFill>
                  <a:srgbClr val="FF0000"/>
                </a:solidFill>
              </a:rPr>
              <a:t> di Fibonacci»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2543418" y="6043530"/>
            <a:ext cx="17659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00B050"/>
                </a:solidFill>
              </a:rPr>
              <a:t>P</a:t>
            </a:r>
            <a:r>
              <a:rPr lang="it-IT" sz="1600" b="1" dirty="0" smtClean="0">
                <a:solidFill>
                  <a:srgbClr val="00B050"/>
                </a:solidFill>
              </a:rPr>
              <a:t>aradossi 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2767542" y="2211220"/>
            <a:ext cx="22589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Successione di Fibonacci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40" name="CasellaDiTesto 39"/>
          <p:cNvSpPr txBox="1"/>
          <p:nvPr/>
        </p:nvSpPr>
        <p:spPr>
          <a:xfrm>
            <a:off x="9825345" y="1576753"/>
            <a:ext cx="19843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     Funzioni in 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ambito combinatorio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42" name="CasellaDiTesto 41"/>
          <p:cNvSpPr txBox="1"/>
          <p:nvPr/>
        </p:nvSpPr>
        <p:spPr>
          <a:xfrm>
            <a:off x="9896846" y="3294965"/>
            <a:ext cx="17776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Proprietà;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Triangolo e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 numeri triangolari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43" name="CasellaDiTesto 42"/>
          <p:cNvSpPr txBox="1"/>
          <p:nvPr/>
        </p:nvSpPr>
        <p:spPr>
          <a:xfrm>
            <a:off x="9906027" y="4279630"/>
            <a:ext cx="112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Triangolo e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 Fibonacci</a:t>
            </a:r>
            <a:endParaRPr lang="it-IT" sz="1600" b="1" dirty="0">
              <a:solidFill>
                <a:srgbClr val="FF0000"/>
              </a:solidFill>
            </a:endParaRPr>
          </a:p>
        </p:txBody>
      </p:sp>
      <p:pic>
        <p:nvPicPr>
          <p:cNvPr id="44" name="Immagine 4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86173" y="2099806"/>
            <a:ext cx="853644" cy="82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479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 di testo 111"/>
          <p:cNvSpPr txBox="1">
            <a:spLocks noChangeArrowheads="1"/>
          </p:cNvSpPr>
          <p:nvPr/>
        </p:nvSpPr>
        <p:spPr bwMode="auto">
          <a:xfrm>
            <a:off x="4235643" y="622156"/>
            <a:ext cx="3873321" cy="36211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IV) Funzioni elementari</a:t>
            </a: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960263" y="523605"/>
            <a:ext cx="4424082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" name="Casella di testo 169"/>
          <p:cNvSpPr txBox="1">
            <a:spLocks noChangeArrowheads="1"/>
          </p:cNvSpPr>
          <p:nvPr/>
        </p:nvSpPr>
        <p:spPr bwMode="auto">
          <a:xfrm>
            <a:off x="4889411" y="2189926"/>
            <a:ext cx="2462456" cy="45021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Funzioni  algebriche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e 4"/>
          <p:cNvSpPr/>
          <p:nvPr/>
        </p:nvSpPr>
        <p:spPr>
          <a:xfrm>
            <a:off x="4889411" y="2055306"/>
            <a:ext cx="2321779" cy="584835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172"/>
          <p:cNvSpPr txBox="1">
            <a:spLocks noChangeArrowheads="1"/>
          </p:cNvSpPr>
          <p:nvPr/>
        </p:nvSpPr>
        <p:spPr bwMode="auto">
          <a:xfrm>
            <a:off x="4902533" y="3327675"/>
            <a:ext cx="2505600" cy="45021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Funzioni polinomiali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e 6"/>
          <p:cNvSpPr/>
          <p:nvPr/>
        </p:nvSpPr>
        <p:spPr>
          <a:xfrm>
            <a:off x="4899323" y="5205440"/>
            <a:ext cx="2381335" cy="584835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175"/>
          <p:cNvSpPr txBox="1">
            <a:spLocks noChangeArrowheads="1"/>
          </p:cNvSpPr>
          <p:nvPr/>
        </p:nvSpPr>
        <p:spPr bwMode="auto">
          <a:xfrm>
            <a:off x="5274330" y="4431864"/>
            <a:ext cx="1121641" cy="44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Ruffini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Ovale 8"/>
          <p:cNvSpPr/>
          <p:nvPr/>
        </p:nvSpPr>
        <p:spPr>
          <a:xfrm>
            <a:off x="5366183" y="4296609"/>
            <a:ext cx="1161010" cy="584835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Casella di testo 178"/>
          <p:cNvSpPr txBox="1">
            <a:spLocks noChangeArrowheads="1"/>
          </p:cNvSpPr>
          <p:nvPr/>
        </p:nvSpPr>
        <p:spPr bwMode="auto">
          <a:xfrm>
            <a:off x="5545349" y="5925070"/>
            <a:ext cx="858520" cy="27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Gauss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1" name="Ovale 10"/>
          <p:cNvSpPr/>
          <p:nvPr/>
        </p:nvSpPr>
        <p:spPr>
          <a:xfrm>
            <a:off x="5482849" y="6045508"/>
            <a:ext cx="928370" cy="546672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12" name="Connettore 2 11"/>
          <p:cNvCxnSpPr/>
          <p:nvPr/>
        </p:nvCxnSpPr>
        <p:spPr>
          <a:xfrm>
            <a:off x="5974609" y="2753678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3" name="Connettore 2 12"/>
          <p:cNvCxnSpPr/>
          <p:nvPr/>
        </p:nvCxnSpPr>
        <p:spPr>
          <a:xfrm>
            <a:off x="5946688" y="3867830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4" name="Connettore 2 13"/>
          <p:cNvCxnSpPr/>
          <p:nvPr/>
        </p:nvCxnSpPr>
        <p:spPr>
          <a:xfrm>
            <a:off x="5974609" y="4941663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5" name="CasellaDiTesto 14"/>
          <p:cNvSpPr txBox="1"/>
          <p:nvPr/>
        </p:nvSpPr>
        <p:spPr>
          <a:xfrm>
            <a:off x="9816959" y="1632742"/>
            <a:ext cx="178061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Proprietà: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-In-</a:t>
            </a:r>
            <a:r>
              <a:rPr lang="it-IT" sz="1600" b="1" dirty="0" err="1" smtClean="0">
                <a:solidFill>
                  <a:srgbClr val="FF0000"/>
                </a:solidFill>
              </a:rPr>
              <a:t>Sur</a:t>
            </a:r>
            <a:r>
              <a:rPr lang="it-IT" sz="1600" b="1" dirty="0" smtClean="0">
                <a:solidFill>
                  <a:srgbClr val="FF0000"/>
                </a:solidFill>
              </a:rPr>
              <a:t>-</a:t>
            </a:r>
            <a:r>
              <a:rPr lang="it-IT" sz="1600" b="1" dirty="0" err="1" smtClean="0">
                <a:solidFill>
                  <a:srgbClr val="FF0000"/>
                </a:solidFill>
              </a:rPr>
              <a:t>Inv</a:t>
            </a:r>
            <a:endParaRPr lang="it-IT" sz="1600" b="1" dirty="0" smtClean="0">
              <a:solidFill>
                <a:srgbClr val="FF0000"/>
              </a:solidFill>
            </a:endParaRPr>
          </a:p>
          <a:p>
            <a:r>
              <a:rPr lang="it-IT" sz="1600" b="1" dirty="0" smtClean="0">
                <a:solidFill>
                  <a:srgbClr val="FF0000"/>
                </a:solidFill>
              </a:rPr>
              <a:t>- Segno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- Pari/dispari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- </a:t>
            </a:r>
            <a:r>
              <a:rPr lang="it-IT" sz="1600" b="1" dirty="0" err="1" smtClean="0">
                <a:solidFill>
                  <a:srgbClr val="FF0000"/>
                </a:solidFill>
              </a:rPr>
              <a:t>Cresc</a:t>
            </a:r>
            <a:r>
              <a:rPr lang="it-IT" sz="1600" b="1" dirty="0" smtClean="0">
                <a:solidFill>
                  <a:srgbClr val="FF0000"/>
                </a:solidFill>
              </a:rPr>
              <a:t>/</a:t>
            </a:r>
            <a:r>
              <a:rPr lang="it-IT" sz="1600" b="1" dirty="0" err="1" smtClean="0">
                <a:solidFill>
                  <a:srgbClr val="FF0000"/>
                </a:solidFill>
              </a:rPr>
              <a:t>decres</a:t>
            </a:r>
            <a:endParaRPr lang="it-IT" sz="1600" b="1" dirty="0" smtClean="0">
              <a:solidFill>
                <a:srgbClr val="FF0000"/>
              </a:solidFill>
            </a:endParaRPr>
          </a:p>
          <a:p>
            <a:r>
              <a:rPr lang="it-IT" sz="1600" b="1" dirty="0" smtClean="0">
                <a:solidFill>
                  <a:srgbClr val="FF0000"/>
                </a:solidFill>
              </a:rPr>
              <a:t>- Punti notevoli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- Punti di tendenza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- Trasformazioni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- Funzione inversa</a:t>
            </a:r>
          </a:p>
          <a:p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7449569" y="4365222"/>
            <a:ext cx="18695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Zeri di una funzione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5127006" y="5281807"/>
            <a:ext cx="1865895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it-IT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umeri complessi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9" name="Connettore 2 18"/>
          <p:cNvCxnSpPr/>
          <p:nvPr/>
        </p:nvCxnSpPr>
        <p:spPr>
          <a:xfrm>
            <a:off x="5901497" y="5790275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0" name="CasellaDiTesto 19"/>
          <p:cNvSpPr txBox="1"/>
          <p:nvPr/>
        </p:nvSpPr>
        <p:spPr>
          <a:xfrm>
            <a:off x="7412895" y="6101052"/>
            <a:ext cx="31936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Teorema fondamentale dell’algebra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7516906" y="5476155"/>
            <a:ext cx="41271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Forma algebrica, trigonometrica, esponenziale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22" name="Ovale 21"/>
          <p:cNvSpPr/>
          <p:nvPr/>
        </p:nvSpPr>
        <p:spPr>
          <a:xfrm>
            <a:off x="4829855" y="3272651"/>
            <a:ext cx="2381335" cy="584835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3" name="CasellaDiTesto 22"/>
          <p:cNvSpPr txBox="1"/>
          <p:nvPr/>
        </p:nvSpPr>
        <p:spPr>
          <a:xfrm>
            <a:off x="7664824" y="1880495"/>
            <a:ext cx="13032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Funzioni:</a:t>
            </a:r>
          </a:p>
          <a:p>
            <a:pPr marL="285750" indent="-285750">
              <a:buFontTx/>
              <a:buChar char="-"/>
            </a:pPr>
            <a:r>
              <a:rPr lang="it-IT" sz="1600" b="1" dirty="0" smtClean="0">
                <a:solidFill>
                  <a:srgbClr val="FF0000"/>
                </a:solidFill>
              </a:rPr>
              <a:t>Modulo</a:t>
            </a:r>
          </a:p>
          <a:p>
            <a:pPr marL="285750" indent="-285750">
              <a:buFontTx/>
              <a:buChar char="-"/>
            </a:pPr>
            <a:r>
              <a:rPr lang="it-IT" sz="1600" b="1" dirty="0" smtClean="0">
                <a:solidFill>
                  <a:srgbClr val="FF0000"/>
                </a:solidFill>
              </a:rPr>
              <a:t>Lineare</a:t>
            </a:r>
          </a:p>
          <a:p>
            <a:pPr marL="285750" indent="-285750">
              <a:buFontTx/>
              <a:buChar char="-"/>
            </a:pPr>
            <a:r>
              <a:rPr lang="it-IT" sz="1600" b="1" dirty="0" smtClean="0">
                <a:solidFill>
                  <a:srgbClr val="FF0000"/>
                </a:solidFill>
              </a:rPr>
              <a:t>Potenza</a:t>
            </a:r>
          </a:p>
          <a:p>
            <a:pPr marL="285750" indent="-285750">
              <a:buFontTx/>
              <a:buChar char="-"/>
            </a:pPr>
            <a:r>
              <a:rPr lang="it-IT" sz="1600" b="1" dirty="0" smtClean="0">
                <a:solidFill>
                  <a:srgbClr val="FF0000"/>
                </a:solidFill>
              </a:rPr>
              <a:t>Radice</a:t>
            </a:r>
          </a:p>
          <a:p>
            <a:pPr marL="285750" indent="-285750">
              <a:buFontTx/>
              <a:buChar char="-"/>
            </a:pPr>
            <a:r>
              <a:rPr lang="it-IT" sz="1600" b="1" dirty="0" smtClean="0">
                <a:solidFill>
                  <a:srgbClr val="FF0000"/>
                </a:solidFill>
              </a:rPr>
              <a:t>Reciproca</a:t>
            </a:r>
            <a:endParaRPr lang="it-IT" sz="1600" b="1" dirty="0">
              <a:solidFill>
                <a:srgbClr val="FF0000"/>
              </a:solidFill>
            </a:endParaRPr>
          </a:p>
        </p:txBody>
      </p:sp>
      <p:cxnSp>
        <p:nvCxnSpPr>
          <p:cNvPr id="24" name="Connettore 2 23"/>
          <p:cNvCxnSpPr/>
          <p:nvPr/>
        </p:nvCxnSpPr>
        <p:spPr>
          <a:xfrm>
            <a:off x="5974609" y="1313285"/>
            <a:ext cx="0" cy="56721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57777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 di testo 184"/>
          <p:cNvSpPr txBox="1">
            <a:spLocks noChangeArrowheads="1"/>
          </p:cNvSpPr>
          <p:nvPr/>
        </p:nvSpPr>
        <p:spPr bwMode="auto">
          <a:xfrm>
            <a:off x="4993996" y="2028745"/>
            <a:ext cx="2970451" cy="271733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Funzioni  trascendenti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asella di testo 196"/>
          <p:cNvSpPr txBox="1">
            <a:spLocks noChangeArrowheads="1"/>
          </p:cNvSpPr>
          <p:nvPr/>
        </p:nvSpPr>
        <p:spPr bwMode="auto">
          <a:xfrm>
            <a:off x="1997151" y="4794925"/>
            <a:ext cx="1489790" cy="437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Nepero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Casella di testo 190"/>
          <p:cNvSpPr txBox="1">
            <a:spLocks noChangeArrowheads="1"/>
          </p:cNvSpPr>
          <p:nvPr/>
        </p:nvSpPr>
        <p:spPr bwMode="auto">
          <a:xfrm>
            <a:off x="1831324" y="3357101"/>
            <a:ext cx="2404319" cy="513654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Funz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espo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nenziale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       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logaritmica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e 4"/>
          <p:cNvSpPr/>
          <p:nvPr/>
        </p:nvSpPr>
        <p:spPr>
          <a:xfrm>
            <a:off x="7904650" y="3613848"/>
            <a:ext cx="2738828" cy="56134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118"/>
          <p:cNvSpPr txBox="1">
            <a:spLocks noChangeArrowheads="1"/>
          </p:cNvSpPr>
          <p:nvPr/>
        </p:nvSpPr>
        <p:spPr bwMode="auto">
          <a:xfrm>
            <a:off x="8116636" y="3659870"/>
            <a:ext cx="2580064" cy="54244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Funz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goniometriche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vale 7"/>
          <p:cNvSpPr/>
          <p:nvPr/>
        </p:nvSpPr>
        <p:spPr>
          <a:xfrm>
            <a:off x="4853319" y="1884689"/>
            <a:ext cx="2691404" cy="58547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1618551" y="3379043"/>
            <a:ext cx="2617091" cy="71682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2141105" y="4721458"/>
            <a:ext cx="1161010" cy="584835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1" name="Casella di testo 111"/>
          <p:cNvSpPr txBox="1">
            <a:spLocks noChangeArrowheads="1"/>
          </p:cNvSpPr>
          <p:nvPr/>
        </p:nvSpPr>
        <p:spPr bwMode="auto">
          <a:xfrm>
            <a:off x="4235643" y="622156"/>
            <a:ext cx="3873321" cy="36211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IV) Funzioni elementari</a:t>
            </a: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3960263" y="523605"/>
            <a:ext cx="4424082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14" name="Connettore 2 13"/>
          <p:cNvCxnSpPr/>
          <p:nvPr/>
        </p:nvCxnSpPr>
        <p:spPr>
          <a:xfrm>
            <a:off x="2736126" y="4202318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6" name="Connettore 2 15"/>
          <p:cNvCxnSpPr>
            <a:endCxn id="9" idx="0"/>
          </p:cNvCxnSpPr>
          <p:nvPr/>
        </p:nvCxnSpPr>
        <p:spPr>
          <a:xfrm flipH="1">
            <a:off x="2927097" y="2470159"/>
            <a:ext cx="3114747" cy="908884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8" name="Connettore 2 17"/>
          <p:cNvCxnSpPr/>
          <p:nvPr/>
        </p:nvCxnSpPr>
        <p:spPr>
          <a:xfrm>
            <a:off x="6091857" y="2460449"/>
            <a:ext cx="2984908" cy="110141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pic>
        <p:nvPicPr>
          <p:cNvPr id="20" name="Immagine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95037" y="6114404"/>
            <a:ext cx="1583972" cy="684128"/>
          </a:xfrm>
          <a:prstGeom prst="rect">
            <a:avLst/>
          </a:prstGeom>
        </p:spPr>
      </p:pic>
      <p:sp>
        <p:nvSpPr>
          <p:cNvPr id="23" name="CasellaDiTesto 22"/>
          <p:cNvSpPr txBox="1"/>
          <p:nvPr/>
        </p:nvSpPr>
        <p:spPr>
          <a:xfrm>
            <a:off x="4993996" y="3673482"/>
            <a:ext cx="2209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Equazioni/ disequazioni</a:t>
            </a:r>
            <a:endParaRPr lang="it-IT" sz="1600" b="1" dirty="0">
              <a:solidFill>
                <a:srgbClr val="FF0000"/>
              </a:solidFill>
            </a:endParaRPr>
          </a:p>
        </p:txBody>
      </p:sp>
      <p:cxnSp>
        <p:nvCxnSpPr>
          <p:cNvPr id="25" name="Connettore 2 24"/>
          <p:cNvCxnSpPr>
            <a:endCxn id="23" idx="1"/>
          </p:cNvCxnSpPr>
          <p:nvPr/>
        </p:nvCxnSpPr>
        <p:spPr>
          <a:xfrm>
            <a:off x="4235642" y="3842759"/>
            <a:ext cx="758354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5"/>
          <p:cNvCxnSpPr/>
          <p:nvPr/>
        </p:nvCxnSpPr>
        <p:spPr>
          <a:xfrm flipH="1">
            <a:off x="7131582" y="3841884"/>
            <a:ext cx="667075" cy="1749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7"/>
          <p:cNvCxnSpPr/>
          <p:nvPr/>
        </p:nvCxnSpPr>
        <p:spPr>
          <a:xfrm>
            <a:off x="3302115" y="4955267"/>
            <a:ext cx="2984908" cy="110141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Connettore 2 28"/>
          <p:cNvCxnSpPr/>
          <p:nvPr/>
        </p:nvCxnSpPr>
        <p:spPr>
          <a:xfrm flipH="1">
            <a:off x="6287023" y="4248595"/>
            <a:ext cx="2853574" cy="1808089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1" name="Connettore 2 20"/>
          <p:cNvCxnSpPr/>
          <p:nvPr/>
        </p:nvCxnSpPr>
        <p:spPr>
          <a:xfrm>
            <a:off x="6048924" y="1342577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56884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 di testo 219"/>
          <p:cNvSpPr txBox="1">
            <a:spLocks noChangeArrowheads="1"/>
          </p:cNvSpPr>
          <p:nvPr/>
        </p:nvSpPr>
        <p:spPr bwMode="auto">
          <a:xfrm>
            <a:off x="4615498" y="356090"/>
            <a:ext cx="246912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V) Luoghi geometrici</a:t>
            </a:r>
            <a:r>
              <a:rPr lang="it-IT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313456" y="210708"/>
            <a:ext cx="3015199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5" name="Casella di testo 222"/>
          <p:cNvSpPr txBox="1">
            <a:spLocks noChangeArrowheads="1"/>
          </p:cNvSpPr>
          <p:nvPr/>
        </p:nvSpPr>
        <p:spPr bwMode="auto">
          <a:xfrm>
            <a:off x="916666" y="5152055"/>
            <a:ext cx="116244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Eudosso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Ovale 5"/>
          <p:cNvSpPr/>
          <p:nvPr/>
        </p:nvSpPr>
        <p:spPr>
          <a:xfrm>
            <a:off x="736326" y="5152055"/>
            <a:ext cx="1342788" cy="431800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7" name="Casella di testo 228"/>
          <p:cNvSpPr txBox="1">
            <a:spLocks noChangeArrowheads="1"/>
          </p:cNvSpPr>
          <p:nvPr/>
        </p:nvSpPr>
        <p:spPr bwMode="auto">
          <a:xfrm>
            <a:off x="916666" y="2351941"/>
            <a:ext cx="1485900" cy="30035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Pitagorici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vale 7"/>
          <p:cNvSpPr/>
          <p:nvPr/>
        </p:nvSpPr>
        <p:spPr>
          <a:xfrm>
            <a:off x="916666" y="2566638"/>
            <a:ext cx="1254125" cy="58547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9" name="Casella di testo 231"/>
          <p:cNvSpPr txBox="1">
            <a:spLocks noChangeArrowheads="1"/>
          </p:cNvSpPr>
          <p:nvPr/>
        </p:nvSpPr>
        <p:spPr bwMode="auto">
          <a:xfrm>
            <a:off x="452481" y="3697461"/>
            <a:ext cx="2104465" cy="130063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Commensurabilità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Ovale 9"/>
          <p:cNvSpPr/>
          <p:nvPr/>
        </p:nvSpPr>
        <p:spPr>
          <a:xfrm>
            <a:off x="452481" y="3827524"/>
            <a:ext cx="2104465" cy="58547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1" name="Casella di testo 225"/>
          <p:cNvSpPr txBox="1">
            <a:spLocks noChangeArrowheads="1"/>
          </p:cNvSpPr>
          <p:nvPr/>
        </p:nvSpPr>
        <p:spPr bwMode="auto">
          <a:xfrm>
            <a:off x="4364278" y="1445895"/>
            <a:ext cx="2695428" cy="426720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Geometria sintetica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Ovale 11"/>
          <p:cNvSpPr/>
          <p:nvPr/>
        </p:nvSpPr>
        <p:spPr>
          <a:xfrm>
            <a:off x="4657648" y="1287144"/>
            <a:ext cx="2263989" cy="673395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3" name="Casella di testo 234"/>
          <p:cNvSpPr txBox="1">
            <a:spLocks noChangeArrowheads="1"/>
          </p:cNvSpPr>
          <p:nvPr/>
        </p:nvSpPr>
        <p:spPr bwMode="auto">
          <a:xfrm>
            <a:off x="4549338" y="4049052"/>
            <a:ext cx="2311961" cy="312344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 problemi classici</a:t>
            </a:r>
            <a:endParaRPr lang="it-IT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Ovale 13"/>
          <p:cNvSpPr/>
          <p:nvPr/>
        </p:nvSpPr>
        <p:spPr>
          <a:xfrm>
            <a:off x="4629591" y="4060918"/>
            <a:ext cx="2070406" cy="42672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5" name="Casella di testo 237"/>
          <p:cNvSpPr txBox="1">
            <a:spLocks noChangeArrowheads="1"/>
          </p:cNvSpPr>
          <p:nvPr/>
        </p:nvSpPr>
        <p:spPr bwMode="auto">
          <a:xfrm>
            <a:off x="4458226" y="4951354"/>
            <a:ext cx="1862993" cy="426720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it-IT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Curve celebri</a:t>
            </a:r>
            <a:endParaRPr lang="it-IT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Ovale 15"/>
          <p:cNvSpPr/>
          <p:nvPr/>
        </p:nvSpPr>
        <p:spPr>
          <a:xfrm>
            <a:off x="4782873" y="4933112"/>
            <a:ext cx="1544347" cy="464802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7" name="Casella di testo 240"/>
          <p:cNvSpPr txBox="1">
            <a:spLocks noChangeArrowheads="1"/>
          </p:cNvSpPr>
          <p:nvPr/>
        </p:nvSpPr>
        <p:spPr bwMode="auto">
          <a:xfrm>
            <a:off x="5219768" y="2425647"/>
            <a:ext cx="2171245" cy="34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it-IT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latone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8" name="Ovale 17"/>
          <p:cNvSpPr/>
          <p:nvPr/>
        </p:nvSpPr>
        <p:spPr>
          <a:xfrm>
            <a:off x="4806194" y="2331374"/>
            <a:ext cx="1773167" cy="589790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9" name="Casella di testo 21"/>
          <p:cNvSpPr txBox="1">
            <a:spLocks noChangeArrowheads="1"/>
          </p:cNvSpPr>
          <p:nvPr/>
        </p:nvSpPr>
        <p:spPr bwMode="auto">
          <a:xfrm>
            <a:off x="4338705" y="5789029"/>
            <a:ext cx="2466705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Menecmo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-Apollonio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Ovale 19"/>
          <p:cNvSpPr/>
          <p:nvPr/>
        </p:nvSpPr>
        <p:spPr>
          <a:xfrm>
            <a:off x="4349434" y="5682210"/>
            <a:ext cx="2327640" cy="568951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1" name="Casella di testo 243"/>
          <p:cNvSpPr txBox="1">
            <a:spLocks noChangeArrowheads="1"/>
          </p:cNvSpPr>
          <p:nvPr/>
        </p:nvSpPr>
        <p:spPr bwMode="auto">
          <a:xfrm>
            <a:off x="8568550" y="2621029"/>
            <a:ext cx="2658940" cy="267969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Gli elementi di Euclide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Ovale 21"/>
          <p:cNvSpPr/>
          <p:nvPr/>
        </p:nvSpPr>
        <p:spPr>
          <a:xfrm>
            <a:off x="8640940" y="2566638"/>
            <a:ext cx="2586550" cy="518354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3" name="Casella di testo 246"/>
          <p:cNvSpPr txBox="1">
            <a:spLocks noChangeArrowheads="1"/>
          </p:cNvSpPr>
          <p:nvPr/>
        </p:nvSpPr>
        <p:spPr bwMode="auto">
          <a:xfrm>
            <a:off x="9071761" y="3616840"/>
            <a:ext cx="2023939" cy="426720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Quinto postulato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Ovale 23"/>
          <p:cNvSpPr/>
          <p:nvPr/>
        </p:nvSpPr>
        <p:spPr>
          <a:xfrm>
            <a:off x="9071762" y="3527618"/>
            <a:ext cx="2023938" cy="515942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5" name="Casella di testo 249"/>
          <p:cNvSpPr txBox="1">
            <a:spLocks noChangeArrowheads="1"/>
          </p:cNvSpPr>
          <p:nvPr/>
        </p:nvSpPr>
        <p:spPr bwMode="auto">
          <a:xfrm>
            <a:off x="8622959" y="4603544"/>
            <a:ext cx="2994122" cy="24193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Geometrie non  euclidee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Ovale 25"/>
          <p:cNvSpPr/>
          <p:nvPr/>
        </p:nvSpPr>
        <p:spPr>
          <a:xfrm>
            <a:off x="8622959" y="4575408"/>
            <a:ext cx="2765302" cy="42672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7" name="Casella di testo 264"/>
          <p:cNvSpPr txBox="1">
            <a:spLocks noChangeArrowheads="1"/>
          </p:cNvSpPr>
          <p:nvPr/>
        </p:nvSpPr>
        <p:spPr bwMode="auto">
          <a:xfrm>
            <a:off x="9025254" y="5451840"/>
            <a:ext cx="2308100" cy="55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Saccheri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Bolay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Lobatcheski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 Gauss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8" name="Ovale 27"/>
          <p:cNvSpPr/>
          <p:nvPr/>
        </p:nvSpPr>
        <p:spPr>
          <a:xfrm>
            <a:off x="8832848" y="5451840"/>
            <a:ext cx="2627116" cy="762723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0" name="CasellaDiTesto 29"/>
          <p:cNvSpPr txBox="1"/>
          <p:nvPr/>
        </p:nvSpPr>
        <p:spPr>
          <a:xfrm>
            <a:off x="6666786" y="2447884"/>
            <a:ext cx="16356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Riga e compasso 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6672041" y="3827524"/>
            <a:ext cx="18315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Trisezione angolo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Duplicazione cubo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Quadratura cerchio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6617053" y="4721747"/>
            <a:ext cx="1778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Concoide- Cissoide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Trisettrice-Spirale-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Lumaca di Pascal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34" name="CasellaDiTesto 33"/>
          <p:cNvSpPr txBox="1"/>
          <p:nvPr/>
        </p:nvSpPr>
        <p:spPr>
          <a:xfrm>
            <a:off x="6629849" y="5631714"/>
            <a:ext cx="1808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Coniche: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Sezioni cono-piano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Ombra di una sfera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2170791" y="2690661"/>
            <a:ext cx="2142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«Le cose sono numeri»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2504554" y="3855171"/>
            <a:ext cx="20404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Scoperta di grandezze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 incommensurabili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2190642" y="5113032"/>
            <a:ext cx="16360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Nuova teoria 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delle proporzioni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38" name="CasellaDiTesto 37"/>
          <p:cNvSpPr txBox="1"/>
          <p:nvPr/>
        </p:nvSpPr>
        <p:spPr>
          <a:xfrm>
            <a:off x="11095700" y="2332841"/>
            <a:ext cx="10550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Libri XI-XII</a:t>
            </a:r>
            <a:endParaRPr lang="it-IT" sz="1600" b="1" dirty="0">
              <a:solidFill>
                <a:srgbClr val="FF0000"/>
              </a:solidFill>
            </a:endParaRPr>
          </a:p>
        </p:txBody>
      </p:sp>
      <p:pic>
        <p:nvPicPr>
          <p:cNvPr id="39" name="Immagine 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42996" y="4510004"/>
            <a:ext cx="931029" cy="495636"/>
          </a:xfrm>
          <a:prstGeom prst="rect">
            <a:avLst/>
          </a:prstGeom>
        </p:spPr>
      </p:pic>
      <p:sp>
        <p:nvSpPr>
          <p:cNvPr id="41" name="Figura a mano libera 40"/>
          <p:cNvSpPr/>
          <p:nvPr/>
        </p:nvSpPr>
        <p:spPr>
          <a:xfrm>
            <a:off x="4087670" y="2272553"/>
            <a:ext cx="618801" cy="4424082"/>
          </a:xfrm>
          <a:custGeom>
            <a:avLst/>
            <a:gdLst>
              <a:gd name="connsiteX0" fmla="*/ 215389 w 618801"/>
              <a:gd name="connsiteY0" fmla="*/ 0 h 4424082"/>
              <a:gd name="connsiteX1" fmla="*/ 618801 w 618801"/>
              <a:gd name="connsiteY1" fmla="*/ 363071 h 4424082"/>
              <a:gd name="connsiteX2" fmla="*/ 618801 w 618801"/>
              <a:gd name="connsiteY2" fmla="*/ 363071 h 4424082"/>
              <a:gd name="connsiteX3" fmla="*/ 322965 w 618801"/>
              <a:gd name="connsiteY3" fmla="*/ 1075765 h 4424082"/>
              <a:gd name="connsiteX4" fmla="*/ 457436 w 618801"/>
              <a:gd name="connsiteY4" fmla="*/ 1506071 h 4424082"/>
              <a:gd name="connsiteX5" fmla="*/ 269177 w 618801"/>
              <a:gd name="connsiteY5" fmla="*/ 2057400 h 4424082"/>
              <a:gd name="connsiteX6" fmla="*/ 538118 w 618801"/>
              <a:gd name="connsiteY6" fmla="*/ 2568388 h 4424082"/>
              <a:gd name="connsiteX7" fmla="*/ 175048 w 618801"/>
              <a:gd name="connsiteY7" fmla="*/ 3012141 h 4424082"/>
              <a:gd name="connsiteX8" fmla="*/ 269177 w 618801"/>
              <a:gd name="connsiteY8" fmla="*/ 3509682 h 4424082"/>
              <a:gd name="connsiteX9" fmla="*/ 236 w 618801"/>
              <a:gd name="connsiteY9" fmla="*/ 3818965 h 4424082"/>
              <a:gd name="connsiteX10" fmla="*/ 322965 w 618801"/>
              <a:gd name="connsiteY10" fmla="*/ 4343400 h 4424082"/>
              <a:gd name="connsiteX11" fmla="*/ 175048 w 618801"/>
              <a:gd name="connsiteY11" fmla="*/ 4424082 h 442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8801" h="4424082">
                <a:moveTo>
                  <a:pt x="215389" y="0"/>
                </a:moveTo>
                <a:lnTo>
                  <a:pt x="618801" y="363071"/>
                </a:lnTo>
                <a:lnTo>
                  <a:pt x="618801" y="363071"/>
                </a:lnTo>
                <a:cubicBezTo>
                  <a:pt x="569495" y="481853"/>
                  <a:pt x="349859" y="885265"/>
                  <a:pt x="322965" y="1075765"/>
                </a:cubicBezTo>
                <a:cubicBezTo>
                  <a:pt x="296071" y="1266265"/>
                  <a:pt x="466401" y="1342465"/>
                  <a:pt x="457436" y="1506071"/>
                </a:cubicBezTo>
                <a:cubicBezTo>
                  <a:pt x="448471" y="1669677"/>
                  <a:pt x="255730" y="1880347"/>
                  <a:pt x="269177" y="2057400"/>
                </a:cubicBezTo>
                <a:cubicBezTo>
                  <a:pt x="282624" y="2234453"/>
                  <a:pt x="553806" y="2409265"/>
                  <a:pt x="538118" y="2568388"/>
                </a:cubicBezTo>
                <a:cubicBezTo>
                  <a:pt x="522430" y="2727511"/>
                  <a:pt x="219871" y="2855259"/>
                  <a:pt x="175048" y="3012141"/>
                </a:cubicBezTo>
                <a:cubicBezTo>
                  <a:pt x="130225" y="3169023"/>
                  <a:pt x="298312" y="3375211"/>
                  <a:pt x="269177" y="3509682"/>
                </a:cubicBezTo>
                <a:cubicBezTo>
                  <a:pt x="240042" y="3644153"/>
                  <a:pt x="-8729" y="3680012"/>
                  <a:pt x="236" y="3818965"/>
                </a:cubicBezTo>
                <a:cubicBezTo>
                  <a:pt x="9201" y="3957918"/>
                  <a:pt x="293830" y="4242547"/>
                  <a:pt x="322965" y="4343400"/>
                </a:cubicBezTo>
                <a:cubicBezTo>
                  <a:pt x="352100" y="4444253"/>
                  <a:pt x="195219" y="4401670"/>
                  <a:pt x="175048" y="442408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2" name="Figura a mano libera 41"/>
          <p:cNvSpPr/>
          <p:nvPr/>
        </p:nvSpPr>
        <p:spPr>
          <a:xfrm>
            <a:off x="8127643" y="2297963"/>
            <a:ext cx="618801" cy="4424082"/>
          </a:xfrm>
          <a:custGeom>
            <a:avLst/>
            <a:gdLst>
              <a:gd name="connsiteX0" fmla="*/ 215389 w 618801"/>
              <a:gd name="connsiteY0" fmla="*/ 0 h 4424082"/>
              <a:gd name="connsiteX1" fmla="*/ 618801 w 618801"/>
              <a:gd name="connsiteY1" fmla="*/ 363071 h 4424082"/>
              <a:gd name="connsiteX2" fmla="*/ 618801 w 618801"/>
              <a:gd name="connsiteY2" fmla="*/ 363071 h 4424082"/>
              <a:gd name="connsiteX3" fmla="*/ 322965 w 618801"/>
              <a:gd name="connsiteY3" fmla="*/ 1075765 h 4424082"/>
              <a:gd name="connsiteX4" fmla="*/ 457436 w 618801"/>
              <a:gd name="connsiteY4" fmla="*/ 1506071 h 4424082"/>
              <a:gd name="connsiteX5" fmla="*/ 269177 w 618801"/>
              <a:gd name="connsiteY5" fmla="*/ 2057400 h 4424082"/>
              <a:gd name="connsiteX6" fmla="*/ 538118 w 618801"/>
              <a:gd name="connsiteY6" fmla="*/ 2568388 h 4424082"/>
              <a:gd name="connsiteX7" fmla="*/ 175048 w 618801"/>
              <a:gd name="connsiteY7" fmla="*/ 3012141 h 4424082"/>
              <a:gd name="connsiteX8" fmla="*/ 269177 w 618801"/>
              <a:gd name="connsiteY8" fmla="*/ 3509682 h 4424082"/>
              <a:gd name="connsiteX9" fmla="*/ 236 w 618801"/>
              <a:gd name="connsiteY9" fmla="*/ 3818965 h 4424082"/>
              <a:gd name="connsiteX10" fmla="*/ 322965 w 618801"/>
              <a:gd name="connsiteY10" fmla="*/ 4343400 h 4424082"/>
              <a:gd name="connsiteX11" fmla="*/ 175048 w 618801"/>
              <a:gd name="connsiteY11" fmla="*/ 4424082 h 442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8801" h="4424082">
                <a:moveTo>
                  <a:pt x="215389" y="0"/>
                </a:moveTo>
                <a:lnTo>
                  <a:pt x="618801" y="363071"/>
                </a:lnTo>
                <a:lnTo>
                  <a:pt x="618801" y="363071"/>
                </a:lnTo>
                <a:cubicBezTo>
                  <a:pt x="569495" y="481853"/>
                  <a:pt x="349859" y="885265"/>
                  <a:pt x="322965" y="1075765"/>
                </a:cubicBezTo>
                <a:cubicBezTo>
                  <a:pt x="296071" y="1266265"/>
                  <a:pt x="466401" y="1342465"/>
                  <a:pt x="457436" y="1506071"/>
                </a:cubicBezTo>
                <a:cubicBezTo>
                  <a:pt x="448471" y="1669677"/>
                  <a:pt x="255730" y="1880347"/>
                  <a:pt x="269177" y="2057400"/>
                </a:cubicBezTo>
                <a:cubicBezTo>
                  <a:pt x="282624" y="2234453"/>
                  <a:pt x="553806" y="2409265"/>
                  <a:pt x="538118" y="2568388"/>
                </a:cubicBezTo>
                <a:cubicBezTo>
                  <a:pt x="522430" y="2727511"/>
                  <a:pt x="219871" y="2855259"/>
                  <a:pt x="175048" y="3012141"/>
                </a:cubicBezTo>
                <a:cubicBezTo>
                  <a:pt x="130225" y="3169023"/>
                  <a:pt x="298312" y="3375211"/>
                  <a:pt x="269177" y="3509682"/>
                </a:cubicBezTo>
                <a:cubicBezTo>
                  <a:pt x="240042" y="3644153"/>
                  <a:pt x="-8729" y="3680012"/>
                  <a:pt x="236" y="3818965"/>
                </a:cubicBezTo>
                <a:cubicBezTo>
                  <a:pt x="9201" y="3957918"/>
                  <a:pt x="293830" y="4242547"/>
                  <a:pt x="322965" y="4343400"/>
                </a:cubicBezTo>
                <a:cubicBezTo>
                  <a:pt x="352100" y="4444253"/>
                  <a:pt x="195219" y="4401670"/>
                  <a:pt x="175048" y="442408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3" name="Immagine 4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70764" y="2665287"/>
            <a:ext cx="896852" cy="686556"/>
          </a:xfrm>
          <a:prstGeom prst="rect">
            <a:avLst/>
          </a:prstGeom>
        </p:spPr>
      </p:pic>
      <p:sp>
        <p:nvSpPr>
          <p:cNvPr id="44" name="Casella di testo 240"/>
          <p:cNvSpPr txBox="1">
            <a:spLocks noChangeArrowheads="1"/>
          </p:cNvSpPr>
          <p:nvPr/>
        </p:nvSpPr>
        <p:spPr bwMode="auto">
          <a:xfrm>
            <a:off x="4706471" y="3251546"/>
            <a:ext cx="2171245" cy="34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it-IT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Aristotele</a:t>
            </a:r>
            <a:r>
              <a:rPr lang="it-IT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it-IT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5" name="Ovale 44"/>
          <p:cNvSpPr/>
          <p:nvPr/>
        </p:nvSpPr>
        <p:spPr>
          <a:xfrm>
            <a:off x="4813952" y="3160653"/>
            <a:ext cx="1773167" cy="589790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6640124" y="3155111"/>
            <a:ext cx="17858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Infinito in potenza 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e in atto</a:t>
            </a:r>
            <a:endParaRPr lang="it-IT" sz="1600" b="1" dirty="0">
              <a:solidFill>
                <a:srgbClr val="00B050"/>
              </a:solidFill>
            </a:endParaRPr>
          </a:p>
        </p:txBody>
      </p:sp>
      <p:cxnSp>
        <p:nvCxnSpPr>
          <p:cNvPr id="46" name="Connettore 2 45"/>
          <p:cNvCxnSpPr/>
          <p:nvPr/>
        </p:nvCxnSpPr>
        <p:spPr>
          <a:xfrm>
            <a:off x="1498996" y="3251546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7" name="Connettore 2 46"/>
          <p:cNvCxnSpPr/>
          <p:nvPr/>
        </p:nvCxnSpPr>
        <p:spPr>
          <a:xfrm>
            <a:off x="1491922" y="4603544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8" name="Connettore 2 47"/>
          <p:cNvCxnSpPr/>
          <p:nvPr/>
        </p:nvCxnSpPr>
        <p:spPr>
          <a:xfrm>
            <a:off x="5681032" y="2903569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9" name="Connettore 2 48"/>
          <p:cNvCxnSpPr>
            <a:endCxn id="13" idx="0"/>
          </p:cNvCxnSpPr>
          <p:nvPr/>
        </p:nvCxnSpPr>
        <p:spPr>
          <a:xfrm>
            <a:off x="5681032" y="3724103"/>
            <a:ext cx="24287" cy="324949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0" name="Connettore 2 49"/>
          <p:cNvCxnSpPr/>
          <p:nvPr/>
        </p:nvCxnSpPr>
        <p:spPr>
          <a:xfrm>
            <a:off x="5725139" y="4526022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1" name="Connettore 2 50"/>
          <p:cNvCxnSpPr/>
          <p:nvPr/>
        </p:nvCxnSpPr>
        <p:spPr>
          <a:xfrm>
            <a:off x="5698245" y="5378074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2" name="Connettore 2 51"/>
          <p:cNvCxnSpPr/>
          <p:nvPr/>
        </p:nvCxnSpPr>
        <p:spPr>
          <a:xfrm>
            <a:off x="9970644" y="3084992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3" name="Connettore 2 52"/>
          <p:cNvCxnSpPr/>
          <p:nvPr/>
        </p:nvCxnSpPr>
        <p:spPr>
          <a:xfrm>
            <a:off x="10091667" y="4120489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4" name="Connettore 2 53"/>
          <p:cNvCxnSpPr/>
          <p:nvPr/>
        </p:nvCxnSpPr>
        <p:spPr>
          <a:xfrm>
            <a:off x="10138381" y="5078457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5" name="Connettore 2 54"/>
          <p:cNvCxnSpPr/>
          <p:nvPr/>
        </p:nvCxnSpPr>
        <p:spPr>
          <a:xfrm>
            <a:off x="5681032" y="967687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6" name="Connettore 2 55"/>
          <p:cNvCxnSpPr>
            <a:endCxn id="8" idx="0"/>
          </p:cNvCxnSpPr>
          <p:nvPr/>
        </p:nvCxnSpPr>
        <p:spPr>
          <a:xfrm flipH="1">
            <a:off x="1543729" y="1953096"/>
            <a:ext cx="4181410" cy="613542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7" name="Connettore 2 56"/>
          <p:cNvCxnSpPr/>
          <p:nvPr/>
        </p:nvCxnSpPr>
        <p:spPr>
          <a:xfrm>
            <a:off x="5718065" y="1953096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8" name="Connettore 2 57"/>
          <p:cNvCxnSpPr>
            <a:endCxn id="22" idx="0"/>
          </p:cNvCxnSpPr>
          <p:nvPr/>
        </p:nvCxnSpPr>
        <p:spPr>
          <a:xfrm>
            <a:off x="5727746" y="1953096"/>
            <a:ext cx="4206469" cy="613542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73390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 di testo 219"/>
          <p:cNvSpPr txBox="1">
            <a:spLocks noChangeArrowheads="1"/>
          </p:cNvSpPr>
          <p:nvPr/>
        </p:nvSpPr>
        <p:spPr bwMode="auto">
          <a:xfrm>
            <a:off x="4413792" y="625031"/>
            <a:ext cx="246912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V) Luoghi geometrici</a:t>
            </a:r>
            <a:r>
              <a:rPr lang="it-IT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111750" y="479649"/>
            <a:ext cx="3015199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" name="Casella di testo 258"/>
          <p:cNvSpPr txBox="1">
            <a:spLocks noChangeArrowheads="1"/>
          </p:cNvSpPr>
          <p:nvPr/>
        </p:nvSpPr>
        <p:spPr bwMode="auto">
          <a:xfrm>
            <a:off x="4546429" y="5504889"/>
            <a:ext cx="2144422" cy="34031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Coniche 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Conoidi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e 4"/>
          <p:cNvSpPr/>
          <p:nvPr/>
        </p:nvSpPr>
        <p:spPr>
          <a:xfrm>
            <a:off x="4607388" y="5346138"/>
            <a:ext cx="1968965" cy="663369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27"/>
          <p:cNvSpPr txBox="1">
            <a:spLocks noChangeArrowheads="1"/>
          </p:cNvSpPr>
          <p:nvPr/>
        </p:nvSpPr>
        <p:spPr bwMode="auto">
          <a:xfrm>
            <a:off x="627230" y="3681928"/>
            <a:ext cx="2550454" cy="663369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Geometria nel piano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e 6"/>
          <p:cNvSpPr/>
          <p:nvPr/>
        </p:nvSpPr>
        <p:spPr>
          <a:xfrm>
            <a:off x="627230" y="3492368"/>
            <a:ext cx="2550454" cy="852929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30"/>
          <p:cNvSpPr txBox="1">
            <a:spLocks noChangeArrowheads="1"/>
          </p:cNvSpPr>
          <p:nvPr/>
        </p:nvSpPr>
        <p:spPr bwMode="auto">
          <a:xfrm>
            <a:off x="8117425" y="3722783"/>
            <a:ext cx="2714699" cy="431799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Geometria nello spazio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8116935" y="3564033"/>
            <a:ext cx="2644849" cy="781264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1" name="Casella di testo 76"/>
          <p:cNvSpPr txBox="1">
            <a:spLocks noChangeArrowheads="1"/>
          </p:cNvSpPr>
          <p:nvPr/>
        </p:nvSpPr>
        <p:spPr bwMode="auto">
          <a:xfrm>
            <a:off x="3684121" y="2009443"/>
            <a:ext cx="3328331" cy="1325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1637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La </a:t>
            </a:r>
            <a:r>
              <a:rPr lang="it-IT" sz="2000" dirty="0" err="1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méthode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Cartesio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2" name="Ovale 11"/>
          <p:cNvSpPr/>
          <p:nvPr/>
        </p:nvSpPr>
        <p:spPr>
          <a:xfrm>
            <a:off x="3896777" y="2009443"/>
            <a:ext cx="3518745" cy="1046137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3177684" y="3353907"/>
            <a:ext cx="2331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Equazione cartesiana e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polare delle curve celebri</a:t>
            </a: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1110" y="5192642"/>
            <a:ext cx="1054761" cy="958359"/>
          </a:xfrm>
          <a:prstGeom prst="rect">
            <a:avLst/>
          </a:prstGeom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2492" y="4771750"/>
            <a:ext cx="1783763" cy="574388"/>
          </a:xfrm>
          <a:prstGeom prst="rect">
            <a:avLst/>
          </a:prstGeom>
        </p:spPr>
      </p:pic>
      <p:sp>
        <p:nvSpPr>
          <p:cNvPr id="17" name="CasellaDiTesto 16"/>
          <p:cNvSpPr txBox="1"/>
          <p:nvPr/>
        </p:nvSpPr>
        <p:spPr>
          <a:xfrm>
            <a:off x="2944581" y="4736118"/>
            <a:ext cx="161082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Lunghezza- area-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Retta tangente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Brachistocrona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isocrona</a:t>
            </a:r>
            <a:endParaRPr lang="it-IT" sz="1600" b="1" dirty="0">
              <a:solidFill>
                <a:srgbClr val="FF0000"/>
              </a:solidFill>
            </a:endParaRPr>
          </a:p>
        </p:txBody>
      </p:sp>
      <p:cxnSp>
        <p:nvCxnSpPr>
          <p:cNvPr id="18" name="Connettore 2 17"/>
          <p:cNvCxnSpPr/>
          <p:nvPr/>
        </p:nvCxnSpPr>
        <p:spPr>
          <a:xfrm>
            <a:off x="1808279" y="4416661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9" name="Connettore 2 18"/>
          <p:cNvCxnSpPr/>
          <p:nvPr/>
        </p:nvCxnSpPr>
        <p:spPr>
          <a:xfrm>
            <a:off x="5542808" y="1391883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0" name="Connettore 2 19"/>
          <p:cNvCxnSpPr/>
          <p:nvPr/>
        </p:nvCxnSpPr>
        <p:spPr>
          <a:xfrm flipH="1">
            <a:off x="2017059" y="3055580"/>
            <a:ext cx="3525749" cy="29832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1" name="Connettore 2 20"/>
          <p:cNvCxnSpPr>
            <a:endCxn id="9" idx="0"/>
          </p:cNvCxnSpPr>
          <p:nvPr/>
        </p:nvCxnSpPr>
        <p:spPr>
          <a:xfrm>
            <a:off x="5542808" y="3055580"/>
            <a:ext cx="3896552" cy="508453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2" name="Connettore 2 21"/>
          <p:cNvCxnSpPr>
            <a:endCxn id="5" idx="0"/>
          </p:cNvCxnSpPr>
          <p:nvPr/>
        </p:nvCxnSpPr>
        <p:spPr>
          <a:xfrm>
            <a:off x="1801205" y="5345160"/>
            <a:ext cx="3790666" cy="978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Connettore 2 23"/>
          <p:cNvCxnSpPr>
            <a:endCxn id="5" idx="0"/>
          </p:cNvCxnSpPr>
          <p:nvPr/>
        </p:nvCxnSpPr>
        <p:spPr>
          <a:xfrm flipH="1">
            <a:off x="5591871" y="4416661"/>
            <a:ext cx="3847489" cy="92947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60857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 di testo 219"/>
          <p:cNvSpPr txBox="1">
            <a:spLocks noChangeArrowheads="1"/>
          </p:cNvSpPr>
          <p:nvPr/>
        </p:nvSpPr>
        <p:spPr bwMode="auto">
          <a:xfrm>
            <a:off x="4877030" y="353094"/>
            <a:ext cx="246912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VI) Approssimazione</a:t>
            </a:r>
            <a:r>
              <a:rPr lang="it-IT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574988" y="207712"/>
            <a:ext cx="3015199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" name="Casella di testo 274"/>
          <p:cNvSpPr txBox="1">
            <a:spLocks noChangeArrowheads="1"/>
          </p:cNvSpPr>
          <p:nvPr/>
        </p:nvSpPr>
        <p:spPr bwMode="auto">
          <a:xfrm>
            <a:off x="245203" y="2301663"/>
            <a:ext cx="2494964" cy="51720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Metodo di esaustione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e 4"/>
          <p:cNvSpPr/>
          <p:nvPr/>
        </p:nvSpPr>
        <p:spPr>
          <a:xfrm>
            <a:off x="245203" y="2142913"/>
            <a:ext cx="2494964" cy="675958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36"/>
          <p:cNvSpPr txBox="1">
            <a:spLocks noChangeArrowheads="1"/>
          </p:cNvSpPr>
          <p:nvPr/>
        </p:nvSpPr>
        <p:spPr bwMode="auto">
          <a:xfrm>
            <a:off x="752661" y="3943143"/>
            <a:ext cx="1310737" cy="283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Archimede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Ovale 6"/>
          <p:cNvSpPr/>
          <p:nvPr/>
        </p:nvSpPr>
        <p:spPr>
          <a:xfrm>
            <a:off x="619311" y="3889217"/>
            <a:ext cx="1626968" cy="548908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45"/>
          <p:cNvSpPr txBox="1">
            <a:spLocks noChangeArrowheads="1"/>
          </p:cNvSpPr>
          <p:nvPr/>
        </p:nvSpPr>
        <p:spPr bwMode="auto">
          <a:xfrm>
            <a:off x="1186485" y="5634835"/>
            <a:ext cx="681990" cy="27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it-IT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π</a:t>
            </a:r>
            <a:r>
              <a:rPr lang="it-IT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it-IT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Ovale 8"/>
          <p:cNvSpPr/>
          <p:nvPr/>
        </p:nvSpPr>
        <p:spPr>
          <a:xfrm>
            <a:off x="1005765" y="5508471"/>
            <a:ext cx="866140" cy="585470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2958360" y="2301663"/>
            <a:ext cx="3565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Per determinare linee- superfici- volumi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958360" y="3702006"/>
            <a:ext cx="29028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Superficie e volume di una sfera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Quadratura parabola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………..</a:t>
            </a:r>
            <a:endParaRPr lang="it-IT" sz="1600" b="1" dirty="0">
              <a:solidFill>
                <a:srgbClr val="00B050"/>
              </a:solidFill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3220" y="5305506"/>
            <a:ext cx="1571768" cy="1055844"/>
          </a:xfrm>
          <a:prstGeom prst="rect">
            <a:avLst/>
          </a:prstGeom>
        </p:spPr>
      </p:pic>
      <p:cxnSp>
        <p:nvCxnSpPr>
          <p:cNvPr id="13" name="Connettore 2 12"/>
          <p:cNvCxnSpPr/>
          <p:nvPr/>
        </p:nvCxnSpPr>
        <p:spPr>
          <a:xfrm>
            <a:off x="1431760" y="2938294"/>
            <a:ext cx="7075" cy="763712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6" name="Connettore 2 15"/>
          <p:cNvCxnSpPr/>
          <p:nvPr/>
        </p:nvCxnSpPr>
        <p:spPr>
          <a:xfrm>
            <a:off x="1431760" y="4533003"/>
            <a:ext cx="0" cy="772503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8" name="Connettore 2 17"/>
          <p:cNvCxnSpPr/>
          <p:nvPr/>
        </p:nvCxnSpPr>
        <p:spPr>
          <a:xfrm flipH="1">
            <a:off x="1431762" y="946203"/>
            <a:ext cx="4307856" cy="100362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7" name="Casella di testo 277"/>
          <p:cNvSpPr txBox="1">
            <a:spLocks noChangeArrowheads="1"/>
          </p:cNvSpPr>
          <p:nvPr/>
        </p:nvSpPr>
        <p:spPr bwMode="auto">
          <a:xfrm>
            <a:off x="7820779" y="2305404"/>
            <a:ext cx="1451610" cy="30035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Funzioni composte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Ovale 18"/>
          <p:cNvSpPr/>
          <p:nvPr/>
        </p:nvSpPr>
        <p:spPr>
          <a:xfrm>
            <a:off x="7277216" y="2108257"/>
            <a:ext cx="2538736" cy="975886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9815952" y="2019227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Grafici approssimati </a:t>
            </a:r>
            <a:endParaRPr lang="it-IT" b="1" dirty="0">
              <a:solidFill>
                <a:srgbClr val="FF0000"/>
              </a:solidFill>
            </a:endParaRPr>
          </a:p>
        </p:txBody>
      </p:sp>
      <p:cxnSp>
        <p:nvCxnSpPr>
          <p:cNvPr id="21" name="Connettore 2 20"/>
          <p:cNvCxnSpPr/>
          <p:nvPr/>
        </p:nvCxnSpPr>
        <p:spPr>
          <a:xfrm>
            <a:off x="5739618" y="946203"/>
            <a:ext cx="2883877" cy="1073024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437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 di testo 219"/>
          <p:cNvSpPr txBox="1">
            <a:spLocks noChangeArrowheads="1"/>
          </p:cNvSpPr>
          <p:nvPr/>
        </p:nvSpPr>
        <p:spPr bwMode="auto">
          <a:xfrm>
            <a:off x="4657826" y="625031"/>
            <a:ext cx="246912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VII) Indivisibili</a:t>
            </a:r>
            <a:r>
              <a:rPr lang="it-IT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111750" y="479649"/>
            <a:ext cx="3015199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" name="Casella di testo 33"/>
          <p:cNvSpPr txBox="1">
            <a:spLocks noChangeArrowheads="1"/>
          </p:cNvSpPr>
          <p:nvPr/>
        </p:nvSpPr>
        <p:spPr bwMode="auto">
          <a:xfrm>
            <a:off x="1038249" y="2069726"/>
            <a:ext cx="1449937" cy="384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Democrito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Ovale 4"/>
          <p:cNvSpPr/>
          <p:nvPr/>
        </p:nvSpPr>
        <p:spPr>
          <a:xfrm>
            <a:off x="776680" y="1989716"/>
            <a:ext cx="1774323" cy="636905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136"/>
          <p:cNvSpPr txBox="1">
            <a:spLocks noChangeArrowheads="1"/>
          </p:cNvSpPr>
          <p:nvPr/>
        </p:nvSpPr>
        <p:spPr bwMode="auto">
          <a:xfrm>
            <a:off x="1038249" y="4005125"/>
            <a:ext cx="1651769" cy="28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Archimede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Ovale 6"/>
          <p:cNvSpPr/>
          <p:nvPr/>
        </p:nvSpPr>
        <p:spPr>
          <a:xfrm>
            <a:off x="877595" y="3853360"/>
            <a:ext cx="1545138" cy="585470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148"/>
          <p:cNvSpPr txBox="1">
            <a:spLocks noChangeArrowheads="1"/>
          </p:cNvSpPr>
          <p:nvPr/>
        </p:nvSpPr>
        <p:spPr bwMode="auto">
          <a:xfrm>
            <a:off x="8089855" y="3205426"/>
            <a:ext cx="1216021" cy="30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Galileo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Ovale 8"/>
          <p:cNvSpPr/>
          <p:nvPr/>
        </p:nvSpPr>
        <p:spPr>
          <a:xfrm>
            <a:off x="7928564" y="3134007"/>
            <a:ext cx="1177925" cy="489300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Casella di testo 151"/>
          <p:cNvSpPr txBox="1">
            <a:spLocks noChangeArrowheads="1"/>
          </p:cNvSpPr>
          <p:nvPr/>
        </p:nvSpPr>
        <p:spPr bwMode="auto">
          <a:xfrm>
            <a:off x="8044908" y="4755230"/>
            <a:ext cx="1139945" cy="263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Torricelli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1" name="Ovale 10"/>
          <p:cNvSpPr/>
          <p:nvPr/>
        </p:nvSpPr>
        <p:spPr>
          <a:xfrm>
            <a:off x="7968832" y="4705191"/>
            <a:ext cx="1216021" cy="499872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2" name="Casella di testo 154"/>
          <p:cNvSpPr txBox="1">
            <a:spLocks noChangeArrowheads="1"/>
          </p:cNvSpPr>
          <p:nvPr/>
        </p:nvSpPr>
        <p:spPr bwMode="auto">
          <a:xfrm>
            <a:off x="7586105" y="1910034"/>
            <a:ext cx="217311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16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1615: </a:t>
            </a:r>
            <a:endParaRPr lang="it-IT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16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Nova  Stereometria</a:t>
            </a:r>
            <a:endParaRPr lang="it-IT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16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Keplero</a:t>
            </a:r>
            <a:endParaRPr lang="it-IT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Ovale 12"/>
          <p:cNvSpPr/>
          <p:nvPr/>
        </p:nvSpPr>
        <p:spPr>
          <a:xfrm>
            <a:off x="7297252" y="1931258"/>
            <a:ext cx="2339117" cy="842376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4" name="Casella di testo 157"/>
          <p:cNvSpPr txBox="1">
            <a:spLocks noChangeArrowheads="1"/>
          </p:cNvSpPr>
          <p:nvPr/>
        </p:nvSpPr>
        <p:spPr bwMode="auto">
          <a:xfrm>
            <a:off x="8244421" y="5452713"/>
            <a:ext cx="940431" cy="35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Pascal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5" name="Ovale 14"/>
          <p:cNvSpPr/>
          <p:nvPr/>
        </p:nvSpPr>
        <p:spPr>
          <a:xfrm>
            <a:off x="8102182" y="5434903"/>
            <a:ext cx="1082670" cy="369600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6" name="Casella di testo 39"/>
          <p:cNvSpPr txBox="1">
            <a:spLocks noChangeArrowheads="1"/>
          </p:cNvSpPr>
          <p:nvPr/>
        </p:nvSpPr>
        <p:spPr bwMode="auto">
          <a:xfrm>
            <a:off x="8243041" y="6126000"/>
            <a:ext cx="928365" cy="17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Leibniz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7" name="Ovale 16"/>
          <p:cNvSpPr/>
          <p:nvPr/>
        </p:nvSpPr>
        <p:spPr>
          <a:xfrm>
            <a:off x="8138601" y="6061042"/>
            <a:ext cx="1073144" cy="541463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8" name="CasellaDiTesto 17"/>
          <p:cNvSpPr txBox="1"/>
          <p:nvPr/>
        </p:nvSpPr>
        <p:spPr>
          <a:xfrm>
            <a:off x="2730708" y="2133535"/>
            <a:ext cx="24184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L’atomo.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 Un limite all’infinitesimo?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2665941" y="3951051"/>
            <a:ext cx="24145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L’integrale in un momento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9759218" y="2069726"/>
            <a:ext cx="24640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Gli indivisibili con spessore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21" name="Casella di testo 148"/>
          <p:cNvSpPr txBox="1">
            <a:spLocks noChangeArrowheads="1"/>
          </p:cNvSpPr>
          <p:nvPr/>
        </p:nvSpPr>
        <p:spPr bwMode="auto">
          <a:xfrm>
            <a:off x="8049514" y="3975479"/>
            <a:ext cx="1216021" cy="30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Cavalieri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2" name="Ovale 21"/>
          <p:cNvSpPr/>
          <p:nvPr/>
        </p:nvSpPr>
        <p:spPr>
          <a:xfrm>
            <a:off x="7928565" y="3890613"/>
            <a:ext cx="1177924" cy="512445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pic>
        <p:nvPicPr>
          <p:cNvPr id="23" name="Immagine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84967" y="3038782"/>
            <a:ext cx="1025618" cy="659792"/>
          </a:xfrm>
          <a:prstGeom prst="rect">
            <a:avLst/>
          </a:prstGeom>
        </p:spPr>
      </p:pic>
      <p:pic>
        <p:nvPicPr>
          <p:cNvPr id="24" name="Immagine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65776" y="3891970"/>
            <a:ext cx="1142580" cy="577241"/>
          </a:xfrm>
          <a:prstGeom prst="rect">
            <a:avLst/>
          </a:prstGeom>
        </p:spPr>
      </p:pic>
      <p:sp>
        <p:nvSpPr>
          <p:cNvPr id="25" name="CasellaDiTesto 24"/>
          <p:cNvSpPr txBox="1"/>
          <p:nvPr/>
        </p:nvSpPr>
        <p:spPr>
          <a:xfrm>
            <a:off x="9526911" y="4709557"/>
            <a:ext cx="26153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Gli indivisibili curvilinei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Solido  iperbolico acutissimo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9677984" y="5434903"/>
            <a:ext cx="6351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err="1">
                <a:solidFill>
                  <a:srgbClr val="00B050"/>
                </a:solidFill>
              </a:rPr>
              <a:t>S</a:t>
            </a:r>
            <a:r>
              <a:rPr lang="it-IT" sz="1600" b="1" dirty="0" err="1" smtClean="0">
                <a:solidFill>
                  <a:srgbClr val="00B050"/>
                </a:solidFill>
              </a:rPr>
              <a:t>inus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9665776" y="6079837"/>
            <a:ext cx="1264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D</a:t>
            </a:r>
            <a:r>
              <a:rPr lang="it-IT" sz="1600" b="1" dirty="0" smtClean="0">
                <a:solidFill>
                  <a:srgbClr val="FF0000"/>
                </a:solidFill>
              </a:rPr>
              <a:t>ifferenziale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10893311" y="3829739"/>
            <a:ext cx="12986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Area ellisse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Volume sfera</a:t>
            </a:r>
            <a:endParaRPr lang="it-IT" sz="1600" b="1" dirty="0">
              <a:solidFill>
                <a:srgbClr val="00B050"/>
              </a:solidFill>
            </a:endParaRPr>
          </a:p>
        </p:txBody>
      </p:sp>
      <p:cxnSp>
        <p:nvCxnSpPr>
          <p:cNvPr id="29" name="Connettore 2 28"/>
          <p:cNvCxnSpPr/>
          <p:nvPr/>
        </p:nvCxnSpPr>
        <p:spPr>
          <a:xfrm flipH="1">
            <a:off x="1573306" y="2718310"/>
            <a:ext cx="6373" cy="90499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1" name="Connettore 2 30"/>
          <p:cNvCxnSpPr/>
          <p:nvPr/>
        </p:nvCxnSpPr>
        <p:spPr>
          <a:xfrm>
            <a:off x="8478020" y="2814550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Connettore 2 31"/>
          <p:cNvCxnSpPr/>
          <p:nvPr/>
        </p:nvCxnSpPr>
        <p:spPr>
          <a:xfrm>
            <a:off x="8497840" y="3623307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3" name="Connettore 2 32"/>
          <p:cNvCxnSpPr/>
          <p:nvPr/>
        </p:nvCxnSpPr>
        <p:spPr>
          <a:xfrm>
            <a:off x="8531107" y="4403058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" name="Connettore 2 33"/>
          <p:cNvCxnSpPr/>
          <p:nvPr/>
        </p:nvCxnSpPr>
        <p:spPr>
          <a:xfrm>
            <a:off x="8550927" y="5139803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" name="Connettore 2 34"/>
          <p:cNvCxnSpPr/>
          <p:nvPr/>
        </p:nvCxnSpPr>
        <p:spPr>
          <a:xfrm>
            <a:off x="8577821" y="5804503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Connettore 2 35"/>
          <p:cNvCxnSpPr>
            <a:endCxn id="5" idx="0"/>
          </p:cNvCxnSpPr>
          <p:nvPr/>
        </p:nvCxnSpPr>
        <p:spPr>
          <a:xfrm flipH="1">
            <a:off x="1663842" y="1151414"/>
            <a:ext cx="3869272" cy="838302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" name="Connettore 2 37"/>
          <p:cNvCxnSpPr/>
          <p:nvPr/>
        </p:nvCxnSpPr>
        <p:spPr>
          <a:xfrm>
            <a:off x="5533114" y="1151414"/>
            <a:ext cx="3044707" cy="779844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408687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 di testo 219"/>
          <p:cNvSpPr txBox="1">
            <a:spLocks noChangeArrowheads="1"/>
          </p:cNvSpPr>
          <p:nvPr/>
        </p:nvSpPr>
        <p:spPr bwMode="auto">
          <a:xfrm>
            <a:off x="4657826" y="625031"/>
            <a:ext cx="246912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err="1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VIIIa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Analisi</a:t>
            </a:r>
            <a:r>
              <a:rPr lang="it-IT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111750" y="479649"/>
            <a:ext cx="3015199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" name="Casella di testo 18"/>
          <p:cNvSpPr txBox="1">
            <a:spLocks noChangeArrowheads="1"/>
          </p:cNvSpPr>
          <p:nvPr/>
        </p:nvSpPr>
        <p:spPr bwMode="auto">
          <a:xfrm>
            <a:off x="1301067" y="1501940"/>
            <a:ext cx="802640" cy="30035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Limiti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e 4"/>
          <p:cNvSpPr/>
          <p:nvPr/>
        </p:nvSpPr>
        <p:spPr>
          <a:xfrm>
            <a:off x="1236979" y="1680543"/>
            <a:ext cx="934085" cy="617015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162"/>
          <p:cNvSpPr txBox="1">
            <a:spLocks noChangeArrowheads="1"/>
          </p:cNvSpPr>
          <p:nvPr/>
        </p:nvSpPr>
        <p:spPr bwMode="auto">
          <a:xfrm>
            <a:off x="4553686" y="1680543"/>
            <a:ext cx="1502504" cy="32019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Continuità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e 6"/>
          <p:cNvSpPr/>
          <p:nvPr/>
        </p:nvSpPr>
        <p:spPr>
          <a:xfrm>
            <a:off x="4603851" y="1680543"/>
            <a:ext cx="1597119" cy="42672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187"/>
          <p:cNvSpPr txBox="1">
            <a:spLocks noChangeArrowheads="1"/>
          </p:cNvSpPr>
          <p:nvPr/>
        </p:nvSpPr>
        <p:spPr bwMode="auto">
          <a:xfrm>
            <a:off x="1277702" y="3541453"/>
            <a:ext cx="929004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Cauchy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Ovale 8"/>
          <p:cNvSpPr/>
          <p:nvPr/>
        </p:nvSpPr>
        <p:spPr>
          <a:xfrm>
            <a:off x="1124032" y="3406833"/>
            <a:ext cx="1264659" cy="585470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Casella di testo 209"/>
          <p:cNvSpPr txBox="1">
            <a:spLocks noChangeArrowheads="1"/>
          </p:cNvSpPr>
          <p:nvPr/>
        </p:nvSpPr>
        <p:spPr bwMode="auto">
          <a:xfrm>
            <a:off x="1491883" y="4614492"/>
            <a:ext cx="321945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1" name="Ovale 10"/>
          <p:cNvSpPr/>
          <p:nvPr/>
        </p:nvSpPr>
        <p:spPr>
          <a:xfrm>
            <a:off x="1398539" y="4525327"/>
            <a:ext cx="508635" cy="585470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2" name="Casella di testo 320"/>
          <p:cNvSpPr txBox="1">
            <a:spLocks noChangeArrowheads="1"/>
          </p:cNvSpPr>
          <p:nvPr/>
        </p:nvSpPr>
        <p:spPr bwMode="auto">
          <a:xfrm>
            <a:off x="4937206" y="2907067"/>
            <a:ext cx="1391285" cy="44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Bolzano</a:t>
            </a:r>
            <a:r>
              <a:rPr lang="it-IT" sz="11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Ovale 12"/>
          <p:cNvSpPr/>
          <p:nvPr/>
        </p:nvSpPr>
        <p:spPr>
          <a:xfrm>
            <a:off x="4597690" y="2751566"/>
            <a:ext cx="1672154" cy="756773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4" name="Casella di testo 323"/>
          <p:cNvSpPr txBox="1">
            <a:spLocks noChangeArrowheads="1"/>
          </p:cNvSpPr>
          <p:nvPr/>
        </p:nvSpPr>
        <p:spPr bwMode="auto">
          <a:xfrm>
            <a:off x="8687821" y="2530796"/>
            <a:ext cx="1330773" cy="554731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Derivate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Ovale 14"/>
          <p:cNvSpPr/>
          <p:nvPr/>
        </p:nvSpPr>
        <p:spPr>
          <a:xfrm>
            <a:off x="8655012" y="2471085"/>
            <a:ext cx="1295847" cy="485037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6" name="Casella di testo 335"/>
          <p:cNvSpPr txBox="1">
            <a:spLocks noChangeArrowheads="1"/>
          </p:cNvSpPr>
          <p:nvPr/>
        </p:nvSpPr>
        <p:spPr bwMode="auto">
          <a:xfrm>
            <a:off x="8708988" y="1712928"/>
            <a:ext cx="1115695" cy="39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Fermat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7" name="Ovale 16"/>
          <p:cNvSpPr/>
          <p:nvPr/>
        </p:nvSpPr>
        <p:spPr>
          <a:xfrm>
            <a:off x="8655013" y="1736787"/>
            <a:ext cx="1169670" cy="428793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8691" y="4527065"/>
            <a:ext cx="959627" cy="644635"/>
          </a:xfrm>
          <a:prstGeom prst="rect">
            <a:avLst/>
          </a:prstGeom>
        </p:spPr>
      </p:pic>
      <p:sp>
        <p:nvSpPr>
          <p:cNvPr id="19" name="CasellaDiTesto 18"/>
          <p:cNvSpPr txBox="1"/>
          <p:nvPr/>
        </p:nvSpPr>
        <p:spPr>
          <a:xfrm>
            <a:off x="2313855" y="1712928"/>
            <a:ext cx="20256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Superamento del 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metodo di esaustione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2467675" y="3438841"/>
            <a:ext cx="1860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Definizione formale</a:t>
            </a:r>
          </a:p>
          <a:p>
            <a:r>
              <a:rPr lang="it-IT" sz="1600" b="1" dirty="0">
                <a:solidFill>
                  <a:srgbClr val="00B050"/>
                </a:solidFill>
              </a:rPr>
              <a:t>d</a:t>
            </a:r>
            <a:r>
              <a:rPr lang="it-IT" sz="1600" b="1" dirty="0" smtClean="0">
                <a:solidFill>
                  <a:srgbClr val="00B050"/>
                </a:solidFill>
              </a:rPr>
              <a:t>i limite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9950860" y="1712928"/>
            <a:ext cx="13810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Gli incrementi</a:t>
            </a:r>
            <a:endParaRPr lang="it-IT" sz="1600" b="1" dirty="0">
              <a:solidFill>
                <a:srgbClr val="FF0000"/>
              </a:solidFill>
            </a:endParaRPr>
          </a:p>
        </p:txBody>
      </p:sp>
      <p:pic>
        <p:nvPicPr>
          <p:cNvPr id="22" name="Immagine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73858" y="5050488"/>
            <a:ext cx="956125" cy="553853"/>
          </a:xfrm>
          <a:prstGeom prst="rect">
            <a:avLst/>
          </a:prstGeom>
        </p:spPr>
      </p:pic>
      <p:pic>
        <p:nvPicPr>
          <p:cNvPr id="23" name="Immagine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96799" y="3145238"/>
            <a:ext cx="927884" cy="860064"/>
          </a:xfrm>
          <a:prstGeom prst="rect">
            <a:avLst/>
          </a:prstGeom>
        </p:spPr>
      </p:pic>
      <p:pic>
        <p:nvPicPr>
          <p:cNvPr id="24" name="Immagine 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43639" y="5770744"/>
            <a:ext cx="1016562" cy="797887"/>
          </a:xfrm>
          <a:prstGeom prst="rect">
            <a:avLst/>
          </a:prstGeom>
        </p:spPr>
      </p:pic>
      <p:pic>
        <p:nvPicPr>
          <p:cNvPr id="25" name="Immagine 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873858" y="4171705"/>
            <a:ext cx="995979" cy="712380"/>
          </a:xfrm>
          <a:prstGeom prst="rect">
            <a:avLst/>
          </a:prstGeom>
        </p:spPr>
      </p:pic>
      <p:sp>
        <p:nvSpPr>
          <p:cNvPr id="26" name="Casella di testo 320"/>
          <p:cNvSpPr txBox="1">
            <a:spLocks noChangeArrowheads="1"/>
          </p:cNvSpPr>
          <p:nvPr/>
        </p:nvSpPr>
        <p:spPr bwMode="auto">
          <a:xfrm>
            <a:off x="4819308" y="4131498"/>
            <a:ext cx="1391285" cy="44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000" dirty="0" err="1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Weierstrass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7" name="Ovale 26"/>
          <p:cNvSpPr/>
          <p:nvPr/>
        </p:nvSpPr>
        <p:spPr>
          <a:xfrm>
            <a:off x="4597690" y="3992303"/>
            <a:ext cx="1792287" cy="727616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8" name="Figura a mano libera 27"/>
          <p:cNvSpPr/>
          <p:nvPr/>
        </p:nvSpPr>
        <p:spPr>
          <a:xfrm>
            <a:off x="3694856" y="1425388"/>
            <a:ext cx="998798" cy="5010721"/>
          </a:xfrm>
          <a:custGeom>
            <a:avLst/>
            <a:gdLst>
              <a:gd name="connsiteX0" fmla="*/ 406497 w 998798"/>
              <a:gd name="connsiteY0" fmla="*/ 0 h 5010721"/>
              <a:gd name="connsiteX1" fmla="*/ 769568 w 998798"/>
              <a:gd name="connsiteY1" fmla="*/ 954741 h 5010721"/>
              <a:gd name="connsiteX2" fmla="*/ 769568 w 998798"/>
              <a:gd name="connsiteY2" fmla="*/ 954741 h 5010721"/>
              <a:gd name="connsiteX3" fmla="*/ 688885 w 998798"/>
              <a:gd name="connsiteY3" fmla="*/ 2339788 h 5010721"/>
              <a:gd name="connsiteX4" fmla="*/ 3085 w 998798"/>
              <a:gd name="connsiteY4" fmla="*/ 2944906 h 5010721"/>
              <a:gd name="connsiteX5" fmla="*/ 998168 w 998798"/>
              <a:gd name="connsiteY5" fmla="*/ 3590365 h 5010721"/>
              <a:gd name="connsiteX6" fmla="*/ 164450 w 998798"/>
              <a:gd name="connsiteY6" fmla="*/ 4303059 h 5010721"/>
              <a:gd name="connsiteX7" fmla="*/ 890591 w 998798"/>
              <a:gd name="connsiteY7" fmla="*/ 4935071 h 5010721"/>
              <a:gd name="connsiteX8" fmla="*/ 863697 w 998798"/>
              <a:gd name="connsiteY8" fmla="*/ 4948518 h 501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8798" h="5010721">
                <a:moveTo>
                  <a:pt x="406497" y="0"/>
                </a:moveTo>
                <a:lnTo>
                  <a:pt x="769568" y="954741"/>
                </a:lnTo>
                <a:lnTo>
                  <a:pt x="769568" y="954741"/>
                </a:lnTo>
                <a:cubicBezTo>
                  <a:pt x="756121" y="1185582"/>
                  <a:pt x="816632" y="2008094"/>
                  <a:pt x="688885" y="2339788"/>
                </a:cubicBezTo>
                <a:cubicBezTo>
                  <a:pt x="561138" y="2671482"/>
                  <a:pt x="-48462" y="2736476"/>
                  <a:pt x="3085" y="2944906"/>
                </a:cubicBezTo>
                <a:cubicBezTo>
                  <a:pt x="54632" y="3153336"/>
                  <a:pt x="971274" y="3364006"/>
                  <a:pt x="998168" y="3590365"/>
                </a:cubicBezTo>
                <a:cubicBezTo>
                  <a:pt x="1025062" y="3816724"/>
                  <a:pt x="182379" y="4078941"/>
                  <a:pt x="164450" y="4303059"/>
                </a:cubicBezTo>
                <a:cubicBezTo>
                  <a:pt x="146521" y="4527177"/>
                  <a:pt x="774050" y="4827494"/>
                  <a:pt x="890591" y="4935071"/>
                </a:cubicBezTo>
                <a:cubicBezTo>
                  <a:pt x="1007132" y="5042648"/>
                  <a:pt x="883867" y="5024718"/>
                  <a:pt x="863697" y="4948518"/>
                </a:cubicBezTo>
              </a:path>
            </a:pathLst>
          </a:cu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Figura a mano libera 28"/>
          <p:cNvSpPr/>
          <p:nvPr/>
        </p:nvSpPr>
        <p:spPr>
          <a:xfrm>
            <a:off x="6781779" y="1398042"/>
            <a:ext cx="998798" cy="5010721"/>
          </a:xfrm>
          <a:custGeom>
            <a:avLst/>
            <a:gdLst>
              <a:gd name="connsiteX0" fmla="*/ 406497 w 998798"/>
              <a:gd name="connsiteY0" fmla="*/ 0 h 5010721"/>
              <a:gd name="connsiteX1" fmla="*/ 769568 w 998798"/>
              <a:gd name="connsiteY1" fmla="*/ 954741 h 5010721"/>
              <a:gd name="connsiteX2" fmla="*/ 769568 w 998798"/>
              <a:gd name="connsiteY2" fmla="*/ 954741 h 5010721"/>
              <a:gd name="connsiteX3" fmla="*/ 688885 w 998798"/>
              <a:gd name="connsiteY3" fmla="*/ 2339788 h 5010721"/>
              <a:gd name="connsiteX4" fmla="*/ 3085 w 998798"/>
              <a:gd name="connsiteY4" fmla="*/ 2944906 h 5010721"/>
              <a:gd name="connsiteX5" fmla="*/ 998168 w 998798"/>
              <a:gd name="connsiteY5" fmla="*/ 3590365 h 5010721"/>
              <a:gd name="connsiteX6" fmla="*/ 164450 w 998798"/>
              <a:gd name="connsiteY6" fmla="*/ 4303059 h 5010721"/>
              <a:gd name="connsiteX7" fmla="*/ 890591 w 998798"/>
              <a:gd name="connsiteY7" fmla="*/ 4935071 h 5010721"/>
              <a:gd name="connsiteX8" fmla="*/ 863697 w 998798"/>
              <a:gd name="connsiteY8" fmla="*/ 4948518 h 501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8798" h="5010721">
                <a:moveTo>
                  <a:pt x="406497" y="0"/>
                </a:moveTo>
                <a:lnTo>
                  <a:pt x="769568" y="954741"/>
                </a:lnTo>
                <a:lnTo>
                  <a:pt x="769568" y="954741"/>
                </a:lnTo>
                <a:cubicBezTo>
                  <a:pt x="756121" y="1185582"/>
                  <a:pt x="816632" y="2008094"/>
                  <a:pt x="688885" y="2339788"/>
                </a:cubicBezTo>
                <a:cubicBezTo>
                  <a:pt x="561138" y="2671482"/>
                  <a:pt x="-48462" y="2736476"/>
                  <a:pt x="3085" y="2944906"/>
                </a:cubicBezTo>
                <a:cubicBezTo>
                  <a:pt x="54632" y="3153336"/>
                  <a:pt x="971274" y="3364006"/>
                  <a:pt x="998168" y="3590365"/>
                </a:cubicBezTo>
                <a:cubicBezTo>
                  <a:pt x="1025062" y="3816724"/>
                  <a:pt x="182379" y="4078941"/>
                  <a:pt x="164450" y="4303059"/>
                </a:cubicBezTo>
                <a:cubicBezTo>
                  <a:pt x="146521" y="4527177"/>
                  <a:pt x="774050" y="4827494"/>
                  <a:pt x="890591" y="4935071"/>
                </a:cubicBezTo>
                <a:cubicBezTo>
                  <a:pt x="1007132" y="5042648"/>
                  <a:pt x="883867" y="5024718"/>
                  <a:pt x="863697" y="4948518"/>
                </a:cubicBezTo>
              </a:path>
            </a:pathLst>
          </a:cu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0" name="Connettore 2 29"/>
          <p:cNvCxnSpPr/>
          <p:nvPr/>
        </p:nvCxnSpPr>
        <p:spPr>
          <a:xfrm flipH="1">
            <a:off x="1653988" y="2322479"/>
            <a:ext cx="6373" cy="918262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Connettore 2 31"/>
          <p:cNvCxnSpPr/>
          <p:nvPr/>
        </p:nvCxnSpPr>
        <p:spPr>
          <a:xfrm>
            <a:off x="1653988" y="4131498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3" name="Connettore 2 32"/>
          <p:cNvCxnSpPr/>
          <p:nvPr/>
        </p:nvCxnSpPr>
        <p:spPr>
          <a:xfrm flipH="1">
            <a:off x="5378824" y="2211339"/>
            <a:ext cx="6374" cy="437732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Connettore 2 35"/>
          <p:cNvCxnSpPr/>
          <p:nvPr/>
        </p:nvCxnSpPr>
        <p:spPr>
          <a:xfrm>
            <a:off x="5378824" y="3541453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" name="Connettore 2 36"/>
          <p:cNvCxnSpPr/>
          <p:nvPr/>
        </p:nvCxnSpPr>
        <p:spPr>
          <a:xfrm>
            <a:off x="9271396" y="2165580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" name="Connettore 2 37"/>
          <p:cNvCxnSpPr/>
          <p:nvPr/>
        </p:nvCxnSpPr>
        <p:spPr>
          <a:xfrm>
            <a:off x="9271396" y="2950368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9" name="Connettore 2 38"/>
          <p:cNvCxnSpPr>
            <a:endCxn id="5" idx="0"/>
          </p:cNvCxnSpPr>
          <p:nvPr/>
        </p:nvCxnSpPr>
        <p:spPr>
          <a:xfrm flipH="1">
            <a:off x="1704022" y="1151414"/>
            <a:ext cx="3734963" cy="529129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1" name="Connettore 2 40"/>
          <p:cNvCxnSpPr/>
          <p:nvPr/>
        </p:nvCxnSpPr>
        <p:spPr>
          <a:xfrm>
            <a:off x="5378824" y="1151414"/>
            <a:ext cx="0" cy="510254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3" name="Connettore 2 42"/>
          <p:cNvCxnSpPr>
            <a:endCxn id="16" idx="0"/>
          </p:cNvCxnSpPr>
          <p:nvPr/>
        </p:nvCxnSpPr>
        <p:spPr>
          <a:xfrm>
            <a:off x="5385198" y="1151414"/>
            <a:ext cx="3881638" cy="561514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45956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 di testo 219"/>
          <p:cNvSpPr txBox="1">
            <a:spLocks noChangeArrowheads="1"/>
          </p:cNvSpPr>
          <p:nvPr/>
        </p:nvSpPr>
        <p:spPr bwMode="auto">
          <a:xfrm>
            <a:off x="4907528" y="364966"/>
            <a:ext cx="246912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err="1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VIIIb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Analisi</a:t>
            </a:r>
            <a:r>
              <a:rPr lang="it-IT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361452" y="219584"/>
            <a:ext cx="3015199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" name="Casella di testo 280"/>
          <p:cNvSpPr txBox="1">
            <a:spLocks noChangeArrowheads="1"/>
          </p:cNvSpPr>
          <p:nvPr/>
        </p:nvSpPr>
        <p:spPr bwMode="auto">
          <a:xfrm>
            <a:off x="513255" y="1775652"/>
            <a:ext cx="1748790" cy="30035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Problema  dell’inversione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e 4"/>
          <p:cNvSpPr/>
          <p:nvPr/>
        </p:nvSpPr>
        <p:spPr>
          <a:xfrm>
            <a:off x="513255" y="1607085"/>
            <a:ext cx="1748790" cy="1120775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326"/>
          <p:cNvSpPr txBox="1">
            <a:spLocks noChangeArrowheads="1"/>
          </p:cNvSpPr>
          <p:nvPr/>
        </p:nvSpPr>
        <p:spPr bwMode="auto">
          <a:xfrm>
            <a:off x="548180" y="4834544"/>
            <a:ext cx="1116521" cy="66276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Integrali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e 6"/>
          <p:cNvSpPr/>
          <p:nvPr/>
        </p:nvSpPr>
        <p:spPr>
          <a:xfrm>
            <a:off x="548180" y="4737758"/>
            <a:ext cx="1081595" cy="662768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338"/>
          <p:cNvSpPr txBox="1">
            <a:spLocks noChangeArrowheads="1"/>
          </p:cNvSpPr>
          <p:nvPr/>
        </p:nvSpPr>
        <p:spPr bwMode="auto">
          <a:xfrm>
            <a:off x="-274145" y="3289052"/>
            <a:ext cx="2536190" cy="685069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Disputa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Newton/</a:t>
            </a:r>
            <a:r>
              <a:rPr lang="it-IT" sz="2000" dirty="0" err="1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Leibniz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181149" y="3295818"/>
            <a:ext cx="1957705" cy="837053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Casella di testo 353"/>
          <p:cNvSpPr txBox="1">
            <a:spLocks noChangeArrowheads="1"/>
          </p:cNvSpPr>
          <p:nvPr/>
        </p:nvSpPr>
        <p:spPr bwMode="auto">
          <a:xfrm>
            <a:off x="9199959" y="1787378"/>
            <a:ext cx="1908175" cy="30035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Equazioni differenziali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Ovale 10"/>
          <p:cNvSpPr/>
          <p:nvPr/>
        </p:nvSpPr>
        <p:spPr>
          <a:xfrm>
            <a:off x="8756068" y="1700995"/>
            <a:ext cx="2244867" cy="920214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2" name="Casella di testo 356"/>
          <p:cNvSpPr txBox="1">
            <a:spLocks noChangeArrowheads="1"/>
          </p:cNvSpPr>
          <p:nvPr/>
        </p:nvSpPr>
        <p:spPr bwMode="auto">
          <a:xfrm>
            <a:off x="5071071" y="1786374"/>
            <a:ext cx="1992528" cy="553210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Calcolo numerico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vale 12"/>
          <p:cNvSpPr/>
          <p:nvPr/>
        </p:nvSpPr>
        <p:spPr>
          <a:xfrm>
            <a:off x="5132666" y="1701965"/>
            <a:ext cx="2005227" cy="673761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2262045" y="2076007"/>
            <a:ext cx="1600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Torricelli-Barrow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239438" y="3289052"/>
            <a:ext cx="28932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Metodo delle fluenti e flussioni;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Operatore differenza-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operatore somma</a:t>
            </a:r>
            <a:endParaRPr lang="it-IT" sz="1600" b="1" dirty="0">
              <a:solidFill>
                <a:srgbClr val="00B050"/>
              </a:solidFill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6482" y="4535313"/>
            <a:ext cx="1547907" cy="1159048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45722" y="2928937"/>
            <a:ext cx="1792171" cy="1000125"/>
          </a:xfrm>
          <a:prstGeom prst="rect">
            <a:avLst/>
          </a:prstGeom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42014" y="4263824"/>
            <a:ext cx="1083869" cy="2227953"/>
          </a:xfrm>
          <a:prstGeom prst="rect">
            <a:avLst/>
          </a:prstGeom>
        </p:spPr>
      </p:pic>
      <p:cxnSp>
        <p:nvCxnSpPr>
          <p:cNvPr id="19" name="Connettore 2 18"/>
          <p:cNvCxnSpPr/>
          <p:nvPr/>
        </p:nvCxnSpPr>
        <p:spPr>
          <a:xfrm>
            <a:off x="1203161" y="2774408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0" name="Connettore 2 19"/>
          <p:cNvCxnSpPr/>
          <p:nvPr/>
        </p:nvCxnSpPr>
        <p:spPr>
          <a:xfrm>
            <a:off x="1055244" y="4215856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1" name="Connettore 2 20"/>
          <p:cNvCxnSpPr/>
          <p:nvPr/>
        </p:nvCxnSpPr>
        <p:spPr>
          <a:xfrm>
            <a:off x="6030655" y="2461480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2" name="Connettore 2 21"/>
          <p:cNvCxnSpPr/>
          <p:nvPr/>
        </p:nvCxnSpPr>
        <p:spPr>
          <a:xfrm>
            <a:off x="6050475" y="3960320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3" name="Connettore 2 22"/>
          <p:cNvCxnSpPr>
            <a:stCxn id="3" idx="2"/>
            <a:endCxn id="5" idx="0"/>
          </p:cNvCxnSpPr>
          <p:nvPr/>
        </p:nvCxnSpPr>
        <p:spPr>
          <a:xfrm flipH="1">
            <a:off x="1387650" y="891349"/>
            <a:ext cx="4481402" cy="715736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Connettore 2 24"/>
          <p:cNvCxnSpPr/>
          <p:nvPr/>
        </p:nvCxnSpPr>
        <p:spPr>
          <a:xfrm flipH="1">
            <a:off x="5916706" y="891349"/>
            <a:ext cx="6373" cy="715736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Connettore 2 27"/>
          <p:cNvCxnSpPr/>
          <p:nvPr/>
        </p:nvCxnSpPr>
        <p:spPr>
          <a:xfrm>
            <a:off x="5923079" y="891349"/>
            <a:ext cx="3785697" cy="715736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81139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640541" y="1237129"/>
            <a:ext cx="9988696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Le linee guida chiedono che lo studente :</a:t>
            </a:r>
          </a:p>
          <a:p>
            <a:endParaRPr lang="it-IT" sz="2400" b="1" dirty="0" smtClean="0"/>
          </a:p>
          <a:p>
            <a:pPr marL="285750" indent="-285750">
              <a:buFontTx/>
              <a:buChar char="-"/>
            </a:pPr>
            <a:r>
              <a:rPr lang="it-IT" sz="2400" b="1" dirty="0" smtClean="0"/>
              <a:t>Sappia inquadrare le varie teorie matematiche studiate nel contesto storico</a:t>
            </a:r>
          </a:p>
          <a:p>
            <a:endParaRPr lang="it-IT" sz="2400" b="1" dirty="0" smtClean="0"/>
          </a:p>
          <a:p>
            <a:pPr marL="285750" indent="-285750">
              <a:buFontTx/>
              <a:buChar char="-"/>
            </a:pPr>
            <a:r>
              <a:rPr lang="it-IT" sz="2400" b="1" dirty="0" smtClean="0"/>
              <a:t>Abbia acquisito il senso e la portata dei tre principali momenti:</a:t>
            </a:r>
          </a:p>
          <a:p>
            <a:endParaRPr lang="it-IT" sz="2400" b="1" dirty="0" smtClean="0"/>
          </a:p>
          <a:p>
            <a:r>
              <a:rPr lang="it-IT" sz="2400" b="1" dirty="0"/>
              <a:t> </a:t>
            </a:r>
            <a:r>
              <a:rPr lang="it-IT" sz="2400" b="1" dirty="0" smtClean="0"/>
              <a:t>    1. matematica nella civiltà greca</a:t>
            </a:r>
          </a:p>
          <a:p>
            <a:endParaRPr lang="it-IT" sz="2400" b="1" dirty="0" smtClean="0"/>
          </a:p>
          <a:p>
            <a:r>
              <a:rPr lang="it-IT" sz="2400" b="1" dirty="0"/>
              <a:t> </a:t>
            </a:r>
            <a:r>
              <a:rPr lang="it-IT" sz="2400" b="1" dirty="0" smtClean="0"/>
              <a:t>    2. nascita del calcolo infinitesimale </a:t>
            </a:r>
          </a:p>
          <a:p>
            <a:endParaRPr lang="it-IT" sz="2400" b="1" dirty="0" smtClean="0"/>
          </a:p>
          <a:p>
            <a:r>
              <a:rPr lang="it-IT" sz="2400" b="1" dirty="0"/>
              <a:t> </a:t>
            </a:r>
            <a:r>
              <a:rPr lang="it-IT" sz="2400" b="1" dirty="0" smtClean="0"/>
              <a:t>    3. razionalismo illuministico che conduce alla matematica moderna</a:t>
            </a:r>
          </a:p>
          <a:p>
            <a:r>
              <a:rPr lang="it-IT" sz="2400" b="1" dirty="0" smtClean="0"/>
              <a:t>- 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xmlns="" val="394282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 di testo 219"/>
          <p:cNvSpPr txBox="1">
            <a:spLocks noChangeArrowheads="1"/>
          </p:cNvSpPr>
          <p:nvPr/>
        </p:nvSpPr>
        <p:spPr bwMode="auto">
          <a:xfrm>
            <a:off x="4634489" y="364966"/>
            <a:ext cx="274216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IX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Logica dell’incerto</a:t>
            </a:r>
            <a:r>
              <a:rPr lang="it-IT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361452" y="219584"/>
            <a:ext cx="3015199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" name="Casella di testo 329"/>
          <p:cNvSpPr txBox="1">
            <a:spLocks noChangeArrowheads="1"/>
          </p:cNvSpPr>
          <p:nvPr/>
        </p:nvSpPr>
        <p:spPr bwMode="auto">
          <a:xfrm>
            <a:off x="1454038" y="2939056"/>
            <a:ext cx="2136115" cy="6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Galileo – Pascal 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Ovale 4"/>
          <p:cNvSpPr/>
          <p:nvPr/>
        </p:nvSpPr>
        <p:spPr>
          <a:xfrm>
            <a:off x="916986" y="3953421"/>
            <a:ext cx="2980372" cy="930275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344"/>
          <p:cNvSpPr txBox="1">
            <a:spLocks noChangeArrowheads="1"/>
          </p:cNvSpPr>
          <p:nvPr/>
        </p:nvSpPr>
        <p:spPr bwMode="auto">
          <a:xfrm>
            <a:off x="1278751" y="5541746"/>
            <a:ext cx="1669586" cy="426720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Probabilità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e 6"/>
          <p:cNvSpPr/>
          <p:nvPr/>
        </p:nvSpPr>
        <p:spPr>
          <a:xfrm>
            <a:off x="1334631" y="5541746"/>
            <a:ext cx="1796586" cy="42672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347"/>
          <p:cNvSpPr txBox="1">
            <a:spLocks noChangeArrowheads="1"/>
          </p:cNvSpPr>
          <p:nvPr/>
        </p:nvSpPr>
        <p:spPr bwMode="auto">
          <a:xfrm>
            <a:off x="6965008" y="2616190"/>
            <a:ext cx="1486535" cy="30035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Statistica descrittiva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6781224" y="2457440"/>
            <a:ext cx="1768791" cy="97890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Casella di testo 350"/>
          <p:cNvSpPr txBox="1">
            <a:spLocks noChangeArrowheads="1"/>
          </p:cNvSpPr>
          <p:nvPr/>
        </p:nvSpPr>
        <p:spPr bwMode="auto">
          <a:xfrm>
            <a:off x="9362532" y="2477673"/>
            <a:ext cx="1916845" cy="426720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Variabili </a:t>
            </a:r>
            <a:endParaRPr lang="it-IT" sz="2000" dirty="0" smtClean="0">
              <a:ln w="9525" cap="rnd" cmpd="sng" algn="ctr">
                <a:solidFill>
                  <a:srgbClr val="000000"/>
                </a:solidFill>
                <a:prstDash val="solid"/>
                <a:beve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casuali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Ovale 10"/>
          <p:cNvSpPr/>
          <p:nvPr/>
        </p:nvSpPr>
        <p:spPr>
          <a:xfrm>
            <a:off x="9194802" y="2414943"/>
            <a:ext cx="1311128" cy="97890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2" name="Casella di testo 91"/>
          <p:cNvSpPr txBox="1">
            <a:spLocks noChangeArrowheads="1"/>
          </p:cNvSpPr>
          <p:nvPr/>
        </p:nvSpPr>
        <p:spPr bwMode="auto">
          <a:xfrm>
            <a:off x="7776235" y="4083536"/>
            <a:ext cx="2628265" cy="83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Metodo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di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Montecarlo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Ovale 12"/>
          <p:cNvSpPr/>
          <p:nvPr/>
        </p:nvSpPr>
        <p:spPr>
          <a:xfrm>
            <a:off x="7785760" y="4081631"/>
            <a:ext cx="2618740" cy="1041879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3903952" y="2946890"/>
            <a:ext cx="14868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Un po’ di storia</a:t>
            </a:r>
            <a:endParaRPr lang="it-IT" sz="1600" b="1" dirty="0">
              <a:solidFill>
                <a:srgbClr val="FF0000"/>
              </a:solidFill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35452" y="5234430"/>
            <a:ext cx="1851999" cy="772262"/>
          </a:xfrm>
          <a:prstGeom prst="rect">
            <a:avLst/>
          </a:prstGeom>
        </p:spPr>
      </p:pic>
      <p:sp>
        <p:nvSpPr>
          <p:cNvPr id="17" name="Casella di testo 329"/>
          <p:cNvSpPr txBox="1">
            <a:spLocks noChangeArrowheads="1"/>
          </p:cNvSpPr>
          <p:nvPr/>
        </p:nvSpPr>
        <p:spPr bwMode="auto">
          <a:xfrm>
            <a:off x="1262183" y="4049835"/>
            <a:ext cx="2712989" cy="6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Laplace-  Mise-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000" dirty="0" err="1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Reichenbach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Finetti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8" name="Ovale 17"/>
          <p:cNvSpPr/>
          <p:nvPr/>
        </p:nvSpPr>
        <p:spPr>
          <a:xfrm>
            <a:off x="916986" y="2710637"/>
            <a:ext cx="2980372" cy="930275"/>
          </a:xfrm>
          <a:prstGeom prst="ellipse">
            <a:avLst/>
          </a:prstGeom>
          <a:noFill/>
          <a:ln w="635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rgbClr val="5B9BD5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9" name="CasellaDiTesto 18"/>
          <p:cNvSpPr txBox="1"/>
          <p:nvPr/>
        </p:nvSpPr>
        <p:spPr>
          <a:xfrm>
            <a:off x="3819544" y="3991646"/>
            <a:ext cx="24383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00B050"/>
                </a:solidFill>
              </a:rPr>
              <a:t>Impostazione classica;</a:t>
            </a:r>
          </a:p>
          <a:p>
            <a:r>
              <a:rPr lang="it-IT" sz="1600" b="1" dirty="0" smtClean="0">
                <a:solidFill>
                  <a:srgbClr val="00B050"/>
                </a:solidFill>
              </a:rPr>
              <a:t>Concezione </a:t>
            </a:r>
            <a:r>
              <a:rPr lang="it-IT" sz="1600" b="1" dirty="0" err="1" smtClean="0">
                <a:solidFill>
                  <a:srgbClr val="00B050"/>
                </a:solidFill>
              </a:rPr>
              <a:t>frequentistica</a:t>
            </a:r>
            <a:r>
              <a:rPr lang="it-IT" sz="1600" b="1" dirty="0">
                <a:solidFill>
                  <a:srgbClr val="00B050"/>
                </a:solidFill>
              </a:rPr>
              <a:t>;</a:t>
            </a:r>
            <a:endParaRPr lang="it-IT" sz="1600" b="1" dirty="0" smtClean="0">
              <a:solidFill>
                <a:srgbClr val="00B050"/>
              </a:solidFill>
            </a:endParaRPr>
          </a:p>
          <a:p>
            <a:r>
              <a:rPr lang="it-IT" sz="1600" b="1" dirty="0" smtClean="0">
                <a:solidFill>
                  <a:srgbClr val="00B050"/>
                </a:solidFill>
              </a:rPr>
              <a:t>Teoria soggettivistica</a:t>
            </a:r>
          </a:p>
          <a:p>
            <a:endParaRPr lang="it-IT" sz="1600" b="1" dirty="0">
              <a:solidFill>
                <a:srgbClr val="00B050"/>
              </a:solidFill>
            </a:endParaRP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60328" y="3060060"/>
            <a:ext cx="1574784" cy="590921"/>
          </a:xfrm>
          <a:prstGeom prst="rect">
            <a:avLst/>
          </a:prstGeom>
        </p:spPr>
      </p:pic>
      <p:sp>
        <p:nvSpPr>
          <p:cNvPr id="21" name="CasellaDiTesto 20"/>
          <p:cNvSpPr txBox="1"/>
          <p:nvPr/>
        </p:nvSpPr>
        <p:spPr>
          <a:xfrm>
            <a:off x="10633640" y="2329687"/>
            <a:ext cx="10826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Discrete </a:t>
            </a:r>
          </a:p>
          <a:p>
            <a:r>
              <a:rPr lang="it-IT" sz="1600" b="1" dirty="0" smtClean="0">
                <a:solidFill>
                  <a:srgbClr val="FF0000"/>
                </a:solidFill>
              </a:rPr>
              <a:t>e continue</a:t>
            </a:r>
            <a:endParaRPr lang="it-IT" sz="1600" b="1" dirty="0">
              <a:solidFill>
                <a:srgbClr val="FF0000"/>
              </a:solidFill>
            </a:endParaRPr>
          </a:p>
        </p:txBody>
      </p:sp>
      <p:cxnSp>
        <p:nvCxnSpPr>
          <p:cNvPr id="22" name="Connettore 2 21"/>
          <p:cNvCxnSpPr/>
          <p:nvPr/>
        </p:nvCxnSpPr>
        <p:spPr>
          <a:xfrm>
            <a:off x="2332714" y="3633964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3" name="Connettore 2 22"/>
          <p:cNvCxnSpPr/>
          <p:nvPr/>
        </p:nvCxnSpPr>
        <p:spPr>
          <a:xfrm>
            <a:off x="2238585" y="4963781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Connettore 2 23"/>
          <p:cNvCxnSpPr/>
          <p:nvPr/>
        </p:nvCxnSpPr>
        <p:spPr>
          <a:xfrm>
            <a:off x="7776235" y="3436340"/>
            <a:ext cx="1085377" cy="613495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Connettore 2 24"/>
          <p:cNvCxnSpPr/>
          <p:nvPr/>
        </p:nvCxnSpPr>
        <p:spPr>
          <a:xfrm flipH="1">
            <a:off x="8861612" y="3436340"/>
            <a:ext cx="961114" cy="613495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Connettore 2 26"/>
          <p:cNvCxnSpPr>
            <a:endCxn id="18" idx="0"/>
          </p:cNvCxnSpPr>
          <p:nvPr/>
        </p:nvCxnSpPr>
        <p:spPr>
          <a:xfrm flipH="1">
            <a:off x="2407172" y="891349"/>
            <a:ext cx="3435225" cy="1819288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Connettore 2 28"/>
          <p:cNvCxnSpPr>
            <a:endCxn id="9" idx="0"/>
          </p:cNvCxnSpPr>
          <p:nvPr/>
        </p:nvCxnSpPr>
        <p:spPr>
          <a:xfrm>
            <a:off x="5842397" y="891349"/>
            <a:ext cx="1823223" cy="1566091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1" name="Connettore 2 30"/>
          <p:cNvCxnSpPr/>
          <p:nvPr/>
        </p:nvCxnSpPr>
        <p:spPr>
          <a:xfrm>
            <a:off x="5842397" y="891349"/>
            <a:ext cx="3980329" cy="1438338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212384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athesisroma.files.wordpress.com/2014/04/mondria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692" y="146001"/>
            <a:ext cx="11451102" cy="640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194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143616" y="1181303"/>
            <a:ext cx="5335115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200" b="1" dirty="0" smtClean="0">
                <a:solidFill>
                  <a:srgbClr val="2CB6F4"/>
                </a:solidFill>
                <a:latin typeface="AR DECODE" panose="02000000000000000000" pitchFamily="2" charset="0"/>
              </a:rPr>
              <a:t>«Dalla matematica</a:t>
            </a:r>
          </a:p>
          <a:p>
            <a:pPr algn="ctr"/>
            <a:r>
              <a:rPr lang="it-IT" sz="8800" b="1" dirty="0">
                <a:solidFill>
                  <a:srgbClr val="FF0000"/>
                </a:solidFill>
                <a:latin typeface="AR DECODE" panose="02000000000000000000" pitchFamily="2" charset="0"/>
              </a:rPr>
              <a:t>d</a:t>
            </a:r>
            <a:r>
              <a:rPr lang="it-IT" sz="8800" b="1" dirty="0" smtClean="0">
                <a:solidFill>
                  <a:srgbClr val="FF0000"/>
                </a:solidFill>
                <a:latin typeface="AR DECODE" panose="02000000000000000000" pitchFamily="2" charset="0"/>
              </a:rPr>
              <a:t>el certo</a:t>
            </a:r>
          </a:p>
          <a:p>
            <a:pPr algn="ctr"/>
            <a:r>
              <a:rPr lang="it-IT" sz="7200" b="1" dirty="0" smtClean="0">
                <a:solidFill>
                  <a:srgbClr val="2CB6F4"/>
                </a:solidFill>
                <a:latin typeface="AR DECODE" panose="02000000000000000000" pitchFamily="2" charset="0"/>
              </a:rPr>
              <a:t>Alla matematica </a:t>
            </a:r>
          </a:p>
          <a:p>
            <a:pPr algn="ctr"/>
            <a:r>
              <a:rPr lang="it-IT" sz="8800" b="1" dirty="0" smtClean="0">
                <a:solidFill>
                  <a:srgbClr val="FF0000"/>
                </a:solidFill>
                <a:latin typeface="AR DECODE" panose="02000000000000000000" pitchFamily="2" charset="0"/>
              </a:rPr>
              <a:t>dell’incerto»</a:t>
            </a:r>
            <a:endParaRPr lang="it-IT" sz="8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07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ttore 2 4"/>
          <p:cNvCxnSpPr/>
          <p:nvPr/>
        </p:nvCxnSpPr>
        <p:spPr>
          <a:xfrm>
            <a:off x="9519995" y="1030272"/>
            <a:ext cx="108902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2 7"/>
          <p:cNvCxnSpPr/>
          <p:nvPr/>
        </p:nvCxnSpPr>
        <p:spPr>
          <a:xfrm>
            <a:off x="6308126" y="993924"/>
            <a:ext cx="987425" cy="762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>
            <a:off x="3163010" y="1030272"/>
            <a:ext cx="7239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ttangolo 9"/>
          <p:cNvSpPr/>
          <p:nvPr/>
        </p:nvSpPr>
        <p:spPr>
          <a:xfrm>
            <a:off x="2099537" y="3864669"/>
            <a:ext cx="2326341" cy="52972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2" name="Casella di testo 111"/>
          <p:cNvSpPr txBox="1">
            <a:spLocks noChangeArrowheads="1"/>
          </p:cNvSpPr>
          <p:nvPr/>
        </p:nvSpPr>
        <p:spPr bwMode="auto">
          <a:xfrm>
            <a:off x="1135779" y="810369"/>
            <a:ext cx="2032332" cy="36211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I) 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Insiemi</a:t>
            </a: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asella di testo 117"/>
          <p:cNvSpPr txBox="1">
            <a:spLocks noChangeArrowheads="1"/>
          </p:cNvSpPr>
          <p:nvPr/>
        </p:nvSpPr>
        <p:spPr bwMode="auto">
          <a:xfrm>
            <a:off x="4485451" y="830563"/>
            <a:ext cx="1561019" cy="200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II) Relazioni</a:t>
            </a:r>
            <a:r>
              <a:rPr lang="it-IT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asella di testo 122"/>
          <p:cNvSpPr txBox="1">
            <a:spLocks noChangeArrowheads="1"/>
          </p:cNvSpPr>
          <p:nvPr/>
        </p:nvSpPr>
        <p:spPr bwMode="auto">
          <a:xfrm>
            <a:off x="7681553" y="795114"/>
            <a:ext cx="1516235" cy="38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III)  Funzioni</a:t>
            </a:r>
            <a:r>
              <a:rPr lang="it-IT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asella di testo 181"/>
          <p:cNvSpPr txBox="1">
            <a:spLocks noChangeArrowheads="1"/>
          </p:cNvSpPr>
          <p:nvPr/>
        </p:nvSpPr>
        <p:spPr bwMode="auto">
          <a:xfrm>
            <a:off x="2031549" y="2328412"/>
            <a:ext cx="2641826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IV) Funzioni elementari</a:t>
            </a:r>
            <a:r>
              <a:rPr lang="it-IT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6" name="Connettore 2 15"/>
          <p:cNvCxnSpPr/>
          <p:nvPr/>
        </p:nvCxnSpPr>
        <p:spPr>
          <a:xfrm>
            <a:off x="789406" y="2514280"/>
            <a:ext cx="108902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>
            <a:off x="5271759" y="2514280"/>
            <a:ext cx="108902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sella di testo 219"/>
          <p:cNvSpPr txBox="1">
            <a:spLocks noChangeArrowheads="1"/>
          </p:cNvSpPr>
          <p:nvPr/>
        </p:nvSpPr>
        <p:spPr bwMode="auto">
          <a:xfrm>
            <a:off x="6573347" y="2323780"/>
            <a:ext cx="253755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V) Luoghi geometrici</a:t>
            </a:r>
            <a:r>
              <a:rPr lang="it-IT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0" name="Connettore 2 19"/>
          <p:cNvCxnSpPr/>
          <p:nvPr/>
        </p:nvCxnSpPr>
        <p:spPr>
          <a:xfrm>
            <a:off x="9178139" y="2514280"/>
            <a:ext cx="108902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/>
          <p:cNvCxnSpPr/>
          <p:nvPr/>
        </p:nvCxnSpPr>
        <p:spPr>
          <a:xfrm>
            <a:off x="781483" y="4108439"/>
            <a:ext cx="108902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 di testo 268"/>
          <p:cNvSpPr txBox="1">
            <a:spLocks noChangeArrowheads="1"/>
          </p:cNvSpPr>
          <p:nvPr/>
        </p:nvSpPr>
        <p:spPr bwMode="auto">
          <a:xfrm>
            <a:off x="2107100" y="3934673"/>
            <a:ext cx="2574030" cy="381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VI) Approssimazione</a:t>
            </a:r>
            <a:r>
              <a:rPr lang="it-IT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6" name="Connettore 2 25"/>
          <p:cNvCxnSpPr/>
          <p:nvPr/>
        </p:nvCxnSpPr>
        <p:spPr>
          <a:xfrm>
            <a:off x="5086605" y="4213498"/>
            <a:ext cx="108902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 di testo 10"/>
          <p:cNvSpPr txBox="1">
            <a:spLocks noChangeArrowheads="1"/>
          </p:cNvSpPr>
          <p:nvPr/>
        </p:nvSpPr>
        <p:spPr bwMode="auto">
          <a:xfrm>
            <a:off x="6977429" y="3931286"/>
            <a:ext cx="173188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VII) Indivisibili</a:t>
            </a:r>
            <a:r>
              <a:rPr lang="it-IT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9" name="Connettore 2 28"/>
          <p:cNvCxnSpPr/>
          <p:nvPr/>
        </p:nvCxnSpPr>
        <p:spPr>
          <a:xfrm>
            <a:off x="9197788" y="4108439"/>
            <a:ext cx="108902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sella di testo 4"/>
          <p:cNvSpPr txBox="1">
            <a:spLocks noChangeArrowheads="1"/>
          </p:cNvSpPr>
          <p:nvPr/>
        </p:nvSpPr>
        <p:spPr bwMode="auto">
          <a:xfrm>
            <a:off x="3262708" y="5657559"/>
            <a:ext cx="1681797" cy="42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VIII) Analisi</a:t>
            </a:r>
            <a:r>
              <a:rPr lang="it-IT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Casella di testo 341"/>
          <p:cNvSpPr txBox="1">
            <a:spLocks noChangeArrowheads="1"/>
          </p:cNvSpPr>
          <p:nvPr/>
        </p:nvSpPr>
        <p:spPr bwMode="auto">
          <a:xfrm>
            <a:off x="6672123" y="5580282"/>
            <a:ext cx="2681249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IX)   Logica dell’incerto</a:t>
            </a:r>
            <a:r>
              <a:rPr lang="it-IT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9" name="Connettore 2 38"/>
          <p:cNvCxnSpPr/>
          <p:nvPr/>
        </p:nvCxnSpPr>
        <p:spPr>
          <a:xfrm>
            <a:off x="1904079" y="5878369"/>
            <a:ext cx="108902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>
            <a:off x="5040755" y="5878369"/>
            <a:ext cx="108902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ttangolo 36"/>
          <p:cNvSpPr/>
          <p:nvPr/>
        </p:nvSpPr>
        <p:spPr>
          <a:xfrm>
            <a:off x="3966249" y="777015"/>
            <a:ext cx="2326341" cy="52972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1" name="Rettangolo 40"/>
          <p:cNvSpPr/>
          <p:nvPr/>
        </p:nvSpPr>
        <p:spPr>
          <a:xfrm>
            <a:off x="7484012" y="768759"/>
            <a:ext cx="1874879" cy="52972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2" name="Rettangolo 41"/>
          <p:cNvSpPr/>
          <p:nvPr/>
        </p:nvSpPr>
        <p:spPr>
          <a:xfrm>
            <a:off x="2031549" y="2230395"/>
            <a:ext cx="2641826" cy="52972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3" name="Rettangolo 42"/>
          <p:cNvSpPr/>
          <p:nvPr/>
        </p:nvSpPr>
        <p:spPr>
          <a:xfrm>
            <a:off x="6573347" y="2272682"/>
            <a:ext cx="2326341" cy="52972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4" name="Rettangolo 43"/>
          <p:cNvSpPr/>
          <p:nvPr/>
        </p:nvSpPr>
        <p:spPr>
          <a:xfrm>
            <a:off x="3155774" y="5605794"/>
            <a:ext cx="1495754" cy="52972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5" name="Rettangolo 44"/>
          <p:cNvSpPr/>
          <p:nvPr/>
        </p:nvSpPr>
        <p:spPr>
          <a:xfrm>
            <a:off x="6680202" y="3837403"/>
            <a:ext cx="2326341" cy="52972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6" name="Rettangolo 45"/>
          <p:cNvSpPr/>
          <p:nvPr/>
        </p:nvSpPr>
        <p:spPr>
          <a:xfrm>
            <a:off x="658906" y="754131"/>
            <a:ext cx="2326341" cy="52972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7" name="Rettangolo 46"/>
          <p:cNvSpPr/>
          <p:nvPr/>
        </p:nvSpPr>
        <p:spPr>
          <a:xfrm>
            <a:off x="6623785" y="5551553"/>
            <a:ext cx="2565177" cy="52972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5933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2 3"/>
          <p:cNvCxnSpPr/>
          <p:nvPr/>
        </p:nvCxnSpPr>
        <p:spPr>
          <a:xfrm>
            <a:off x="3765370" y="5209950"/>
            <a:ext cx="0" cy="15875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 flipV="1">
            <a:off x="6573202" y="3783330"/>
            <a:ext cx="436245" cy="15875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>
            <a:off x="10011727" y="4274185"/>
            <a:ext cx="108902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e 35"/>
          <p:cNvSpPr/>
          <p:nvPr/>
        </p:nvSpPr>
        <p:spPr>
          <a:xfrm>
            <a:off x="9934229" y="5466029"/>
            <a:ext cx="1470660" cy="561340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42" name="Connettore 2 41"/>
          <p:cNvCxnSpPr/>
          <p:nvPr/>
        </p:nvCxnSpPr>
        <p:spPr>
          <a:xfrm>
            <a:off x="10673251" y="5991024"/>
            <a:ext cx="0" cy="20637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Gruppo 119"/>
          <p:cNvGrpSpPr/>
          <p:nvPr/>
        </p:nvGrpSpPr>
        <p:grpSpPr>
          <a:xfrm>
            <a:off x="1110930" y="436098"/>
            <a:ext cx="10523051" cy="6282442"/>
            <a:chOff x="1110932" y="-149225"/>
            <a:chExt cx="10102828" cy="7296741"/>
          </a:xfrm>
        </p:grpSpPr>
        <p:sp>
          <p:nvSpPr>
            <p:cNvPr id="2" name="Casella di testo 184"/>
            <p:cNvSpPr txBox="1">
              <a:spLocks noChangeArrowheads="1"/>
            </p:cNvSpPr>
            <p:nvPr/>
          </p:nvSpPr>
          <p:spPr bwMode="auto">
            <a:xfrm>
              <a:off x="8322627" y="4872355"/>
              <a:ext cx="1541780" cy="300355"/>
            </a:xfrm>
            <a:prstGeom prst="rect">
              <a:avLst/>
            </a:prstGeom>
            <a:noFill/>
            <a:ln w="9525">
              <a:noFill/>
              <a:prstDash val="sysDot"/>
              <a:miter lim="800000"/>
              <a:headEnd/>
              <a:tailEnd/>
            </a:ln>
            <a:effectLst>
              <a:softEdge rad="12700"/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it-IT" sz="1100">
                  <a:ln w="9525" cap="rnd" cmpd="sng" algn="ctr">
                    <a:solidFill>
                      <a:srgbClr val="000000"/>
                    </a:solidFill>
                    <a:prstDash val="solid"/>
                    <a:beve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Funzioni  trascendenti</a:t>
              </a:r>
              <a:endParaRPr lang="it-I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" name="Connettore 2 2"/>
            <p:cNvCxnSpPr/>
            <p:nvPr/>
          </p:nvCxnSpPr>
          <p:spPr>
            <a:xfrm>
              <a:off x="3673792" y="4490720"/>
              <a:ext cx="7620" cy="1905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Connettore 2 4"/>
            <p:cNvCxnSpPr/>
            <p:nvPr/>
          </p:nvCxnSpPr>
          <p:spPr>
            <a:xfrm flipV="1">
              <a:off x="7128192" y="427355"/>
              <a:ext cx="0" cy="19875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ttore 2 5"/>
            <p:cNvCxnSpPr/>
            <p:nvPr/>
          </p:nvCxnSpPr>
          <p:spPr>
            <a:xfrm flipV="1">
              <a:off x="7111047" y="1238250"/>
              <a:ext cx="0" cy="16192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ttore 2 6"/>
            <p:cNvCxnSpPr/>
            <p:nvPr/>
          </p:nvCxnSpPr>
          <p:spPr>
            <a:xfrm flipV="1">
              <a:off x="7085647" y="2126615"/>
              <a:ext cx="0" cy="14287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ttore 2 7"/>
            <p:cNvCxnSpPr/>
            <p:nvPr/>
          </p:nvCxnSpPr>
          <p:spPr>
            <a:xfrm flipV="1">
              <a:off x="7074852" y="2962275"/>
              <a:ext cx="0" cy="12954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2 8"/>
            <p:cNvCxnSpPr/>
            <p:nvPr/>
          </p:nvCxnSpPr>
          <p:spPr>
            <a:xfrm flipH="1" flipV="1">
              <a:off x="4863147" y="3536950"/>
              <a:ext cx="619760" cy="35750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uppo 10"/>
            <p:cNvGrpSpPr/>
            <p:nvPr/>
          </p:nvGrpSpPr>
          <p:grpSpPr>
            <a:xfrm>
              <a:off x="1110932" y="86360"/>
              <a:ext cx="1581150" cy="6009006"/>
              <a:chOff x="0" y="0"/>
              <a:chExt cx="1581757" cy="6009385"/>
            </a:xfrm>
            <a:noFill/>
          </p:grpSpPr>
          <p:grpSp>
            <p:nvGrpSpPr>
              <p:cNvPr id="85" name="Gruppo 84"/>
              <p:cNvGrpSpPr/>
              <p:nvPr/>
            </p:nvGrpSpPr>
            <p:grpSpPr>
              <a:xfrm>
                <a:off x="57727" y="763325"/>
                <a:ext cx="1233088" cy="759680"/>
                <a:chOff x="-93347" y="0"/>
                <a:chExt cx="1233088" cy="759680"/>
              </a:xfrm>
              <a:grpFill/>
            </p:grpSpPr>
            <p:sp>
              <p:nvSpPr>
                <p:cNvPr id="115" name="Casella di testo 102"/>
                <p:cNvSpPr txBox="1">
                  <a:spLocks noChangeArrowheads="1"/>
                </p:cNvSpPr>
                <p:nvPr/>
              </p:nvSpPr>
              <p:spPr bwMode="auto">
                <a:xfrm>
                  <a:off x="-93347" y="133487"/>
                  <a:ext cx="1233088" cy="626193"/>
                </a:xfrm>
                <a:prstGeom prst="rect">
                  <a:avLst/>
                </a:prstGeom>
                <a:grpFill/>
                <a:ln w="9525">
                  <a:noFill/>
                  <a:prstDash val="sysDot"/>
                  <a:miter lim="800000"/>
                  <a:headEnd/>
                  <a:tailEnd/>
                </a:ln>
                <a:effectLst>
                  <a:softEdge rad="12700"/>
                </a:effec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    </a:t>
                  </a:r>
                  <a:r>
                    <a:rPr lang="it-IT" sz="1100" dirty="0" err="1" smtClean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Rouché</a:t>
                  </a:r>
                  <a:r>
                    <a:rPr lang="it-IT" sz="1100" dirty="0" smtClean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-Capelli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6" name="Ovale 115"/>
                <p:cNvSpPr/>
                <p:nvPr/>
              </p:nvSpPr>
              <p:spPr>
                <a:xfrm>
                  <a:off x="55659" y="0"/>
                  <a:ext cx="929696" cy="586105"/>
                </a:xfrm>
                <a:prstGeom prst="ellipse">
                  <a:avLst/>
                </a:prstGeom>
                <a:grpFill/>
                <a:ln w="6350" cmpd="dbl">
                  <a:solidFill>
                    <a:schemeClr val="tx1"/>
                  </a:solidFill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86" name="Gruppo 85"/>
              <p:cNvGrpSpPr/>
              <p:nvPr/>
            </p:nvGrpSpPr>
            <p:grpSpPr>
              <a:xfrm>
                <a:off x="135172" y="3896139"/>
                <a:ext cx="914400" cy="482600"/>
                <a:chOff x="0" y="0"/>
                <a:chExt cx="914400" cy="482600"/>
              </a:xfrm>
              <a:grpFill/>
            </p:grpSpPr>
            <p:sp>
              <p:nvSpPr>
                <p:cNvPr id="113" name="Casella di testo 111"/>
                <p:cNvSpPr txBox="1">
                  <a:spLocks noChangeArrowheads="1"/>
                </p:cNvSpPr>
                <p:nvPr/>
              </p:nvSpPr>
              <p:spPr bwMode="auto">
                <a:xfrm>
                  <a:off x="36943" y="92505"/>
                  <a:ext cx="848464" cy="32395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prstDash val="sysDot"/>
                  <a:miter lim="800000"/>
                  <a:headEnd/>
                  <a:tailEnd/>
                </a:ln>
                <a:effectLst>
                  <a:softEdge rad="12700"/>
                </a:effec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6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Insiemi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4" name="Rettangolo 113"/>
                <p:cNvSpPr/>
                <p:nvPr/>
              </p:nvSpPr>
              <p:spPr>
                <a:xfrm>
                  <a:off x="0" y="0"/>
                  <a:ext cx="914400" cy="482600"/>
                </a:xfrm>
                <a:prstGeom prst="rect">
                  <a:avLst/>
                </a:prstGeom>
                <a:grpFill/>
                <a:ln w="28575">
                  <a:solidFill>
                    <a:schemeClr val="tx1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87" name="Gruppo 86"/>
              <p:cNvGrpSpPr/>
              <p:nvPr/>
            </p:nvGrpSpPr>
            <p:grpSpPr>
              <a:xfrm>
                <a:off x="166977" y="5422789"/>
                <a:ext cx="1414780" cy="586596"/>
                <a:chOff x="0" y="0"/>
                <a:chExt cx="1414780" cy="586596"/>
              </a:xfrm>
              <a:grpFill/>
            </p:grpSpPr>
            <p:sp>
              <p:nvSpPr>
                <p:cNvPr id="111" name="Casella di testo 112"/>
                <p:cNvSpPr txBox="1">
                  <a:spLocks noChangeArrowheads="1"/>
                </p:cNvSpPr>
                <p:nvPr/>
              </p:nvSpPr>
              <p:spPr bwMode="auto">
                <a:xfrm>
                  <a:off x="182880" y="151075"/>
                  <a:ext cx="1231900" cy="301625"/>
                </a:xfrm>
                <a:prstGeom prst="rect">
                  <a:avLst/>
                </a:prstGeom>
                <a:grpFill/>
                <a:ln w="9525">
                  <a:noFill/>
                  <a:prstDash val="sysDot"/>
                  <a:miter lim="800000"/>
                  <a:headEnd/>
                  <a:tailEnd/>
                </a:ln>
                <a:effectLst>
                  <a:softEdge rad="12700"/>
                </a:effec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Cantor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" name="Ovale 111"/>
                <p:cNvSpPr/>
                <p:nvPr/>
              </p:nvSpPr>
              <p:spPr>
                <a:xfrm>
                  <a:off x="0" y="0"/>
                  <a:ext cx="897365" cy="586596"/>
                </a:xfrm>
                <a:prstGeom prst="ellipse">
                  <a:avLst/>
                </a:prstGeom>
                <a:grp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88" name="Gruppo 87"/>
              <p:cNvGrpSpPr/>
              <p:nvPr/>
            </p:nvGrpSpPr>
            <p:grpSpPr>
              <a:xfrm>
                <a:off x="39756" y="4595854"/>
                <a:ext cx="1430683" cy="586596"/>
                <a:chOff x="0" y="0"/>
                <a:chExt cx="1430683" cy="586596"/>
              </a:xfrm>
              <a:grpFill/>
            </p:grpSpPr>
            <p:sp>
              <p:nvSpPr>
                <p:cNvPr id="109" name="Casella di testo 110"/>
                <p:cNvSpPr txBox="1">
                  <a:spLocks noChangeArrowheads="1"/>
                </p:cNvSpPr>
                <p:nvPr/>
              </p:nvSpPr>
              <p:spPr bwMode="auto">
                <a:xfrm>
                  <a:off x="198783" y="127221"/>
                  <a:ext cx="1231900" cy="301625"/>
                </a:xfrm>
                <a:prstGeom prst="rect">
                  <a:avLst/>
                </a:prstGeom>
                <a:grpFill/>
                <a:ln w="9525">
                  <a:noFill/>
                  <a:prstDash val="sysDot"/>
                  <a:miter lim="800000"/>
                  <a:headEnd/>
                  <a:tailEnd/>
                </a:ln>
                <a:effectLst>
                  <a:softEdge rad="12700"/>
                </a:effec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Cardinalità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0" name="Ovale 109"/>
                <p:cNvSpPr/>
                <p:nvPr/>
              </p:nvSpPr>
              <p:spPr>
                <a:xfrm>
                  <a:off x="0" y="0"/>
                  <a:ext cx="1181819" cy="586596"/>
                </a:xfrm>
                <a:prstGeom prst="ellipse">
                  <a:avLst/>
                </a:prstGeom>
                <a:grpFill/>
                <a:ln w="28575" cap="flat" cmpd="dbl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89" name="Gruppo 88"/>
              <p:cNvGrpSpPr/>
              <p:nvPr/>
            </p:nvGrpSpPr>
            <p:grpSpPr>
              <a:xfrm>
                <a:off x="151074" y="0"/>
                <a:ext cx="985962" cy="586105"/>
                <a:chOff x="0" y="0"/>
                <a:chExt cx="985962" cy="586105"/>
              </a:xfrm>
              <a:grpFill/>
            </p:grpSpPr>
            <p:sp>
              <p:nvSpPr>
                <p:cNvPr id="107" name="Casella di testo 101"/>
                <p:cNvSpPr txBox="1">
                  <a:spLocks noChangeArrowheads="1"/>
                </p:cNvSpPr>
                <p:nvPr/>
              </p:nvSpPr>
              <p:spPr bwMode="auto">
                <a:xfrm>
                  <a:off x="0" y="174929"/>
                  <a:ext cx="985962" cy="301625"/>
                </a:xfrm>
                <a:prstGeom prst="rect">
                  <a:avLst/>
                </a:prstGeom>
                <a:grpFill/>
                <a:ln w="9525">
                  <a:noFill/>
                  <a:prstDash val="sysDot"/>
                  <a:miter lim="800000"/>
                  <a:headEnd/>
                  <a:tailEnd/>
                </a:ln>
                <a:effectLst>
                  <a:softEdge rad="12700"/>
                </a:effec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Gauss-Jordan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8" name="Ovale 107"/>
                <p:cNvSpPr/>
                <p:nvPr/>
              </p:nvSpPr>
              <p:spPr>
                <a:xfrm>
                  <a:off x="63611" y="0"/>
                  <a:ext cx="850596" cy="586105"/>
                </a:xfrm>
                <a:prstGeom prst="ellipse">
                  <a:avLst/>
                </a:prstGeom>
                <a:grpFill/>
                <a:ln w="3175" cap="flat" cmpd="dbl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90" name="Gruppo 89"/>
              <p:cNvGrpSpPr/>
              <p:nvPr/>
            </p:nvGrpSpPr>
            <p:grpSpPr>
              <a:xfrm>
                <a:off x="0" y="1550504"/>
                <a:ext cx="1311413" cy="586105"/>
                <a:chOff x="0" y="0"/>
                <a:chExt cx="1311413" cy="586105"/>
              </a:xfrm>
              <a:grpFill/>
            </p:grpSpPr>
            <p:sp>
              <p:nvSpPr>
                <p:cNvPr id="105" name="Casella di testo 103"/>
                <p:cNvSpPr txBox="1">
                  <a:spLocks noChangeArrowheads="1"/>
                </p:cNvSpPr>
                <p:nvPr/>
              </p:nvSpPr>
              <p:spPr bwMode="auto">
                <a:xfrm>
                  <a:off x="79513" y="127221"/>
                  <a:ext cx="1231900" cy="301625"/>
                </a:xfrm>
                <a:prstGeom prst="rect">
                  <a:avLst/>
                </a:prstGeom>
                <a:grpFill/>
                <a:ln w="9525">
                  <a:noFill/>
                  <a:prstDash val="sysDot"/>
                  <a:miter lim="800000"/>
                  <a:headEnd/>
                  <a:tailEnd/>
                </a:ln>
                <a:effectLst>
                  <a:softEdge rad="12700"/>
                </a:effec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Spazi vettoriali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6" name="Ovale 105"/>
                <p:cNvSpPr/>
                <p:nvPr/>
              </p:nvSpPr>
              <p:spPr>
                <a:xfrm>
                  <a:off x="0" y="0"/>
                  <a:ext cx="1181735" cy="586105"/>
                </a:xfrm>
                <a:prstGeom prst="ellipse">
                  <a:avLst/>
                </a:prstGeom>
                <a:grpFill/>
                <a:ln w="25400" cap="flat" cmpd="dbl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91" name="Gruppo 90"/>
              <p:cNvGrpSpPr/>
              <p:nvPr/>
            </p:nvGrpSpPr>
            <p:grpSpPr>
              <a:xfrm>
                <a:off x="0" y="2313829"/>
                <a:ext cx="1470439" cy="586105"/>
                <a:chOff x="0" y="0"/>
                <a:chExt cx="1470439" cy="586105"/>
              </a:xfrm>
              <a:grpFill/>
            </p:grpSpPr>
            <p:sp>
              <p:nvSpPr>
                <p:cNvPr id="103" name="Casella di testo 108"/>
                <p:cNvSpPr txBox="1">
                  <a:spLocks noChangeArrowheads="1"/>
                </p:cNvSpPr>
                <p:nvPr/>
              </p:nvSpPr>
              <p:spPr bwMode="auto">
                <a:xfrm>
                  <a:off x="238539" y="174929"/>
                  <a:ext cx="1231900" cy="301625"/>
                </a:xfrm>
                <a:prstGeom prst="rect">
                  <a:avLst/>
                </a:prstGeom>
                <a:grpFill/>
                <a:ln w="9525">
                  <a:noFill/>
                  <a:prstDash val="sysDot"/>
                  <a:miter lim="800000"/>
                  <a:headEnd/>
                  <a:tailEnd/>
                </a:ln>
                <a:effectLst>
                  <a:softEdge rad="12700"/>
                </a:effec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Strutture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4" name="Ovale 103"/>
                <p:cNvSpPr/>
                <p:nvPr/>
              </p:nvSpPr>
              <p:spPr>
                <a:xfrm>
                  <a:off x="0" y="0"/>
                  <a:ext cx="1181735" cy="586105"/>
                </a:xfrm>
                <a:prstGeom prst="ellipse">
                  <a:avLst/>
                </a:prstGeom>
                <a:grpFill/>
                <a:ln w="25400" cap="flat" cmpd="dbl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92" name="Gruppo 91"/>
              <p:cNvGrpSpPr/>
              <p:nvPr/>
            </p:nvGrpSpPr>
            <p:grpSpPr>
              <a:xfrm>
                <a:off x="15902" y="3116911"/>
                <a:ext cx="1454537" cy="586105"/>
                <a:chOff x="0" y="0"/>
                <a:chExt cx="1454537" cy="586105"/>
              </a:xfrm>
              <a:grpFill/>
            </p:grpSpPr>
            <p:sp>
              <p:nvSpPr>
                <p:cNvPr id="101" name="Casella di testo 109"/>
                <p:cNvSpPr txBox="1">
                  <a:spLocks noChangeArrowheads="1"/>
                </p:cNvSpPr>
                <p:nvPr/>
              </p:nvSpPr>
              <p:spPr bwMode="auto">
                <a:xfrm>
                  <a:off x="222637" y="127221"/>
                  <a:ext cx="1231900" cy="301625"/>
                </a:xfrm>
                <a:prstGeom prst="rect">
                  <a:avLst/>
                </a:prstGeom>
                <a:grpFill/>
                <a:ln w="9525">
                  <a:noFill/>
                  <a:prstDash val="sysDot"/>
                  <a:miter lim="800000"/>
                  <a:headEnd/>
                  <a:tailEnd/>
                </a:ln>
                <a:effectLst>
                  <a:softEdge rad="12700"/>
                </a:effec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Operazioni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2" name="Ovale 101"/>
                <p:cNvSpPr/>
                <p:nvPr/>
              </p:nvSpPr>
              <p:spPr>
                <a:xfrm>
                  <a:off x="0" y="0"/>
                  <a:ext cx="1181735" cy="586105"/>
                </a:xfrm>
                <a:prstGeom prst="ellipse">
                  <a:avLst/>
                </a:prstGeom>
                <a:grpFill/>
                <a:ln w="25400" cap="flat" cmpd="dbl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93" name="Gruppo 92"/>
              <p:cNvGrpSpPr/>
              <p:nvPr/>
            </p:nvGrpSpPr>
            <p:grpSpPr>
              <a:xfrm>
                <a:off x="596347" y="588396"/>
                <a:ext cx="39757" cy="4842345"/>
                <a:chOff x="0" y="0"/>
                <a:chExt cx="39757" cy="4842345"/>
              </a:xfrm>
              <a:grpFill/>
            </p:grpSpPr>
            <p:cxnSp>
              <p:nvCxnSpPr>
                <p:cNvPr id="94" name="Connettore 2 93"/>
                <p:cNvCxnSpPr/>
                <p:nvPr/>
              </p:nvCxnSpPr>
              <p:spPr>
                <a:xfrm flipV="1">
                  <a:off x="23854" y="3156668"/>
                  <a:ext cx="0" cy="137463"/>
                </a:xfrm>
                <a:prstGeom prst="straightConnector1">
                  <a:avLst/>
                </a:prstGeom>
                <a:grpFill/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Connettore 2 94"/>
                <p:cNvCxnSpPr/>
                <p:nvPr/>
              </p:nvCxnSpPr>
              <p:spPr>
                <a:xfrm flipH="1" flipV="1">
                  <a:off x="15903" y="2313830"/>
                  <a:ext cx="7951" cy="214685"/>
                </a:xfrm>
                <a:prstGeom prst="straightConnector1">
                  <a:avLst/>
                </a:prstGeom>
                <a:grpFill/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Connettore 2 95"/>
                <p:cNvCxnSpPr/>
                <p:nvPr/>
              </p:nvCxnSpPr>
              <p:spPr>
                <a:xfrm flipV="1">
                  <a:off x="15903" y="1534602"/>
                  <a:ext cx="7951" cy="198782"/>
                </a:xfrm>
                <a:prstGeom prst="straightConnector1">
                  <a:avLst/>
                </a:prstGeom>
                <a:grpFill/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Connettore 2 96"/>
                <p:cNvCxnSpPr/>
                <p:nvPr/>
              </p:nvCxnSpPr>
              <p:spPr>
                <a:xfrm flipV="1">
                  <a:off x="23854" y="739472"/>
                  <a:ext cx="7951" cy="198782"/>
                </a:xfrm>
                <a:prstGeom prst="straightConnector1">
                  <a:avLst/>
                </a:prstGeom>
                <a:grp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98" name="Connettore 2 97"/>
                <p:cNvCxnSpPr/>
                <p:nvPr/>
              </p:nvCxnSpPr>
              <p:spPr>
                <a:xfrm flipV="1">
                  <a:off x="31806" y="0"/>
                  <a:ext cx="7951" cy="198782"/>
                </a:xfrm>
                <a:prstGeom prst="straightConnector1">
                  <a:avLst/>
                </a:prstGeom>
                <a:grp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99" name="Connettore 2 98"/>
                <p:cNvCxnSpPr/>
                <p:nvPr/>
              </p:nvCxnSpPr>
              <p:spPr>
                <a:xfrm>
                  <a:off x="0" y="3792773"/>
                  <a:ext cx="0" cy="217115"/>
                </a:xfrm>
                <a:prstGeom prst="straightConnector1">
                  <a:avLst/>
                </a:prstGeom>
                <a:grpFill/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Connettore 2 99"/>
                <p:cNvCxnSpPr/>
                <p:nvPr/>
              </p:nvCxnSpPr>
              <p:spPr>
                <a:xfrm>
                  <a:off x="23854" y="4579952"/>
                  <a:ext cx="0" cy="262393"/>
                </a:xfrm>
                <a:prstGeom prst="straightConnector1">
                  <a:avLst/>
                </a:prstGeom>
                <a:grpFill/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2" name="Connettore 2 11"/>
            <p:cNvCxnSpPr/>
            <p:nvPr/>
          </p:nvCxnSpPr>
          <p:spPr>
            <a:xfrm flipH="1">
              <a:off x="8170862" y="5413375"/>
              <a:ext cx="874395" cy="7937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2 12"/>
            <p:cNvCxnSpPr/>
            <p:nvPr/>
          </p:nvCxnSpPr>
          <p:spPr>
            <a:xfrm>
              <a:off x="9074467" y="5413375"/>
              <a:ext cx="953770" cy="4762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Casella di testo 196"/>
            <p:cNvSpPr txBox="1">
              <a:spLocks noChangeArrowheads="1"/>
            </p:cNvSpPr>
            <p:nvPr/>
          </p:nvSpPr>
          <p:spPr bwMode="auto">
            <a:xfrm>
              <a:off x="7350442" y="6526530"/>
              <a:ext cx="858520" cy="278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it-IT" sz="1100">
                  <a:ln w="9525" cap="rnd" cmpd="sng" algn="ctr">
                    <a:solidFill>
                      <a:srgbClr val="000000"/>
                    </a:solidFill>
                    <a:prstDash val="solid"/>
                    <a:beve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Nepero</a:t>
              </a:r>
              <a:endParaRPr lang="it-I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15" name="Ovale 14"/>
            <p:cNvSpPr/>
            <p:nvPr/>
          </p:nvSpPr>
          <p:spPr>
            <a:xfrm>
              <a:off x="8368347" y="4737735"/>
              <a:ext cx="1254125" cy="585470"/>
            </a:xfrm>
            <a:prstGeom prst="ellipse">
              <a:avLst/>
            </a:prstGeom>
            <a:noFill/>
            <a:ln w="25400" cap="flat" cmpd="dbl" algn="ctr">
              <a:solidFill>
                <a:sysClr val="windowText" lastClr="000000"/>
              </a:solidFill>
              <a:prstDash val="solid"/>
              <a:miter lim="800000"/>
            </a:ln>
            <a:effectLst>
              <a:glow rad="101600">
                <a:srgbClr val="ED7D31">
                  <a:satMod val="175000"/>
                  <a:alpha val="40000"/>
                </a:srgbClr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grpSp>
          <p:nvGrpSpPr>
            <p:cNvPr id="16" name="Gruppo 15"/>
            <p:cNvGrpSpPr/>
            <p:nvPr/>
          </p:nvGrpSpPr>
          <p:grpSpPr>
            <a:xfrm>
              <a:off x="6622732" y="-149225"/>
              <a:ext cx="929005" cy="585470"/>
              <a:chOff x="0" y="0"/>
              <a:chExt cx="929005" cy="585470"/>
            </a:xfrm>
            <a:noFill/>
          </p:grpSpPr>
          <p:sp>
            <p:nvSpPr>
              <p:cNvPr id="83" name="Casella di testo 165"/>
              <p:cNvSpPr txBox="1">
                <a:spLocks noChangeArrowheads="1"/>
              </p:cNvSpPr>
              <p:nvPr/>
            </p:nvSpPr>
            <p:spPr bwMode="auto">
              <a:xfrm>
                <a:off x="39757" y="135173"/>
                <a:ext cx="858741" cy="27829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Φ  -   ϕ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800"/>
                  </a:spcAft>
                  <a:buFont typeface="Calibri" panose="020F0502020204030204" pitchFamily="34" charset="0"/>
                  <a:buChar char="-"/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84" name="Ovale 83"/>
              <p:cNvSpPr/>
              <p:nvPr/>
            </p:nvSpPr>
            <p:spPr>
              <a:xfrm>
                <a:off x="0" y="0"/>
                <a:ext cx="929005" cy="585470"/>
              </a:xfrm>
              <a:prstGeom prst="ellipse">
                <a:avLst/>
              </a:prstGeom>
              <a:grp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7" name="Gruppo 16"/>
            <p:cNvGrpSpPr/>
            <p:nvPr/>
          </p:nvGrpSpPr>
          <p:grpSpPr>
            <a:xfrm>
              <a:off x="6646862" y="656590"/>
              <a:ext cx="929005" cy="585470"/>
              <a:chOff x="0" y="0"/>
              <a:chExt cx="929005" cy="585470"/>
            </a:xfrm>
            <a:noFill/>
          </p:grpSpPr>
          <p:sp>
            <p:nvSpPr>
              <p:cNvPr id="81" name="Casella di testo 160"/>
              <p:cNvSpPr txBox="1">
                <a:spLocks noChangeArrowheads="1"/>
              </p:cNvSpPr>
              <p:nvPr/>
            </p:nvSpPr>
            <p:spPr bwMode="auto">
              <a:xfrm>
                <a:off x="39757" y="135173"/>
                <a:ext cx="858741" cy="27829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Fibonacci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82" name="Ovale 81"/>
              <p:cNvSpPr/>
              <p:nvPr/>
            </p:nvSpPr>
            <p:spPr>
              <a:xfrm>
                <a:off x="0" y="0"/>
                <a:ext cx="929005" cy="585470"/>
              </a:xfrm>
              <a:prstGeom prst="ellipse">
                <a:avLst/>
              </a:prstGeom>
              <a:grp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8" name="Gruppo 17"/>
            <p:cNvGrpSpPr/>
            <p:nvPr/>
          </p:nvGrpSpPr>
          <p:grpSpPr>
            <a:xfrm>
              <a:off x="6391592" y="1499870"/>
              <a:ext cx="1486535" cy="585470"/>
              <a:chOff x="-61778" y="0"/>
              <a:chExt cx="1399697" cy="586068"/>
            </a:xfrm>
            <a:noFill/>
          </p:grpSpPr>
          <p:sp>
            <p:nvSpPr>
              <p:cNvPr id="79" name="Casella di testo 146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grp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Triangolo di tartaglia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Ovale 79"/>
              <p:cNvSpPr/>
              <p:nvPr/>
            </p:nvSpPr>
            <p:spPr>
              <a:xfrm>
                <a:off x="0" y="0"/>
                <a:ext cx="1181282" cy="586068"/>
              </a:xfrm>
              <a:prstGeom prst="ellipse">
                <a:avLst/>
              </a:prstGeom>
              <a:grp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9" name="Gruppo 18"/>
            <p:cNvGrpSpPr/>
            <p:nvPr/>
          </p:nvGrpSpPr>
          <p:grpSpPr>
            <a:xfrm>
              <a:off x="6378257" y="2344420"/>
              <a:ext cx="1486535" cy="585470"/>
              <a:chOff x="-61778" y="0"/>
              <a:chExt cx="1399697" cy="586068"/>
            </a:xfrm>
            <a:noFill/>
          </p:grpSpPr>
          <p:sp>
            <p:nvSpPr>
              <p:cNvPr id="77" name="Casella di testo 143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grp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Calcolo combinatorio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Ovale 77"/>
              <p:cNvSpPr/>
              <p:nvPr/>
            </p:nvSpPr>
            <p:spPr>
              <a:xfrm>
                <a:off x="0" y="0"/>
                <a:ext cx="1181282" cy="586068"/>
              </a:xfrm>
              <a:prstGeom prst="ellipse">
                <a:avLst/>
              </a:prstGeom>
              <a:grp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0" name="Gruppo 19"/>
            <p:cNvGrpSpPr/>
            <p:nvPr/>
          </p:nvGrpSpPr>
          <p:grpSpPr>
            <a:xfrm>
              <a:off x="6379527" y="3171190"/>
              <a:ext cx="1486535" cy="612140"/>
              <a:chOff x="-61778" y="0"/>
              <a:chExt cx="1399697" cy="612876"/>
            </a:xfrm>
            <a:noFill/>
          </p:grpSpPr>
          <p:sp>
            <p:nvSpPr>
              <p:cNvPr id="75" name="Casella di testo 140"/>
              <p:cNvSpPr txBox="1">
                <a:spLocks noChangeArrowheads="1"/>
              </p:cNvSpPr>
              <p:nvPr/>
            </p:nvSpPr>
            <p:spPr bwMode="auto">
              <a:xfrm>
                <a:off x="-61778" y="55578"/>
                <a:ext cx="1399697" cy="557298"/>
              </a:xfrm>
              <a:prstGeom prst="rect">
                <a:avLst/>
              </a:prstGeom>
              <a:grp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Iniettiva-suriettiva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biiettiva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Ovale 75"/>
              <p:cNvSpPr/>
              <p:nvPr/>
            </p:nvSpPr>
            <p:spPr>
              <a:xfrm>
                <a:off x="0" y="0"/>
                <a:ext cx="1181282" cy="586068"/>
              </a:xfrm>
              <a:prstGeom prst="ellipse">
                <a:avLst/>
              </a:prstGeom>
              <a:grp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1" name="Gruppo 20"/>
            <p:cNvGrpSpPr/>
            <p:nvPr/>
          </p:nvGrpSpPr>
          <p:grpSpPr>
            <a:xfrm>
              <a:off x="5561647" y="4006215"/>
              <a:ext cx="953770" cy="482600"/>
              <a:chOff x="0" y="0"/>
              <a:chExt cx="954156" cy="482600"/>
            </a:xfr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</p:grpSpPr>
          <p:sp>
            <p:nvSpPr>
              <p:cNvPr id="73" name="Casella di testo 122"/>
              <p:cNvSpPr txBox="1">
                <a:spLocks noChangeArrowheads="1"/>
              </p:cNvSpPr>
              <p:nvPr/>
            </p:nvSpPr>
            <p:spPr bwMode="auto">
              <a:xfrm>
                <a:off x="0" y="55659"/>
                <a:ext cx="954156" cy="38166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6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Funzioni</a:t>
                </a:r>
                <a:r>
                  <a:rPr lang="it-IT" sz="1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                          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Rettangolo 73"/>
              <p:cNvSpPr/>
              <p:nvPr/>
            </p:nvSpPr>
            <p:spPr>
              <a:xfrm>
                <a:off x="23854" y="0"/>
                <a:ext cx="914400" cy="482600"/>
              </a:xfrm>
              <a:prstGeom prst="rect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2" name="Gruppo 21"/>
            <p:cNvGrpSpPr/>
            <p:nvPr/>
          </p:nvGrpSpPr>
          <p:grpSpPr>
            <a:xfrm>
              <a:off x="4085907" y="817245"/>
              <a:ext cx="1389380" cy="584835"/>
              <a:chOff x="0" y="0"/>
              <a:chExt cx="1390291" cy="586068"/>
            </a:xfrm>
            <a:noFill/>
          </p:grpSpPr>
          <p:sp>
            <p:nvSpPr>
              <p:cNvPr id="71" name="Casella di testo 125"/>
              <p:cNvSpPr txBox="1">
                <a:spLocks noChangeArrowheads="1"/>
              </p:cNvSpPr>
              <p:nvPr/>
            </p:nvSpPr>
            <p:spPr bwMode="auto">
              <a:xfrm>
                <a:off x="159026" y="135172"/>
                <a:ext cx="1231265" cy="300990"/>
              </a:xfrm>
              <a:prstGeom prst="rect">
                <a:avLst/>
              </a:prstGeom>
              <a:grp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Progressioni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Ovale 71"/>
              <p:cNvSpPr/>
              <p:nvPr/>
            </p:nvSpPr>
            <p:spPr>
              <a:xfrm>
                <a:off x="0" y="0"/>
                <a:ext cx="1181282" cy="586068"/>
              </a:xfrm>
              <a:prstGeom prst="ellipse">
                <a:avLst/>
              </a:prstGeom>
              <a:grp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3" name="Gruppo 22"/>
            <p:cNvGrpSpPr/>
            <p:nvPr/>
          </p:nvGrpSpPr>
          <p:grpSpPr>
            <a:xfrm>
              <a:off x="4098150" y="1859280"/>
              <a:ext cx="1527699" cy="584835"/>
              <a:chOff x="0" y="0"/>
              <a:chExt cx="1439071" cy="586068"/>
            </a:xfrm>
            <a:noFill/>
          </p:grpSpPr>
          <p:sp>
            <p:nvSpPr>
              <p:cNvPr id="69" name="Casella di testo 128"/>
              <p:cNvSpPr txBox="1">
                <a:spLocks noChangeArrowheads="1"/>
              </p:cNvSpPr>
              <p:nvPr/>
            </p:nvSpPr>
            <p:spPr bwMode="auto">
              <a:xfrm>
                <a:off x="39374" y="37786"/>
                <a:ext cx="1399697" cy="300990"/>
              </a:xfrm>
              <a:prstGeom prst="rect">
                <a:avLst/>
              </a:prstGeom>
              <a:grp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Principio di induzione </a:t>
                </a:r>
                <a:r>
                  <a:rPr lang="it-IT" sz="1100" dirty="0" smtClean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Induzione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Ovale 69"/>
              <p:cNvSpPr/>
              <p:nvPr/>
            </p:nvSpPr>
            <p:spPr>
              <a:xfrm>
                <a:off x="0" y="0"/>
                <a:ext cx="1181282" cy="586068"/>
              </a:xfrm>
              <a:prstGeom prst="ellipse">
                <a:avLst/>
              </a:prstGeom>
              <a:grp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4" name="Gruppo 23"/>
            <p:cNvGrpSpPr/>
            <p:nvPr/>
          </p:nvGrpSpPr>
          <p:grpSpPr>
            <a:xfrm>
              <a:off x="4013517" y="2876550"/>
              <a:ext cx="1485900" cy="584835"/>
              <a:chOff x="-61778" y="0"/>
              <a:chExt cx="1399697" cy="586068"/>
            </a:xfrm>
            <a:noFill/>
          </p:grpSpPr>
          <p:sp>
            <p:nvSpPr>
              <p:cNvPr id="67" name="Casella di testo 131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grp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Successioni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Ovale 67"/>
              <p:cNvSpPr/>
              <p:nvPr/>
            </p:nvSpPr>
            <p:spPr>
              <a:xfrm>
                <a:off x="0" y="0"/>
                <a:ext cx="1181282" cy="586068"/>
              </a:xfrm>
              <a:prstGeom prst="ellipse">
                <a:avLst/>
              </a:prstGeom>
              <a:grp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5" name="Gruppo 24"/>
            <p:cNvGrpSpPr/>
            <p:nvPr/>
          </p:nvGrpSpPr>
          <p:grpSpPr>
            <a:xfrm>
              <a:off x="3201987" y="4005580"/>
              <a:ext cx="953135" cy="481965"/>
              <a:chOff x="0" y="0"/>
              <a:chExt cx="954156" cy="482600"/>
            </a:xfr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</p:grpSpPr>
          <p:sp>
            <p:nvSpPr>
              <p:cNvPr id="65" name="Casella di testo 117"/>
              <p:cNvSpPr txBox="1">
                <a:spLocks noChangeArrowheads="1"/>
              </p:cNvSpPr>
              <p:nvPr/>
            </p:nvSpPr>
            <p:spPr bwMode="auto">
              <a:xfrm>
                <a:off x="0" y="55659"/>
                <a:ext cx="954156" cy="38166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6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Relazioni</a:t>
                </a:r>
                <a:r>
                  <a:rPr lang="it-IT" sz="1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                          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Rettangolo 65"/>
              <p:cNvSpPr/>
              <p:nvPr/>
            </p:nvSpPr>
            <p:spPr>
              <a:xfrm>
                <a:off x="23854" y="0"/>
                <a:ext cx="914400" cy="482600"/>
              </a:xfrm>
              <a:prstGeom prst="rect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6" name="Gruppo 25"/>
            <p:cNvGrpSpPr/>
            <p:nvPr/>
          </p:nvGrpSpPr>
          <p:grpSpPr>
            <a:xfrm>
              <a:off x="3019107" y="4768215"/>
              <a:ext cx="1486535" cy="584835"/>
              <a:chOff x="-61778" y="0"/>
              <a:chExt cx="1399697" cy="586068"/>
            </a:xfrm>
          </p:grpSpPr>
          <p:sp>
            <p:nvSpPr>
              <p:cNvPr id="63" name="Casella di testo 134"/>
              <p:cNvSpPr txBox="1">
                <a:spLocks noChangeArrowheads="1"/>
              </p:cNvSpPr>
              <p:nvPr/>
            </p:nvSpPr>
            <p:spPr bwMode="auto">
              <a:xfrm>
                <a:off x="-61778" y="7821"/>
                <a:ext cx="1399697" cy="562329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R. di equivalenza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R. di ordine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Ovale 63"/>
              <p:cNvSpPr/>
              <p:nvPr/>
            </p:nvSpPr>
            <p:spPr>
              <a:xfrm>
                <a:off x="0" y="0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7" name="Gruppo 26"/>
            <p:cNvGrpSpPr/>
            <p:nvPr/>
          </p:nvGrpSpPr>
          <p:grpSpPr>
            <a:xfrm>
              <a:off x="2969250" y="5596995"/>
              <a:ext cx="1486535" cy="716823"/>
              <a:chOff x="-143401" y="17286"/>
              <a:chExt cx="1399697" cy="718310"/>
            </a:xfrm>
          </p:grpSpPr>
          <p:sp>
            <p:nvSpPr>
              <p:cNvPr id="61" name="Casella di testo 202"/>
              <p:cNvSpPr txBox="1">
                <a:spLocks noChangeArrowheads="1"/>
              </p:cNvSpPr>
              <p:nvPr/>
            </p:nvSpPr>
            <p:spPr bwMode="auto">
              <a:xfrm>
                <a:off x="-143401" y="147012"/>
                <a:ext cx="1399697" cy="588584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Insiemi numerici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N, Z, Q, R, C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Ovale 61"/>
              <p:cNvSpPr/>
              <p:nvPr/>
            </p:nvSpPr>
            <p:spPr>
              <a:xfrm>
                <a:off x="-40050" y="17286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8" name="Gruppo 27"/>
            <p:cNvGrpSpPr/>
            <p:nvPr/>
          </p:nvGrpSpPr>
          <p:grpSpPr>
            <a:xfrm>
              <a:off x="3132772" y="6422390"/>
              <a:ext cx="1192530" cy="584835"/>
              <a:chOff x="0" y="0"/>
              <a:chExt cx="1192696" cy="585470"/>
            </a:xfrm>
          </p:grpSpPr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59" name="Casella di testo 2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757" y="135173"/>
                    <a:ext cx="1152939" cy="27829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it-IT" sz="1100" dirty="0">
                        <a:ln w="9525" cap="rnd" cmpd="sng" algn="ctr">
                          <a:solidFill>
                            <a:srgbClr val="000000"/>
                          </a:solidFill>
                          <a:prstDash val="solid"/>
                          <a:beve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</a:t>
                    </a:r>
                    <a14:m>
                      <m:oMath xmlns:m="http://schemas.openxmlformats.org/officeDocument/2006/math">
                        <m:sSup>
                          <m:sSupPr>
                            <m:ctrlPr>
                              <a:rPr lang="it-IT" sz="1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it-IT" sz="1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it-IT" sz="1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it-IT" sz="1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𝜋</m:t>
                            </m:r>
                          </m:sup>
                        </m:sSup>
                        <m:r>
                          <a:rPr lang="it-IT" sz="12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+1=0</m:t>
                        </m:r>
                      </m:oMath>
                    </a14:m>
                    <a:r>
                      <a:rPr lang="it-IT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a:t>                                                </a:t>
                    </a:r>
                    <a:r>
                      <a:rPr lang="it-IT" sz="1100" dirty="0">
                        <a:ln w="9525" cap="rnd" cmpd="sng" algn="ctr">
                          <a:solidFill>
                            <a:srgbClr val="000000"/>
                          </a:solidFill>
                          <a:prstDash val="solid"/>
                          <a:beve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 </a:t>
                    </a:r>
                    <a:endParaRPr lang="it-IT" sz="11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 </a:t>
                    </a:r>
                  </a:p>
                </p:txBody>
              </p:sp>
            </mc:Choice>
            <mc:Fallback>
              <p:sp>
                <p:nvSpPr>
                  <p:cNvPr id="59" name="Casella di testo 20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39757" y="135173"/>
                    <a:ext cx="1152939" cy="278296"/>
                  </a:xfrm>
                  <a:prstGeom prst="rect">
                    <a:avLst/>
                  </a:prstGeom>
                  <a:blipFill rotWithShape="0">
                    <a:blip r:embed="rId2" cstate="print"/>
                    <a:stretch>
                      <a:fillRect b="-7692"/>
                    </a:stretch>
                  </a:blip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0" name="Ovale 59"/>
              <p:cNvSpPr/>
              <p:nvPr/>
            </p:nvSpPr>
            <p:spPr>
              <a:xfrm>
                <a:off x="0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9" name="Gruppo 28"/>
            <p:cNvGrpSpPr/>
            <p:nvPr/>
          </p:nvGrpSpPr>
          <p:grpSpPr>
            <a:xfrm>
              <a:off x="8459152" y="205740"/>
              <a:ext cx="1502410" cy="3352163"/>
              <a:chOff x="0" y="0"/>
              <a:chExt cx="1502438" cy="3352524"/>
            </a:xfrm>
            <a:noFill/>
          </p:grpSpPr>
          <p:grpSp>
            <p:nvGrpSpPr>
              <p:cNvPr id="47" name="Gruppo 46"/>
              <p:cNvGrpSpPr/>
              <p:nvPr/>
            </p:nvGrpSpPr>
            <p:grpSpPr>
              <a:xfrm>
                <a:off x="0" y="2767054"/>
                <a:ext cx="1486535" cy="585470"/>
                <a:chOff x="-61778" y="0"/>
                <a:chExt cx="1399697" cy="586068"/>
              </a:xfrm>
              <a:grpFill/>
            </p:grpSpPr>
            <p:sp>
              <p:nvSpPr>
                <p:cNvPr id="57" name="Casella di testo 169"/>
                <p:cNvSpPr txBox="1">
                  <a:spLocks noChangeArrowheads="1"/>
                </p:cNvSpPr>
                <p:nvPr/>
              </p:nvSpPr>
              <p:spPr bwMode="auto">
                <a:xfrm>
                  <a:off x="-61778" y="135172"/>
                  <a:ext cx="1399697" cy="300990"/>
                </a:xfrm>
                <a:prstGeom prst="rect">
                  <a:avLst/>
                </a:prstGeom>
                <a:grpFill/>
                <a:ln w="9525">
                  <a:noFill/>
                  <a:prstDash val="sysDot"/>
                  <a:miter lim="800000"/>
                  <a:headEnd/>
                  <a:tailEnd/>
                </a:ln>
                <a:effectLst>
                  <a:softEdge rad="12700"/>
                </a:effec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Funzioni  algebriche</a:t>
                  </a:r>
                  <a:endParaRPr lang="it-IT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8" name="Ovale 57"/>
                <p:cNvSpPr/>
                <p:nvPr/>
              </p:nvSpPr>
              <p:spPr>
                <a:xfrm>
                  <a:off x="0" y="0"/>
                  <a:ext cx="1181282" cy="586068"/>
                </a:xfrm>
                <a:prstGeom prst="ellipse">
                  <a:avLst/>
                </a:prstGeom>
                <a:grpFill/>
                <a:ln w="25400" cap="flat" cmpd="dbl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48" name="Gruppo 47"/>
              <p:cNvGrpSpPr/>
              <p:nvPr/>
            </p:nvGrpSpPr>
            <p:grpSpPr>
              <a:xfrm>
                <a:off x="15903" y="1789044"/>
                <a:ext cx="1486535" cy="585470"/>
                <a:chOff x="-61778" y="0"/>
                <a:chExt cx="1399697" cy="586068"/>
              </a:xfrm>
              <a:grpFill/>
            </p:grpSpPr>
            <p:sp>
              <p:nvSpPr>
                <p:cNvPr id="55" name="Casella di testo 172"/>
                <p:cNvSpPr txBox="1">
                  <a:spLocks noChangeArrowheads="1"/>
                </p:cNvSpPr>
                <p:nvPr/>
              </p:nvSpPr>
              <p:spPr bwMode="auto">
                <a:xfrm>
                  <a:off x="-61778" y="135172"/>
                  <a:ext cx="1399697" cy="300990"/>
                </a:xfrm>
                <a:prstGeom prst="rect">
                  <a:avLst/>
                </a:prstGeom>
                <a:grpFill/>
                <a:ln w="9525">
                  <a:noFill/>
                  <a:prstDash val="sysDot"/>
                  <a:miter lim="800000"/>
                  <a:headEnd/>
                  <a:tailEnd/>
                </a:ln>
                <a:effectLst>
                  <a:softEdge rad="12700"/>
                </a:effec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Funzioni polinomiali</a:t>
                  </a:r>
                  <a:endParaRPr lang="it-IT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6" name="Ovale 55"/>
                <p:cNvSpPr/>
                <p:nvPr/>
              </p:nvSpPr>
              <p:spPr>
                <a:xfrm>
                  <a:off x="0" y="0"/>
                  <a:ext cx="1181282" cy="586068"/>
                </a:xfrm>
                <a:prstGeom prst="ellipse">
                  <a:avLst/>
                </a:prstGeom>
                <a:grpFill/>
                <a:ln w="25400" cap="flat" cmpd="dbl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glow rad="101600">
                    <a:srgbClr val="ED7D31">
                      <a:satMod val="175000"/>
                      <a:alpha val="40000"/>
                    </a:srgbClr>
                  </a:glo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49" name="Gruppo 48"/>
              <p:cNvGrpSpPr/>
              <p:nvPr/>
            </p:nvGrpSpPr>
            <p:grpSpPr>
              <a:xfrm>
                <a:off x="310101" y="890546"/>
                <a:ext cx="929005" cy="585470"/>
                <a:chOff x="0" y="0"/>
                <a:chExt cx="929005" cy="585470"/>
              </a:xfrm>
              <a:grpFill/>
            </p:grpSpPr>
            <p:sp>
              <p:nvSpPr>
                <p:cNvPr id="53" name="Casella di testo 175"/>
                <p:cNvSpPr txBox="1">
                  <a:spLocks noChangeArrowheads="1"/>
                </p:cNvSpPr>
                <p:nvPr/>
              </p:nvSpPr>
              <p:spPr bwMode="auto">
                <a:xfrm>
                  <a:off x="39757" y="135173"/>
                  <a:ext cx="858741" cy="278296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   Ruffini</a:t>
                  </a:r>
                  <a:endParaRPr lang="it-IT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54" name="Ovale 53"/>
                <p:cNvSpPr/>
                <p:nvPr/>
              </p:nvSpPr>
              <p:spPr>
                <a:xfrm>
                  <a:off x="0" y="0"/>
                  <a:ext cx="929005" cy="585470"/>
                </a:xfrm>
                <a:prstGeom prst="ellipse">
                  <a:avLst/>
                </a:prstGeom>
                <a:grpFill/>
                <a:ln w="6350" cap="flat" cmpd="dbl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glow rad="63500">
                    <a:srgbClr val="5B9BD5">
                      <a:satMod val="175000"/>
                      <a:alpha val="40000"/>
                    </a:srgbClr>
                  </a:glo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50" name="Gruppo 49"/>
              <p:cNvGrpSpPr/>
              <p:nvPr/>
            </p:nvGrpSpPr>
            <p:grpSpPr>
              <a:xfrm>
                <a:off x="326004" y="0"/>
                <a:ext cx="929005" cy="585470"/>
                <a:chOff x="0" y="0"/>
                <a:chExt cx="929005" cy="585470"/>
              </a:xfrm>
              <a:grpFill/>
            </p:grpSpPr>
            <p:sp>
              <p:nvSpPr>
                <p:cNvPr id="51" name="Casella di testo 178"/>
                <p:cNvSpPr txBox="1">
                  <a:spLocks noChangeArrowheads="1"/>
                </p:cNvSpPr>
                <p:nvPr/>
              </p:nvSpPr>
              <p:spPr bwMode="auto">
                <a:xfrm>
                  <a:off x="39757" y="135173"/>
                  <a:ext cx="858741" cy="278296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   Gauss</a:t>
                  </a:r>
                  <a:endParaRPr lang="it-IT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it-IT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52" name="Ovale 51"/>
                <p:cNvSpPr/>
                <p:nvPr/>
              </p:nvSpPr>
              <p:spPr>
                <a:xfrm>
                  <a:off x="0" y="0"/>
                  <a:ext cx="929005" cy="585470"/>
                </a:xfrm>
                <a:prstGeom prst="ellipse">
                  <a:avLst/>
                </a:prstGeom>
                <a:grpFill/>
                <a:ln w="6350" cap="flat" cmpd="dbl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glow rad="63500">
                    <a:srgbClr val="5B9BD5">
                      <a:satMod val="175000"/>
                      <a:alpha val="40000"/>
                    </a:srgbClr>
                  </a:glo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t-IT"/>
                </a:p>
              </p:txBody>
            </p:sp>
          </p:grpSp>
        </p:grpSp>
        <p:cxnSp>
          <p:nvCxnSpPr>
            <p:cNvPr id="30" name="Connettore 2 29"/>
            <p:cNvCxnSpPr/>
            <p:nvPr/>
          </p:nvCxnSpPr>
          <p:spPr>
            <a:xfrm flipV="1">
              <a:off x="4691062" y="1445895"/>
              <a:ext cx="15875" cy="32575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2 30"/>
            <p:cNvCxnSpPr/>
            <p:nvPr/>
          </p:nvCxnSpPr>
          <p:spPr>
            <a:xfrm flipV="1">
              <a:off x="4689792" y="2463165"/>
              <a:ext cx="7620" cy="34925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uppo 31"/>
            <p:cNvGrpSpPr/>
            <p:nvPr/>
          </p:nvGrpSpPr>
          <p:grpSpPr>
            <a:xfrm>
              <a:off x="8150542" y="4013835"/>
              <a:ext cx="2140853" cy="506094"/>
              <a:chOff x="-1" y="-23854"/>
              <a:chExt cx="1465764" cy="506454"/>
            </a:xfrm>
            <a:effectLst>
              <a:glow rad="139700">
                <a:srgbClr val="70AD47">
                  <a:satMod val="175000"/>
                  <a:alpha val="40000"/>
                </a:srgbClr>
              </a:glow>
            </a:effectLst>
          </p:grpSpPr>
          <p:sp>
            <p:nvSpPr>
              <p:cNvPr id="45" name="Casella di testo 181"/>
              <p:cNvSpPr txBox="1">
                <a:spLocks noChangeArrowheads="1"/>
              </p:cNvSpPr>
              <p:nvPr/>
            </p:nvSpPr>
            <p:spPr bwMode="auto">
              <a:xfrm>
                <a:off x="-1" y="55659"/>
                <a:ext cx="1465764" cy="38166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600" dirty="0" smtClean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Funzioni elementari.</a:t>
                </a:r>
                <a:r>
                  <a:rPr lang="it-IT" sz="1200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                         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Rettangolo 45"/>
              <p:cNvSpPr/>
              <p:nvPr/>
            </p:nvSpPr>
            <p:spPr>
              <a:xfrm>
                <a:off x="23850" y="-23854"/>
                <a:ext cx="1206089" cy="506454"/>
              </a:xfrm>
              <a:prstGeom prst="rect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cxnSp>
          <p:nvCxnSpPr>
            <p:cNvPr id="33" name="Connettore 2 32"/>
            <p:cNvCxnSpPr/>
            <p:nvPr/>
          </p:nvCxnSpPr>
          <p:spPr>
            <a:xfrm>
              <a:off x="2175827" y="4220845"/>
              <a:ext cx="987425" cy="762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ttore 2 34"/>
            <p:cNvCxnSpPr/>
            <p:nvPr/>
          </p:nvCxnSpPr>
          <p:spPr>
            <a:xfrm>
              <a:off x="4155757" y="4236720"/>
              <a:ext cx="1438910" cy="2349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Casella di testo 190"/>
            <p:cNvSpPr txBox="1">
              <a:spLocks noChangeArrowheads="1"/>
            </p:cNvSpPr>
            <p:nvPr/>
          </p:nvSpPr>
          <p:spPr bwMode="auto">
            <a:xfrm>
              <a:off x="7184707" y="5691505"/>
              <a:ext cx="1486535" cy="300355"/>
            </a:xfrm>
            <a:prstGeom prst="rect">
              <a:avLst/>
            </a:prstGeom>
            <a:noFill/>
            <a:ln w="9525">
              <a:noFill/>
              <a:prstDash val="sysDot"/>
              <a:miter lim="800000"/>
              <a:headEnd/>
              <a:tailEnd/>
            </a:ln>
            <a:effectLst>
              <a:softEdge rad="12700"/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it-IT" sz="1100">
                  <a:ln w="9525" cap="rnd" cmpd="sng" algn="ctr">
                    <a:solidFill>
                      <a:srgbClr val="000000"/>
                    </a:solidFill>
                    <a:prstDash val="solid"/>
                    <a:beve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Funz. espo.-logaritmi</a:t>
              </a:r>
              <a:endParaRPr lang="it-I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Ovale 37"/>
            <p:cNvSpPr/>
            <p:nvPr/>
          </p:nvSpPr>
          <p:spPr>
            <a:xfrm>
              <a:off x="7253922" y="5556250"/>
              <a:ext cx="1254125" cy="585470"/>
            </a:xfrm>
            <a:prstGeom prst="ellipse">
              <a:avLst/>
            </a:prstGeom>
            <a:noFill/>
            <a:ln w="25400" cap="flat" cmpd="dbl" algn="ctr">
              <a:solidFill>
                <a:sysClr val="windowText" lastClr="000000"/>
              </a:solidFill>
              <a:prstDash val="solid"/>
              <a:miter lim="800000"/>
            </a:ln>
            <a:effectLst>
              <a:glow rad="101600">
                <a:srgbClr val="ED7D31">
                  <a:satMod val="175000"/>
                  <a:alpha val="40000"/>
                </a:srgbClr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39" name="Ovale 38"/>
            <p:cNvSpPr/>
            <p:nvPr/>
          </p:nvSpPr>
          <p:spPr>
            <a:xfrm>
              <a:off x="7351077" y="6391275"/>
              <a:ext cx="929005" cy="585470"/>
            </a:xfrm>
            <a:prstGeom prst="ellipse">
              <a:avLst/>
            </a:prstGeom>
            <a:noFill/>
            <a:ln w="6350" cap="flat" cmpd="dbl" algn="ctr">
              <a:solidFill>
                <a:sysClr val="windowText" lastClr="000000"/>
              </a:solidFill>
              <a:prstDash val="solid"/>
              <a:miter lim="800000"/>
            </a:ln>
            <a:effectLst>
              <a:glow rad="63500">
                <a:srgbClr val="5B9BD5">
                  <a:satMod val="175000"/>
                  <a:alpha val="40000"/>
                </a:srgbClr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40" name="Ovale 39"/>
            <p:cNvSpPr/>
            <p:nvPr/>
          </p:nvSpPr>
          <p:spPr>
            <a:xfrm>
              <a:off x="9714587" y="6562047"/>
              <a:ext cx="1097280" cy="585469"/>
            </a:xfrm>
            <a:prstGeom prst="ellipse">
              <a:avLst/>
            </a:prstGeom>
            <a:noFill/>
            <a:ln w="6350" cap="flat" cmpd="dbl" algn="ctr">
              <a:solidFill>
                <a:sysClr val="windowText" lastClr="000000"/>
              </a:solidFill>
              <a:prstDash val="solid"/>
              <a:miter lim="800000"/>
            </a:ln>
            <a:effectLst>
              <a:glow rad="63500">
                <a:srgbClr val="5B9BD5">
                  <a:satMod val="175000"/>
                  <a:alpha val="40000"/>
                </a:srgbClr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cxnSp>
          <p:nvCxnSpPr>
            <p:cNvPr id="41" name="Connettore 2 40"/>
            <p:cNvCxnSpPr/>
            <p:nvPr/>
          </p:nvCxnSpPr>
          <p:spPr>
            <a:xfrm>
              <a:off x="7843202" y="6208395"/>
              <a:ext cx="7620" cy="21463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2 42"/>
            <p:cNvCxnSpPr/>
            <p:nvPr/>
          </p:nvCxnSpPr>
          <p:spPr>
            <a:xfrm flipV="1">
              <a:off x="9154477" y="3592195"/>
              <a:ext cx="0" cy="34163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ttore 2 43"/>
            <p:cNvCxnSpPr/>
            <p:nvPr/>
          </p:nvCxnSpPr>
          <p:spPr>
            <a:xfrm>
              <a:off x="6573202" y="4228465"/>
              <a:ext cx="1494790" cy="1587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Casella di testo 199"/>
            <p:cNvSpPr txBox="1">
              <a:spLocks noChangeArrowheads="1"/>
            </p:cNvSpPr>
            <p:nvPr/>
          </p:nvSpPr>
          <p:spPr bwMode="auto">
            <a:xfrm>
              <a:off x="9795210" y="6609044"/>
              <a:ext cx="1014095" cy="278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it-IT" sz="1100" dirty="0">
                  <a:ln w="9525" cap="rnd" cmpd="sng" algn="ctr">
                    <a:solidFill>
                      <a:srgbClr val="000000"/>
                    </a:solidFill>
                    <a:prstDash val="solid"/>
                    <a:beve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Carnot-Eulero</a:t>
              </a:r>
              <a:endPara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119" name="Casella di testo 118"/>
            <p:cNvSpPr txBox="1">
              <a:spLocks noChangeArrowheads="1"/>
            </p:cNvSpPr>
            <p:nvPr/>
          </p:nvSpPr>
          <p:spPr bwMode="auto">
            <a:xfrm>
              <a:off x="9703095" y="5595630"/>
              <a:ext cx="1510665" cy="300355"/>
            </a:xfrm>
            <a:prstGeom prst="rect">
              <a:avLst/>
            </a:prstGeom>
            <a:noFill/>
            <a:ln w="9525">
              <a:noFill/>
              <a:prstDash val="sysDot"/>
              <a:miter lim="800000"/>
              <a:headEnd/>
              <a:tailEnd/>
            </a:ln>
            <a:effectLst>
              <a:softEdge rad="12700"/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it-IT" sz="1100">
                  <a:ln w="9525" cap="rnd" cmpd="sng" algn="ctr">
                    <a:solidFill>
                      <a:srgbClr val="000000"/>
                    </a:solidFill>
                    <a:prstDash val="solid"/>
                    <a:beve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Funz. goniometriche Ggoniometriche espologaritmi</a:t>
              </a:r>
              <a:endParaRPr lang="it-I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21" name="Connettore 2 120"/>
          <p:cNvCxnSpPr/>
          <p:nvPr/>
        </p:nvCxnSpPr>
        <p:spPr>
          <a:xfrm flipV="1">
            <a:off x="9520180" y="2809852"/>
            <a:ext cx="7937" cy="30070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ttore 2 121"/>
          <p:cNvCxnSpPr/>
          <p:nvPr/>
        </p:nvCxnSpPr>
        <p:spPr>
          <a:xfrm flipV="1">
            <a:off x="9534996" y="1993852"/>
            <a:ext cx="7937" cy="30070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ttore 2 122"/>
          <p:cNvCxnSpPr/>
          <p:nvPr/>
        </p:nvCxnSpPr>
        <p:spPr>
          <a:xfrm flipV="1">
            <a:off x="9563666" y="1274538"/>
            <a:ext cx="7937" cy="30070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nettore 2 123"/>
          <p:cNvCxnSpPr/>
          <p:nvPr/>
        </p:nvCxnSpPr>
        <p:spPr>
          <a:xfrm>
            <a:off x="3722494" y="5808795"/>
            <a:ext cx="9043" cy="26405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890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545414" y="48735"/>
            <a:ext cx="11505909" cy="6703639"/>
            <a:chOff x="0" y="-525069"/>
            <a:chExt cx="9223768" cy="7692314"/>
          </a:xfrm>
        </p:grpSpPr>
        <p:grpSp>
          <p:nvGrpSpPr>
            <p:cNvPr id="3" name="Gruppo 2"/>
            <p:cNvGrpSpPr/>
            <p:nvPr/>
          </p:nvGrpSpPr>
          <p:grpSpPr>
            <a:xfrm>
              <a:off x="2085975" y="4257675"/>
              <a:ext cx="1772920" cy="506094"/>
              <a:chOff x="-1" y="-23854"/>
              <a:chExt cx="1229940" cy="506454"/>
            </a:xfrm>
            <a:effectLst>
              <a:glow rad="139700">
                <a:srgbClr val="70AD47">
                  <a:satMod val="175000"/>
                  <a:alpha val="40000"/>
                </a:srgbClr>
              </a:glow>
            </a:effectLst>
          </p:grpSpPr>
          <p:sp>
            <p:nvSpPr>
              <p:cNvPr id="94" name="Casella di testo 219"/>
              <p:cNvSpPr txBox="1">
                <a:spLocks noChangeArrowheads="1"/>
              </p:cNvSpPr>
              <p:nvPr/>
            </p:nvSpPr>
            <p:spPr bwMode="auto">
              <a:xfrm>
                <a:off x="-1" y="55659"/>
                <a:ext cx="1193178" cy="38166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6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Luoghi geometrici</a:t>
                </a:r>
                <a:r>
                  <a:rPr lang="it-IT" sz="1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                         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Rettangolo 94"/>
              <p:cNvSpPr/>
              <p:nvPr/>
            </p:nvSpPr>
            <p:spPr>
              <a:xfrm>
                <a:off x="23850" y="-23854"/>
                <a:ext cx="1206089" cy="506454"/>
              </a:xfrm>
              <a:prstGeom prst="rect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4" name="Gruppo 3"/>
            <p:cNvGrpSpPr/>
            <p:nvPr/>
          </p:nvGrpSpPr>
          <p:grpSpPr>
            <a:xfrm>
              <a:off x="257175" y="209550"/>
              <a:ext cx="1146794" cy="585470"/>
              <a:chOff x="-112749" y="0"/>
              <a:chExt cx="970926" cy="585470"/>
            </a:xfrm>
          </p:grpSpPr>
          <p:sp>
            <p:nvSpPr>
              <p:cNvPr id="92" name="Casella di testo 222"/>
              <p:cNvSpPr txBox="1">
                <a:spLocks noChangeArrowheads="1"/>
              </p:cNvSpPr>
              <p:nvPr/>
            </p:nvSpPr>
            <p:spPr bwMode="auto">
              <a:xfrm>
                <a:off x="-564" y="135174"/>
                <a:ext cx="858741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 err="1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Eudosso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93" name="Ovale 92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5" name="Gruppo 4"/>
            <p:cNvGrpSpPr/>
            <p:nvPr/>
          </p:nvGrpSpPr>
          <p:grpSpPr>
            <a:xfrm>
              <a:off x="2457450" y="3381375"/>
              <a:ext cx="1486535" cy="585470"/>
              <a:chOff x="-106621" y="-23877"/>
              <a:chExt cx="1399697" cy="586068"/>
            </a:xfrm>
          </p:grpSpPr>
          <p:sp>
            <p:nvSpPr>
              <p:cNvPr id="90" name="Casella di testo 225"/>
              <p:cNvSpPr txBox="1">
                <a:spLocks noChangeArrowheads="1"/>
              </p:cNvSpPr>
              <p:nvPr/>
            </p:nvSpPr>
            <p:spPr bwMode="auto">
              <a:xfrm>
                <a:off x="-106621" y="135172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Antica Grecia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1" name="Ovale 90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6" name="Gruppo 5"/>
            <p:cNvGrpSpPr/>
            <p:nvPr/>
          </p:nvGrpSpPr>
          <p:grpSpPr>
            <a:xfrm>
              <a:off x="113236" y="2543175"/>
              <a:ext cx="1577271" cy="585470"/>
              <a:chOff x="0" y="-23877"/>
              <a:chExt cx="1485133" cy="586068"/>
            </a:xfrm>
          </p:grpSpPr>
          <p:sp>
            <p:nvSpPr>
              <p:cNvPr id="88" name="Casella di testo 228"/>
              <p:cNvSpPr txBox="1">
                <a:spLocks noChangeArrowheads="1"/>
              </p:cNvSpPr>
              <p:nvPr/>
            </p:nvSpPr>
            <p:spPr bwMode="auto">
              <a:xfrm>
                <a:off x="85436" y="53082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Pitagorici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" name="Ovale 88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7" name="Gruppo 6"/>
            <p:cNvGrpSpPr/>
            <p:nvPr/>
          </p:nvGrpSpPr>
          <p:grpSpPr>
            <a:xfrm>
              <a:off x="151336" y="1590675"/>
              <a:ext cx="1546537" cy="585470"/>
              <a:chOff x="0" y="-23877"/>
              <a:chExt cx="1456194" cy="586068"/>
            </a:xfrm>
          </p:grpSpPr>
          <p:sp>
            <p:nvSpPr>
              <p:cNvPr id="86" name="Casella di testo 231"/>
              <p:cNvSpPr txBox="1">
                <a:spLocks noChangeArrowheads="1"/>
              </p:cNvSpPr>
              <p:nvPr/>
            </p:nvSpPr>
            <p:spPr bwMode="auto">
              <a:xfrm>
                <a:off x="56497" y="118438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Commensurabilità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Ovale 86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8" name="Gruppo 7"/>
            <p:cNvGrpSpPr/>
            <p:nvPr/>
          </p:nvGrpSpPr>
          <p:grpSpPr>
            <a:xfrm>
              <a:off x="2422028" y="1747262"/>
              <a:ext cx="1486535" cy="585469"/>
              <a:chOff x="703073" y="94731"/>
              <a:chExt cx="1399697" cy="586067"/>
            </a:xfrm>
          </p:grpSpPr>
          <p:sp>
            <p:nvSpPr>
              <p:cNvPr id="84" name="Casella di testo 234"/>
              <p:cNvSpPr txBox="1">
                <a:spLocks noChangeArrowheads="1"/>
              </p:cNvSpPr>
              <p:nvPr/>
            </p:nvSpPr>
            <p:spPr bwMode="auto">
              <a:xfrm>
                <a:off x="703073" y="188559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Tre problemi classici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Ovale 84"/>
              <p:cNvSpPr/>
              <p:nvPr/>
            </p:nvSpPr>
            <p:spPr>
              <a:xfrm>
                <a:off x="703073" y="94731"/>
                <a:ext cx="1181282" cy="586067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0" name="Gruppo 9"/>
            <p:cNvGrpSpPr/>
            <p:nvPr/>
          </p:nvGrpSpPr>
          <p:grpSpPr>
            <a:xfrm>
              <a:off x="2548624" y="2533514"/>
              <a:ext cx="1079970" cy="585470"/>
              <a:chOff x="604776" y="-95386"/>
              <a:chExt cx="929005" cy="585470"/>
            </a:xfrm>
          </p:grpSpPr>
          <p:sp>
            <p:nvSpPr>
              <p:cNvPr id="80" name="Casella di testo 240"/>
              <p:cNvSpPr txBox="1">
                <a:spLocks noChangeArrowheads="1"/>
              </p:cNvSpPr>
              <p:nvPr/>
            </p:nvSpPr>
            <p:spPr bwMode="auto">
              <a:xfrm>
                <a:off x="802366" y="-8845"/>
                <a:ext cx="731415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r>
                  <a:rPr lang="it-IT" sz="1100" dirty="0" smtClean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Platone/</a:t>
                </a:r>
              </a:p>
              <a:p>
                <a:r>
                  <a:rPr lang="it-IT" sz="1100" dirty="0" smtClean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Aristotele</a:t>
                </a:r>
                <a:r>
                  <a:rPr lang="it-IT" sz="1200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</a:t>
                </a:r>
                <a:r>
                  <a:rPr lang="it-IT" sz="1600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it-IT" sz="1200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81" name="Ovale 80"/>
              <p:cNvSpPr/>
              <p:nvPr/>
            </p:nvSpPr>
            <p:spPr>
              <a:xfrm>
                <a:off x="604776" y="-95386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1" name="Gruppo 10"/>
            <p:cNvGrpSpPr/>
            <p:nvPr/>
          </p:nvGrpSpPr>
          <p:grpSpPr>
            <a:xfrm>
              <a:off x="4933670" y="2510012"/>
              <a:ext cx="1647288" cy="585470"/>
              <a:chOff x="1394409" y="-85678"/>
              <a:chExt cx="1415055" cy="586068"/>
            </a:xfrm>
          </p:grpSpPr>
          <p:sp>
            <p:nvSpPr>
              <p:cNvPr id="78" name="Casella di testo 243"/>
              <p:cNvSpPr txBox="1">
                <a:spLocks noChangeArrowheads="1"/>
              </p:cNvSpPr>
              <p:nvPr/>
            </p:nvSpPr>
            <p:spPr bwMode="auto">
              <a:xfrm>
                <a:off x="1409767" y="40556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Gli elementi di Euclide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Ovale 78"/>
              <p:cNvSpPr/>
              <p:nvPr/>
            </p:nvSpPr>
            <p:spPr>
              <a:xfrm>
                <a:off x="1394409" y="-85678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2" name="Gruppo 11"/>
            <p:cNvGrpSpPr/>
            <p:nvPr/>
          </p:nvGrpSpPr>
          <p:grpSpPr>
            <a:xfrm>
              <a:off x="5022615" y="1605137"/>
              <a:ext cx="1531847" cy="585470"/>
              <a:chOff x="1528429" y="-85678"/>
              <a:chExt cx="1442362" cy="586068"/>
            </a:xfrm>
          </p:grpSpPr>
          <p:sp>
            <p:nvSpPr>
              <p:cNvPr id="76" name="Casella di testo 246"/>
              <p:cNvSpPr txBox="1">
                <a:spLocks noChangeArrowheads="1"/>
              </p:cNvSpPr>
              <p:nvPr/>
            </p:nvSpPr>
            <p:spPr bwMode="auto">
              <a:xfrm>
                <a:off x="1571094" y="54317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Quinto postulato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Ovale 76"/>
              <p:cNvSpPr/>
              <p:nvPr/>
            </p:nvSpPr>
            <p:spPr>
              <a:xfrm>
                <a:off x="1528429" y="-85678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3" name="Gruppo 12"/>
            <p:cNvGrpSpPr/>
            <p:nvPr/>
          </p:nvGrpSpPr>
          <p:grpSpPr>
            <a:xfrm>
              <a:off x="4796393" y="728837"/>
              <a:ext cx="1852295" cy="585470"/>
              <a:chOff x="1223417" y="-85678"/>
              <a:chExt cx="1399697" cy="586068"/>
            </a:xfrm>
          </p:grpSpPr>
          <p:sp>
            <p:nvSpPr>
              <p:cNvPr id="74" name="Casella di testo 249"/>
              <p:cNvSpPr txBox="1">
                <a:spLocks noChangeArrowheads="1"/>
              </p:cNvSpPr>
              <p:nvPr/>
            </p:nvSpPr>
            <p:spPr bwMode="auto">
              <a:xfrm>
                <a:off x="1223417" y="8130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Geometrie non  euclidee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Ovale 74"/>
              <p:cNvSpPr/>
              <p:nvPr/>
            </p:nvSpPr>
            <p:spPr>
              <a:xfrm>
                <a:off x="1226620" y="-85678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4" name="Gruppo 13"/>
            <p:cNvGrpSpPr/>
            <p:nvPr/>
          </p:nvGrpSpPr>
          <p:grpSpPr>
            <a:xfrm>
              <a:off x="2377474" y="1109853"/>
              <a:ext cx="1520674" cy="355465"/>
              <a:chOff x="-2760725" y="-1515871"/>
              <a:chExt cx="1439193" cy="355828"/>
            </a:xfrm>
          </p:grpSpPr>
          <p:sp>
            <p:nvSpPr>
              <p:cNvPr id="72" name="Casella di testo 252"/>
              <p:cNvSpPr txBox="1">
                <a:spLocks noChangeArrowheads="1"/>
              </p:cNvSpPr>
              <p:nvPr/>
            </p:nvSpPr>
            <p:spPr bwMode="auto">
              <a:xfrm>
                <a:off x="-2721229" y="-1515871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Le curve celebri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Ovale 72"/>
              <p:cNvSpPr/>
              <p:nvPr/>
            </p:nvSpPr>
            <p:spPr>
              <a:xfrm>
                <a:off x="-2760725" y="-1492817"/>
                <a:ext cx="1181282" cy="332774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5" name="Gruppo 14"/>
            <p:cNvGrpSpPr/>
            <p:nvPr/>
          </p:nvGrpSpPr>
          <p:grpSpPr>
            <a:xfrm>
              <a:off x="2238375" y="5019675"/>
              <a:ext cx="1486535" cy="874643"/>
              <a:chOff x="-61778" y="-23877"/>
              <a:chExt cx="1399697" cy="586068"/>
            </a:xfrm>
          </p:grpSpPr>
          <p:sp>
            <p:nvSpPr>
              <p:cNvPr id="70" name="Casella di testo 255"/>
              <p:cNvSpPr txBox="1">
                <a:spLocks noChangeArrowheads="1"/>
              </p:cNvSpPr>
              <p:nvPr/>
            </p:nvSpPr>
            <p:spPr bwMode="auto">
              <a:xfrm>
                <a:off x="-61778" y="50011"/>
                <a:ext cx="1399697" cy="351887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1637 La méthode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di Cartesio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Ovale 70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6" name="Gruppo 15"/>
            <p:cNvGrpSpPr/>
            <p:nvPr/>
          </p:nvGrpSpPr>
          <p:grpSpPr>
            <a:xfrm>
              <a:off x="2343150" y="6581775"/>
              <a:ext cx="1375410" cy="585470"/>
              <a:chOff x="-61778" y="-23877"/>
              <a:chExt cx="1399697" cy="586068"/>
            </a:xfrm>
          </p:grpSpPr>
          <p:sp>
            <p:nvSpPr>
              <p:cNvPr id="68" name="Casella di testo 258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Coniche - Conoidi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Ovale 68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7" name="Gruppo 16"/>
            <p:cNvGrpSpPr/>
            <p:nvPr/>
          </p:nvGrpSpPr>
          <p:grpSpPr>
            <a:xfrm>
              <a:off x="4423604" y="-61738"/>
              <a:ext cx="2679064" cy="585470"/>
              <a:chOff x="489133" y="-61738"/>
              <a:chExt cx="993363" cy="585470"/>
            </a:xfrm>
          </p:grpSpPr>
          <p:sp>
            <p:nvSpPr>
              <p:cNvPr id="66" name="Casella di testo 264"/>
              <p:cNvSpPr txBox="1">
                <a:spLocks noChangeArrowheads="1"/>
              </p:cNvSpPr>
              <p:nvPr/>
            </p:nvSpPr>
            <p:spPr bwMode="auto">
              <a:xfrm>
                <a:off x="515698" y="73436"/>
                <a:ext cx="966798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Saccheri – Bolay – Lobatcheski - Gauss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67" name="Ovale 66"/>
              <p:cNvSpPr/>
              <p:nvPr/>
            </p:nvSpPr>
            <p:spPr>
              <a:xfrm>
                <a:off x="489133" y="-61738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8" name="Gruppo 17"/>
            <p:cNvGrpSpPr/>
            <p:nvPr/>
          </p:nvGrpSpPr>
          <p:grpSpPr>
            <a:xfrm>
              <a:off x="7277100" y="4200525"/>
              <a:ext cx="1725295" cy="506094"/>
              <a:chOff x="-1" y="-23854"/>
              <a:chExt cx="1229940" cy="506454"/>
            </a:xfrm>
            <a:effectLst>
              <a:glow rad="139700">
                <a:srgbClr val="70AD47">
                  <a:satMod val="175000"/>
                  <a:alpha val="40000"/>
                </a:srgbClr>
              </a:glow>
            </a:effectLst>
          </p:grpSpPr>
          <p:sp>
            <p:nvSpPr>
              <p:cNvPr id="64" name="Casella di testo 268"/>
              <p:cNvSpPr txBox="1">
                <a:spLocks noChangeArrowheads="1"/>
              </p:cNvSpPr>
              <p:nvPr/>
            </p:nvSpPr>
            <p:spPr bwMode="auto">
              <a:xfrm>
                <a:off x="-1" y="55659"/>
                <a:ext cx="1193178" cy="38166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6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Approssimazione</a:t>
                </a:r>
                <a:r>
                  <a:rPr lang="it-IT" sz="1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                        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Rettangolo 64"/>
              <p:cNvSpPr/>
              <p:nvPr/>
            </p:nvSpPr>
            <p:spPr>
              <a:xfrm>
                <a:off x="23850" y="-23854"/>
                <a:ext cx="1206089" cy="506454"/>
              </a:xfrm>
              <a:prstGeom prst="rect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9" name="Gruppo 18"/>
            <p:cNvGrpSpPr/>
            <p:nvPr/>
          </p:nvGrpSpPr>
          <p:grpSpPr>
            <a:xfrm>
              <a:off x="7337298" y="3219450"/>
              <a:ext cx="1886470" cy="585470"/>
              <a:chOff x="0" y="-23877"/>
              <a:chExt cx="1671536" cy="586068"/>
            </a:xfrm>
          </p:grpSpPr>
          <p:sp>
            <p:nvSpPr>
              <p:cNvPr id="62" name="Casella di testo 274"/>
              <p:cNvSpPr txBox="1">
                <a:spLocks noChangeArrowheads="1"/>
              </p:cNvSpPr>
              <p:nvPr/>
            </p:nvSpPr>
            <p:spPr bwMode="auto">
              <a:xfrm>
                <a:off x="37107" y="103632"/>
                <a:ext cx="1634429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Metodo di esaustione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Ovale 62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0" name="Gruppo 19"/>
            <p:cNvGrpSpPr/>
            <p:nvPr/>
          </p:nvGrpSpPr>
          <p:grpSpPr>
            <a:xfrm>
              <a:off x="7379176" y="5524500"/>
              <a:ext cx="1503295" cy="585470"/>
              <a:chOff x="0" y="-23877"/>
              <a:chExt cx="1263529" cy="586068"/>
            </a:xfrm>
          </p:grpSpPr>
          <p:sp>
            <p:nvSpPr>
              <p:cNvPr id="60" name="Casella di testo 277"/>
              <p:cNvSpPr txBox="1">
                <a:spLocks noChangeArrowheads="1"/>
              </p:cNvSpPr>
              <p:nvPr/>
            </p:nvSpPr>
            <p:spPr bwMode="auto">
              <a:xfrm>
                <a:off x="43120" y="106854"/>
                <a:ext cx="1220409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Funzioni composte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Ovale 60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cxnSp>
          <p:nvCxnSpPr>
            <p:cNvPr id="21" name="Connettore 2 20"/>
            <p:cNvCxnSpPr/>
            <p:nvPr/>
          </p:nvCxnSpPr>
          <p:spPr>
            <a:xfrm>
              <a:off x="0" y="4514850"/>
              <a:ext cx="2114550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ttore 2 21"/>
            <p:cNvCxnSpPr/>
            <p:nvPr/>
          </p:nvCxnSpPr>
          <p:spPr>
            <a:xfrm>
              <a:off x="3943350" y="4495800"/>
              <a:ext cx="3362960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uppo 22"/>
            <p:cNvGrpSpPr/>
            <p:nvPr/>
          </p:nvGrpSpPr>
          <p:grpSpPr>
            <a:xfrm>
              <a:off x="590550" y="5915025"/>
              <a:ext cx="1581785" cy="585470"/>
              <a:chOff x="-61778" y="-23877"/>
              <a:chExt cx="1399697" cy="586068"/>
            </a:xfrm>
          </p:grpSpPr>
          <p:sp>
            <p:nvSpPr>
              <p:cNvPr id="58" name="Casella di testo 27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Geometria nel piano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Ovale 58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4" name="Gruppo 23"/>
            <p:cNvGrpSpPr/>
            <p:nvPr/>
          </p:nvGrpSpPr>
          <p:grpSpPr>
            <a:xfrm>
              <a:off x="4051265" y="5829300"/>
              <a:ext cx="1600097" cy="585470"/>
              <a:chOff x="0" y="-23877"/>
              <a:chExt cx="1415901" cy="586068"/>
            </a:xfrm>
          </p:grpSpPr>
          <p:sp>
            <p:nvSpPr>
              <p:cNvPr id="56" name="Casella di testo 30"/>
              <p:cNvSpPr txBox="1">
                <a:spLocks noChangeArrowheads="1"/>
              </p:cNvSpPr>
              <p:nvPr/>
            </p:nvSpPr>
            <p:spPr bwMode="auto">
              <a:xfrm>
                <a:off x="16204" y="84480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Geometria nello spazio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Ovale 56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5" name="Gruppo 24"/>
            <p:cNvGrpSpPr/>
            <p:nvPr/>
          </p:nvGrpSpPr>
          <p:grpSpPr>
            <a:xfrm>
              <a:off x="7467600" y="2019300"/>
              <a:ext cx="1146175" cy="585470"/>
              <a:chOff x="-112749" y="0"/>
              <a:chExt cx="970905" cy="585470"/>
            </a:xfrm>
          </p:grpSpPr>
          <p:sp>
            <p:nvSpPr>
              <p:cNvPr id="54" name="Casella di testo 36"/>
              <p:cNvSpPr txBox="1">
                <a:spLocks noChangeArrowheads="1"/>
              </p:cNvSpPr>
              <p:nvPr/>
            </p:nvSpPr>
            <p:spPr bwMode="auto">
              <a:xfrm>
                <a:off x="-585" y="135174"/>
                <a:ext cx="858741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Archimede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55" name="Ovale 54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6" name="Gruppo 25"/>
            <p:cNvGrpSpPr/>
            <p:nvPr/>
          </p:nvGrpSpPr>
          <p:grpSpPr>
            <a:xfrm>
              <a:off x="2501734" y="322652"/>
              <a:ext cx="1077859" cy="547981"/>
              <a:chOff x="-3346163" y="-1379009"/>
              <a:chExt cx="1266963" cy="548541"/>
            </a:xfrm>
          </p:grpSpPr>
          <p:sp>
            <p:nvSpPr>
              <p:cNvPr id="52" name="Casella di testo 39"/>
              <p:cNvSpPr txBox="1">
                <a:spLocks noChangeArrowheads="1"/>
              </p:cNvSpPr>
              <p:nvPr/>
            </p:nvSpPr>
            <p:spPr bwMode="auto">
              <a:xfrm>
                <a:off x="-3284578" y="-1284472"/>
                <a:ext cx="1205378" cy="300991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Coniche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Ovale 52"/>
              <p:cNvSpPr/>
              <p:nvPr/>
            </p:nvSpPr>
            <p:spPr>
              <a:xfrm>
                <a:off x="-3346163" y="-1379009"/>
                <a:ext cx="1181282" cy="548541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7" name="Gruppo 26"/>
            <p:cNvGrpSpPr/>
            <p:nvPr/>
          </p:nvGrpSpPr>
          <p:grpSpPr>
            <a:xfrm>
              <a:off x="2326468" y="-525069"/>
              <a:ext cx="1604758" cy="585470"/>
              <a:chOff x="-1919663" y="-1163244"/>
              <a:chExt cx="1018995" cy="585470"/>
            </a:xfrm>
          </p:grpSpPr>
          <p:sp>
            <p:nvSpPr>
              <p:cNvPr id="50" name="Casella di testo 42"/>
              <p:cNvSpPr txBox="1">
                <a:spLocks noChangeArrowheads="1"/>
              </p:cNvSpPr>
              <p:nvPr/>
            </p:nvSpPr>
            <p:spPr bwMode="auto">
              <a:xfrm>
                <a:off x="-1834722" y="-1091655"/>
                <a:ext cx="934054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 err="1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Menecmo</a:t>
                </a: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 Apollonio</a:t>
                </a:r>
                <a:r>
                  <a:rPr lang="it-IT" sz="1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</a:t>
                </a:r>
                <a:r>
                  <a:rPr lang="it-IT" sz="16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it-IT" sz="1200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51" name="Ovale 50"/>
              <p:cNvSpPr/>
              <p:nvPr/>
            </p:nvSpPr>
            <p:spPr>
              <a:xfrm>
                <a:off x="-1919663" y="-1163244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8" name="Gruppo 27"/>
            <p:cNvGrpSpPr/>
            <p:nvPr/>
          </p:nvGrpSpPr>
          <p:grpSpPr>
            <a:xfrm>
              <a:off x="7629525" y="809625"/>
              <a:ext cx="633218" cy="585470"/>
              <a:chOff x="-112749" y="0"/>
              <a:chExt cx="938347" cy="585470"/>
            </a:xfrm>
          </p:grpSpPr>
          <p:sp>
            <p:nvSpPr>
              <p:cNvPr id="48" name="Casella di testo 45"/>
              <p:cNvSpPr txBox="1">
                <a:spLocks noChangeArrowheads="1"/>
              </p:cNvSpPr>
              <p:nvPr/>
            </p:nvSpPr>
            <p:spPr bwMode="auto">
              <a:xfrm>
                <a:off x="94183" y="103036"/>
                <a:ext cx="731415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</a:t>
                </a:r>
                <a:r>
                  <a:rPr lang="it-IT" sz="16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π</a:t>
                </a:r>
                <a:r>
                  <a:rPr lang="it-IT" sz="1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</a:t>
                </a:r>
                <a:r>
                  <a:rPr lang="it-IT" sz="16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it-IT" sz="1200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49" name="Ovale 48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cxnSp>
          <p:nvCxnSpPr>
            <p:cNvPr id="29" name="Connettore 2 28"/>
            <p:cNvCxnSpPr/>
            <p:nvPr/>
          </p:nvCxnSpPr>
          <p:spPr>
            <a:xfrm flipV="1">
              <a:off x="695325" y="2181225"/>
              <a:ext cx="0" cy="29419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ttore 2 29"/>
            <p:cNvCxnSpPr/>
            <p:nvPr/>
          </p:nvCxnSpPr>
          <p:spPr>
            <a:xfrm flipV="1">
              <a:off x="5604703" y="2186162"/>
              <a:ext cx="0" cy="294005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2" name="Connettore 2 31"/>
            <p:cNvCxnSpPr/>
            <p:nvPr/>
          </p:nvCxnSpPr>
          <p:spPr>
            <a:xfrm flipV="1">
              <a:off x="3088609" y="2216007"/>
              <a:ext cx="0" cy="294005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4" name="Connettore 2 33"/>
            <p:cNvCxnSpPr/>
            <p:nvPr/>
          </p:nvCxnSpPr>
          <p:spPr>
            <a:xfrm flipV="1">
              <a:off x="5623753" y="1281287"/>
              <a:ext cx="7620" cy="360680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6" name="Connettore 2 35"/>
            <p:cNvCxnSpPr/>
            <p:nvPr/>
          </p:nvCxnSpPr>
          <p:spPr>
            <a:xfrm flipH="1" flipV="1">
              <a:off x="1028700" y="3171825"/>
              <a:ext cx="1494846" cy="405517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7" name="Connettore 2 36"/>
            <p:cNvCxnSpPr/>
            <p:nvPr/>
          </p:nvCxnSpPr>
          <p:spPr>
            <a:xfrm flipV="1">
              <a:off x="3876675" y="3257550"/>
              <a:ext cx="1661878" cy="41308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8" name="Connettore 2 37"/>
            <p:cNvCxnSpPr/>
            <p:nvPr/>
          </p:nvCxnSpPr>
          <p:spPr>
            <a:xfrm flipH="1" flipV="1">
              <a:off x="3099124" y="3150169"/>
              <a:ext cx="2424" cy="200150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0" name="Connettore 2 39"/>
            <p:cNvCxnSpPr/>
            <p:nvPr/>
          </p:nvCxnSpPr>
          <p:spPr>
            <a:xfrm flipV="1">
              <a:off x="762000" y="800100"/>
              <a:ext cx="7951" cy="72649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2 40"/>
            <p:cNvCxnSpPr/>
            <p:nvPr/>
          </p:nvCxnSpPr>
          <p:spPr>
            <a:xfrm flipV="1">
              <a:off x="7991475" y="2562225"/>
              <a:ext cx="7951" cy="726495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2" name="Connettore 2 41"/>
            <p:cNvCxnSpPr/>
            <p:nvPr/>
          </p:nvCxnSpPr>
          <p:spPr>
            <a:xfrm flipH="1">
              <a:off x="1781175" y="5638800"/>
              <a:ext cx="452645" cy="286247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3" name="Connettore 2 42"/>
            <p:cNvCxnSpPr/>
            <p:nvPr/>
          </p:nvCxnSpPr>
          <p:spPr>
            <a:xfrm flipV="1">
              <a:off x="7972425" y="1371600"/>
              <a:ext cx="7951" cy="726495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4" name="Connettore 2 43"/>
            <p:cNvCxnSpPr/>
            <p:nvPr/>
          </p:nvCxnSpPr>
          <p:spPr>
            <a:xfrm flipH="1">
              <a:off x="8067675" y="4781550"/>
              <a:ext cx="7951" cy="65995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ttore 2 44"/>
            <p:cNvCxnSpPr/>
            <p:nvPr/>
          </p:nvCxnSpPr>
          <p:spPr>
            <a:xfrm>
              <a:off x="3600450" y="5657850"/>
              <a:ext cx="469127" cy="30215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ttore 2 45"/>
            <p:cNvCxnSpPr/>
            <p:nvPr/>
          </p:nvCxnSpPr>
          <p:spPr>
            <a:xfrm>
              <a:off x="2000250" y="6343650"/>
              <a:ext cx="670188" cy="23033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2 46"/>
            <p:cNvCxnSpPr/>
            <p:nvPr/>
          </p:nvCxnSpPr>
          <p:spPr>
            <a:xfrm flipH="1">
              <a:off x="3343275" y="6343650"/>
              <a:ext cx="691460" cy="25444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0" name="Connettore 2 99"/>
          <p:cNvCxnSpPr/>
          <p:nvPr/>
        </p:nvCxnSpPr>
        <p:spPr>
          <a:xfrm flipH="1" flipV="1">
            <a:off x="4324649" y="1786813"/>
            <a:ext cx="3024" cy="174425"/>
          </a:xfrm>
          <a:prstGeom prst="straightConnector1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01" name="Connettore 2 100"/>
          <p:cNvCxnSpPr/>
          <p:nvPr/>
        </p:nvCxnSpPr>
        <p:spPr>
          <a:xfrm flipH="1" flipV="1">
            <a:off x="4270187" y="1295150"/>
            <a:ext cx="3024" cy="174425"/>
          </a:xfrm>
          <a:prstGeom prst="straightConnector1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02" name="Connettore 2 101"/>
          <p:cNvCxnSpPr/>
          <p:nvPr/>
        </p:nvCxnSpPr>
        <p:spPr>
          <a:xfrm flipH="1" flipV="1">
            <a:off x="4319292" y="592050"/>
            <a:ext cx="3024" cy="174425"/>
          </a:xfrm>
          <a:prstGeom prst="straightConnector1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86877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969645" y="121286"/>
            <a:ext cx="10252710" cy="6615430"/>
            <a:chOff x="0" y="0"/>
            <a:chExt cx="10252710" cy="6615982"/>
          </a:xfrm>
        </p:grpSpPr>
        <p:grpSp>
          <p:nvGrpSpPr>
            <p:cNvPr id="3" name="Gruppo 2"/>
            <p:cNvGrpSpPr/>
            <p:nvPr/>
          </p:nvGrpSpPr>
          <p:grpSpPr>
            <a:xfrm>
              <a:off x="2065783" y="3800475"/>
              <a:ext cx="1748790" cy="585470"/>
              <a:chOff x="-36618" y="-23877"/>
              <a:chExt cx="1603936" cy="586068"/>
            </a:xfrm>
          </p:grpSpPr>
          <p:sp>
            <p:nvSpPr>
              <p:cNvPr id="106" name="Casella di testo 280"/>
              <p:cNvSpPr txBox="1">
                <a:spLocks noChangeArrowheads="1"/>
              </p:cNvSpPr>
              <p:nvPr/>
            </p:nvSpPr>
            <p:spPr bwMode="auto">
              <a:xfrm>
                <a:off x="-36618" y="151822"/>
                <a:ext cx="1603936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Teorema dell’inversione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Ovale 106"/>
              <p:cNvSpPr/>
              <p:nvPr/>
            </p:nvSpPr>
            <p:spPr>
              <a:xfrm>
                <a:off x="-17" y="-23877"/>
                <a:ext cx="1491140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4" name="Gruppo 3"/>
            <p:cNvGrpSpPr/>
            <p:nvPr/>
          </p:nvGrpSpPr>
          <p:grpSpPr>
            <a:xfrm>
              <a:off x="552450" y="2714625"/>
              <a:ext cx="1192530" cy="506094"/>
              <a:chOff x="-1" y="-23854"/>
              <a:chExt cx="1229940" cy="506454"/>
            </a:xfrm>
            <a:effectLst>
              <a:glow rad="139700">
                <a:srgbClr val="70AD47">
                  <a:satMod val="175000"/>
                  <a:alpha val="40000"/>
                </a:srgbClr>
              </a:glow>
            </a:effectLst>
          </p:grpSpPr>
          <p:sp>
            <p:nvSpPr>
              <p:cNvPr id="104" name="Casella di testo 10"/>
              <p:cNvSpPr txBox="1">
                <a:spLocks noChangeArrowheads="1"/>
              </p:cNvSpPr>
              <p:nvPr/>
            </p:nvSpPr>
            <p:spPr bwMode="auto">
              <a:xfrm>
                <a:off x="-1" y="55659"/>
                <a:ext cx="1193178" cy="38166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6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Indivisibili</a:t>
                </a:r>
                <a:r>
                  <a:rPr lang="it-IT" sz="1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                         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Rettangolo 104"/>
              <p:cNvSpPr/>
              <p:nvPr/>
            </p:nvSpPr>
            <p:spPr>
              <a:xfrm>
                <a:off x="23850" y="-23854"/>
                <a:ext cx="1206089" cy="506454"/>
              </a:xfrm>
              <a:prstGeom prst="rect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5" name="Gruppo 4"/>
            <p:cNvGrpSpPr/>
            <p:nvPr/>
          </p:nvGrpSpPr>
          <p:grpSpPr>
            <a:xfrm>
              <a:off x="3943350" y="2714625"/>
              <a:ext cx="937895" cy="506094"/>
              <a:chOff x="-1" y="-23854"/>
              <a:chExt cx="1229940" cy="506454"/>
            </a:xfrm>
            <a:effectLst>
              <a:glow rad="139700">
                <a:srgbClr val="70AD47">
                  <a:satMod val="175000"/>
                  <a:alpha val="40000"/>
                </a:srgbClr>
              </a:glow>
            </a:effectLst>
          </p:grpSpPr>
          <p:sp>
            <p:nvSpPr>
              <p:cNvPr id="102" name="Casella di testo 13"/>
              <p:cNvSpPr txBox="1">
                <a:spLocks noChangeArrowheads="1"/>
              </p:cNvSpPr>
              <p:nvPr/>
            </p:nvSpPr>
            <p:spPr bwMode="auto">
              <a:xfrm>
                <a:off x="-1" y="55659"/>
                <a:ext cx="1193178" cy="38166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6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Analisi</a:t>
                </a:r>
                <a:r>
                  <a:rPr lang="it-IT" sz="1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                         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3" name="Rettangolo 102"/>
              <p:cNvSpPr/>
              <p:nvPr/>
            </p:nvSpPr>
            <p:spPr>
              <a:xfrm>
                <a:off x="23850" y="-23854"/>
                <a:ext cx="1206089" cy="506454"/>
              </a:xfrm>
              <a:prstGeom prst="rect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6" name="Gruppo 5"/>
            <p:cNvGrpSpPr/>
            <p:nvPr/>
          </p:nvGrpSpPr>
          <p:grpSpPr>
            <a:xfrm>
              <a:off x="2562225" y="1828800"/>
              <a:ext cx="802640" cy="585470"/>
              <a:chOff x="-61778" y="-23877"/>
              <a:chExt cx="1399697" cy="586068"/>
            </a:xfrm>
          </p:grpSpPr>
          <p:sp>
            <p:nvSpPr>
              <p:cNvPr id="100" name="Casella di testo 18"/>
              <p:cNvSpPr txBox="1">
                <a:spLocks noChangeArrowheads="1"/>
              </p:cNvSpPr>
              <p:nvPr/>
            </p:nvSpPr>
            <p:spPr bwMode="auto">
              <a:xfrm>
                <a:off x="-61778" y="10083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Limiti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Ovale 100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7" name="Gruppo 6"/>
            <p:cNvGrpSpPr/>
            <p:nvPr/>
          </p:nvGrpSpPr>
          <p:grpSpPr>
            <a:xfrm>
              <a:off x="676275" y="1914525"/>
              <a:ext cx="1165225" cy="585470"/>
              <a:chOff x="-112749" y="0"/>
              <a:chExt cx="987042" cy="585470"/>
            </a:xfrm>
          </p:grpSpPr>
          <p:sp>
            <p:nvSpPr>
              <p:cNvPr id="98" name="Casella di testo 33"/>
              <p:cNvSpPr txBox="1">
                <a:spLocks noChangeArrowheads="1"/>
              </p:cNvSpPr>
              <p:nvPr/>
            </p:nvSpPr>
            <p:spPr bwMode="auto">
              <a:xfrm>
                <a:off x="15552" y="177633"/>
                <a:ext cx="858741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Democrito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99" name="Ovale 98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8" name="Gruppo 7"/>
            <p:cNvGrpSpPr/>
            <p:nvPr/>
          </p:nvGrpSpPr>
          <p:grpSpPr>
            <a:xfrm>
              <a:off x="647700" y="1095375"/>
              <a:ext cx="1124540" cy="585470"/>
              <a:chOff x="-112749" y="0"/>
              <a:chExt cx="952578" cy="585470"/>
            </a:xfrm>
          </p:grpSpPr>
          <p:sp>
            <p:nvSpPr>
              <p:cNvPr id="96" name="Casella di testo 136"/>
              <p:cNvSpPr txBox="1">
                <a:spLocks noChangeArrowheads="1"/>
              </p:cNvSpPr>
              <p:nvPr/>
            </p:nvSpPr>
            <p:spPr bwMode="auto">
              <a:xfrm>
                <a:off x="-18912" y="192869"/>
                <a:ext cx="858741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Archimede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97" name="Ovale 96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9" name="Gruppo 8"/>
            <p:cNvGrpSpPr/>
            <p:nvPr/>
          </p:nvGrpSpPr>
          <p:grpSpPr>
            <a:xfrm>
              <a:off x="600075" y="4095750"/>
              <a:ext cx="1014842" cy="485030"/>
              <a:chOff x="-112749" y="0"/>
              <a:chExt cx="956302" cy="585470"/>
            </a:xfrm>
          </p:grpSpPr>
          <p:sp>
            <p:nvSpPr>
              <p:cNvPr id="94" name="Casella di testo 148"/>
              <p:cNvSpPr txBox="1">
                <a:spLocks noChangeArrowheads="1"/>
              </p:cNvSpPr>
              <p:nvPr/>
            </p:nvSpPr>
            <p:spPr bwMode="auto">
              <a:xfrm>
                <a:off x="-15188" y="201306"/>
                <a:ext cx="858741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Cavalieri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95" name="Ovale 94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0" name="Gruppo 9"/>
            <p:cNvGrpSpPr/>
            <p:nvPr/>
          </p:nvGrpSpPr>
          <p:grpSpPr>
            <a:xfrm>
              <a:off x="523875" y="4772025"/>
              <a:ext cx="1179061" cy="476884"/>
              <a:chOff x="-112749" y="0"/>
              <a:chExt cx="998762" cy="585470"/>
            </a:xfrm>
          </p:grpSpPr>
          <p:sp>
            <p:nvSpPr>
              <p:cNvPr id="92" name="Casella di testo 151"/>
              <p:cNvSpPr txBox="1">
                <a:spLocks noChangeArrowheads="1"/>
              </p:cNvSpPr>
              <p:nvPr/>
            </p:nvSpPr>
            <p:spPr bwMode="auto">
              <a:xfrm>
                <a:off x="27272" y="169399"/>
                <a:ext cx="858741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Torricelli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93" name="Ovale 92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1" name="Gruppo 10"/>
            <p:cNvGrpSpPr/>
            <p:nvPr/>
          </p:nvGrpSpPr>
          <p:grpSpPr>
            <a:xfrm>
              <a:off x="647700" y="3421530"/>
              <a:ext cx="882015" cy="516354"/>
              <a:chOff x="-112749" y="-8594"/>
              <a:chExt cx="929005" cy="594064"/>
            </a:xfrm>
          </p:grpSpPr>
          <p:sp>
            <p:nvSpPr>
              <p:cNvPr id="90" name="Casella di testo 154"/>
              <p:cNvSpPr txBox="1">
                <a:spLocks noChangeArrowheads="1"/>
              </p:cNvSpPr>
              <p:nvPr/>
            </p:nvSpPr>
            <p:spPr bwMode="auto">
              <a:xfrm>
                <a:off x="39758" y="-8594"/>
                <a:ext cx="723097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Keplero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91" name="Ovale 90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2" name="Gruppo 11"/>
            <p:cNvGrpSpPr/>
            <p:nvPr/>
          </p:nvGrpSpPr>
          <p:grpSpPr>
            <a:xfrm>
              <a:off x="619125" y="5566596"/>
              <a:ext cx="978397" cy="365216"/>
              <a:chOff x="-112749" y="100096"/>
              <a:chExt cx="1028457" cy="407447"/>
            </a:xfrm>
          </p:grpSpPr>
          <p:sp>
            <p:nvSpPr>
              <p:cNvPr id="88" name="Casella di testo 157"/>
              <p:cNvSpPr txBox="1">
                <a:spLocks noChangeArrowheads="1"/>
              </p:cNvSpPr>
              <p:nvPr/>
            </p:nvSpPr>
            <p:spPr bwMode="auto">
              <a:xfrm>
                <a:off x="56967" y="164213"/>
                <a:ext cx="858741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Pascal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89" name="Ovale 88"/>
              <p:cNvSpPr/>
              <p:nvPr/>
            </p:nvSpPr>
            <p:spPr>
              <a:xfrm>
                <a:off x="-112749" y="100096"/>
                <a:ext cx="861442" cy="407447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3" name="Gruppo 12"/>
            <p:cNvGrpSpPr/>
            <p:nvPr/>
          </p:nvGrpSpPr>
          <p:grpSpPr>
            <a:xfrm>
              <a:off x="3952875" y="1800225"/>
              <a:ext cx="962025" cy="585470"/>
              <a:chOff x="-61778" y="-23877"/>
              <a:chExt cx="1399697" cy="586068"/>
            </a:xfrm>
          </p:grpSpPr>
          <p:sp>
            <p:nvSpPr>
              <p:cNvPr id="86" name="Casella di testo 162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Continuità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Ovale 86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4" name="Gruppo 13"/>
            <p:cNvGrpSpPr/>
            <p:nvPr/>
          </p:nvGrpSpPr>
          <p:grpSpPr>
            <a:xfrm>
              <a:off x="2447925" y="838200"/>
              <a:ext cx="937895" cy="585470"/>
              <a:chOff x="-112749" y="0"/>
              <a:chExt cx="929005" cy="585470"/>
            </a:xfrm>
          </p:grpSpPr>
          <p:sp>
            <p:nvSpPr>
              <p:cNvPr id="84" name="Casella di testo 187"/>
              <p:cNvSpPr txBox="1">
                <a:spLocks noChangeArrowheads="1"/>
              </p:cNvSpPr>
              <p:nvPr/>
            </p:nvSpPr>
            <p:spPr bwMode="auto">
              <a:xfrm>
                <a:off x="26760" y="163610"/>
                <a:ext cx="696155" cy="278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 err="1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Cauchy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85" name="Ovale 84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5" name="Gruppo 14"/>
            <p:cNvGrpSpPr/>
            <p:nvPr/>
          </p:nvGrpSpPr>
          <p:grpSpPr>
            <a:xfrm>
              <a:off x="2647950" y="0"/>
              <a:ext cx="508883" cy="585470"/>
              <a:chOff x="-112749" y="0"/>
              <a:chExt cx="929005" cy="585470"/>
            </a:xfrm>
          </p:grpSpPr>
          <p:sp>
            <p:nvSpPr>
              <p:cNvPr id="82" name="Casella di testo 209"/>
              <p:cNvSpPr txBox="1">
                <a:spLocks noChangeArrowheads="1"/>
              </p:cNvSpPr>
              <p:nvPr/>
            </p:nvSpPr>
            <p:spPr bwMode="auto">
              <a:xfrm>
                <a:off x="39606" y="135173"/>
                <a:ext cx="587870" cy="373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6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83" name="Ovale 82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6" name="Gruppo 15"/>
            <p:cNvGrpSpPr/>
            <p:nvPr/>
          </p:nvGrpSpPr>
          <p:grpSpPr>
            <a:xfrm>
              <a:off x="3933825" y="828675"/>
              <a:ext cx="1122393" cy="726965"/>
              <a:chOff x="-112749" y="0"/>
              <a:chExt cx="950907" cy="726965"/>
            </a:xfrm>
          </p:grpSpPr>
          <p:sp>
            <p:nvSpPr>
              <p:cNvPr id="80" name="Casella di testo 320"/>
              <p:cNvSpPr txBox="1">
                <a:spLocks noChangeArrowheads="1"/>
              </p:cNvSpPr>
              <p:nvPr/>
            </p:nvSpPr>
            <p:spPr bwMode="auto">
              <a:xfrm>
                <a:off x="-20583" y="170373"/>
                <a:ext cx="858741" cy="5565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r>
                  <a:rPr lang="it-IT" sz="1100" dirty="0" err="1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Weierstrass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Bolzano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81" name="Ovale 80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7" name="Gruppo 16"/>
            <p:cNvGrpSpPr/>
            <p:nvPr/>
          </p:nvGrpSpPr>
          <p:grpSpPr>
            <a:xfrm>
              <a:off x="5981700" y="828675"/>
              <a:ext cx="802640" cy="585470"/>
              <a:chOff x="-61778" y="-23877"/>
              <a:chExt cx="1399697" cy="586068"/>
            </a:xfrm>
          </p:grpSpPr>
          <p:sp>
            <p:nvSpPr>
              <p:cNvPr id="78" name="Casella di testo 323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Derivate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Ovale 78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8" name="Gruppo 17"/>
            <p:cNvGrpSpPr/>
            <p:nvPr/>
          </p:nvGrpSpPr>
          <p:grpSpPr>
            <a:xfrm>
              <a:off x="2375542" y="5553075"/>
              <a:ext cx="802640" cy="585470"/>
              <a:chOff x="-21901" y="-23877"/>
              <a:chExt cx="1399697" cy="586068"/>
            </a:xfrm>
          </p:grpSpPr>
          <p:sp>
            <p:nvSpPr>
              <p:cNvPr id="76" name="Casella di testo 326"/>
              <p:cNvSpPr txBox="1">
                <a:spLocks noChangeArrowheads="1"/>
              </p:cNvSpPr>
              <p:nvPr/>
            </p:nvSpPr>
            <p:spPr bwMode="auto">
              <a:xfrm>
                <a:off x="-21901" y="96945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Integrali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Ovale 76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19" name="Gruppo 18"/>
            <p:cNvGrpSpPr/>
            <p:nvPr/>
          </p:nvGrpSpPr>
          <p:grpSpPr>
            <a:xfrm>
              <a:off x="7620000" y="1200150"/>
              <a:ext cx="2059387" cy="930303"/>
              <a:chOff x="-112749" y="0"/>
              <a:chExt cx="929005" cy="585470"/>
            </a:xfrm>
          </p:grpSpPr>
          <p:sp>
            <p:nvSpPr>
              <p:cNvPr id="74" name="Casella di testo 329"/>
              <p:cNvSpPr txBox="1">
                <a:spLocks noChangeArrowheads="1"/>
              </p:cNvSpPr>
              <p:nvPr/>
            </p:nvSpPr>
            <p:spPr bwMode="auto">
              <a:xfrm>
                <a:off x="39746" y="135166"/>
                <a:ext cx="751402" cy="3852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Galileo – Pascal – </a:t>
                </a:r>
                <a:r>
                  <a:rPr lang="it-IT" sz="1100" dirty="0" err="1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LaPlace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De Finetti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75" name="Ovale 74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0" name="Gruppo 19"/>
            <p:cNvGrpSpPr/>
            <p:nvPr/>
          </p:nvGrpSpPr>
          <p:grpSpPr>
            <a:xfrm>
              <a:off x="619125" y="6115050"/>
              <a:ext cx="882015" cy="500932"/>
              <a:chOff x="-112749" y="0"/>
              <a:chExt cx="929005" cy="636170"/>
            </a:xfrm>
          </p:grpSpPr>
          <p:sp>
            <p:nvSpPr>
              <p:cNvPr id="72" name="Casella di testo 335"/>
              <p:cNvSpPr txBox="1">
                <a:spLocks noChangeArrowheads="1"/>
              </p:cNvSpPr>
              <p:nvPr/>
            </p:nvSpPr>
            <p:spPr bwMode="auto">
              <a:xfrm>
                <a:off x="27325" y="79098"/>
                <a:ext cx="723097" cy="3246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 err="1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Leibniz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73" name="Ovale 72"/>
              <p:cNvSpPr/>
              <p:nvPr/>
            </p:nvSpPr>
            <p:spPr>
              <a:xfrm>
                <a:off x="-112749" y="0"/>
                <a:ext cx="929005" cy="6361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1" name="Gruppo 20"/>
            <p:cNvGrpSpPr/>
            <p:nvPr/>
          </p:nvGrpSpPr>
          <p:grpSpPr>
            <a:xfrm>
              <a:off x="2026846" y="4617552"/>
              <a:ext cx="1760294" cy="640305"/>
              <a:chOff x="-37386" y="-64097"/>
              <a:chExt cx="1614487" cy="641047"/>
            </a:xfrm>
          </p:grpSpPr>
          <p:sp>
            <p:nvSpPr>
              <p:cNvPr id="70" name="Casella di testo 338"/>
              <p:cNvSpPr txBox="1">
                <a:spLocks noChangeArrowheads="1"/>
              </p:cNvSpPr>
              <p:nvPr/>
            </p:nvSpPr>
            <p:spPr bwMode="auto">
              <a:xfrm>
                <a:off x="-37386" y="19790"/>
                <a:ext cx="1603936" cy="55716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Disputa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it-IT" sz="110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Newton/</a:t>
                </a:r>
                <a:r>
                  <a:rPr lang="it-IT" sz="1100" dirty="0" err="1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Leibniz</a:t>
                </a:r>
                <a:endParaRPr lang="it-I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Ovale 70"/>
              <p:cNvSpPr/>
              <p:nvPr/>
            </p:nvSpPr>
            <p:spPr>
              <a:xfrm>
                <a:off x="85961" y="-64097"/>
                <a:ext cx="1491140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2" name="Gruppo 21"/>
            <p:cNvGrpSpPr/>
            <p:nvPr/>
          </p:nvGrpSpPr>
          <p:grpSpPr>
            <a:xfrm>
              <a:off x="7553325" y="2733675"/>
              <a:ext cx="2297429" cy="506094"/>
              <a:chOff x="23850" y="-23854"/>
              <a:chExt cx="1206089" cy="506454"/>
            </a:xfrm>
            <a:effectLst>
              <a:glow rad="139700">
                <a:srgbClr val="70AD47">
                  <a:satMod val="175000"/>
                  <a:alpha val="40000"/>
                </a:srgbClr>
              </a:glow>
            </a:effectLst>
          </p:grpSpPr>
          <p:sp>
            <p:nvSpPr>
              <p:cNvPr id="68" name="Casella di testo 341"/>
              <p:cNvSpPr txBox="1">
                <a:spLocks noChangeArrowheads="1"/>
              </p:cNvSpPr>
              <p:nvPr/>
            </p:nvSpPr>
            <p:spPr bwMode="auto">
              <a:xfrm>
                <a:off x="40858" y="55659"/>
                <a:ext cx="1084748" cy="38166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6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Logica dell’incertezza</a:t>
                </a:r>
                <a:r>
                  <a:rPr lang="it-IT" sz="1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                         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Rettangolo 68"/>
              <p:cNvSpPr/>
              <p:nvPr/>
            </p:nvSpPr>
            <p:spPr>
              <a:xfrm>
                <a:off x="23850" y="-23854"/>
                <a:ext cx="1206089" cy="506454"/>
              </a:xfrm>
              <a:prstGeom prst="rect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3" name="Gruppo 22"/>
            <p:cNvGrpSpPr/>
            <p:nvPr/>
          </p:nvGrpSpPr>
          <p:grpSpPr>
            <a:xfrm>
              <a:off x="7915275" y="85725"/>
              <a:ext cx="1280160" cy="585470"/>
              <a:chOff x="-61778" y="-23877"/>
              <a:chExt cx="1399697" cy="586068"/>
            </a:xfrm>
          </p:grpSpPr>
          <p:sp>
            <p:nvSpPr>
              <p:cNvPr id="66" name="Casella di testo 344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Probabilità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Ovale 66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4" name="Gruppo 23"/>
            <p:cNvGrpSpPr/>
            <p:nvPr/>
          </p:nvGrpSpPr>
          <p:grpSpPr>
            <a:xfrm>
              <a:off x="7134225" y="3657600"/>
              <a:ext cx="1486894" cy="585470"/>
              <a:chOff x="-61778" y="-23877"/>
              <a:chExt cx="1399697" cy="586068"/>
            </a:xfrm>
          </p:grpSpPr>
          <p:sp>
            <p:nvSpPr>
              <p:cNvPr id="64" name="Casella di testo 347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Statistica descrittiva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Ovale 64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5" name="Gruppo 24"/>
            <p:cNvGrpSpPr/>
            <p:nvPr/>
          </p:nvGrpSpPr>
          <p:grpSpPr>
            <a:xfrm>
              <a:off x="8972550" y="3705225"/>
              <a:ext cx="1280160" cy="585470"/>
              <a:chOff x="-61778" y="-23877"/>
              <a:chExt cx="1399697" cy="586068"/>
            </a:xfrm>
          </p:grpSpPr>
          <p:sp>
            <p:nvSpPr>
              <p:cNvPr id="62" name="Casella di testo 350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Variabili casuali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Ovale 62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6" name="Gruppo 25"/>
            <p:cNvGrpSpPr/>
            <p:nvPr/>
          </p:nvGrpSpPr>
          <p:grpSpPr>
            <a:xfrm>
              <a:off x="5200650" y="3819525"/>
              <a:ext cx="1908175" cy="585470"/>
              <a:chOff x="-61778" y="-23877"/>
              <a:chExt cx="1580649" cy="586068"/>
            </a:xfrm>
          </p:grpSpPr>
          <p:sp>
            <p:nvSpPr>
              <p:cNvPr id="60" name="Casella di testo 353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580649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Equazioni differenziali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Ovale 60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27" name="Gruppo 26"/>
            <p:cNvGrpSpPr/>
            <p:nvPr/>
          </p:nvGrpSpPr>
          <p:grpSpPr>
            <a:xfrm>
              <a:off x="3886200" y="3800475"/>
              <a:ext cx="1399430" cy="585470"/>
              <a:chOff x="-61778" y="-23877"/>
              <a:chExt cx="1399697" cy="586068"/>
            </a:xfrm>
          </p:grpSpPr>
          <p:sp>
            <p:nvSpPr>
              <p:cNvPr id="58" name="Casella di testo 356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Calcolo numerico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Ovale 58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cxnSp>
          <p:nvCxnSpPr>
            <p:cNvPr id="28" name="Connettore 2 27"/>
            <p:cNvCxnSpPr/>
            <p:nvPr/>
          </p:nvCxnSpPr>
          <p:spPr>
            <a:xfrm>
              <a:off x="1771650" y="2981325"/>
              <a:ext cx="2115616" cy="7951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ttore 2 28"/>
            <p:cNvCxnSpPr/>
            <p:nvPr/>
          </p:nvCxnSpPr>
          <p:spPr>
            <a:xfrm>
              <a:off x="0" y="2971800"/>
              <a:ext cx="540688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ttore 2 29"/>
            <p:cNvCxnSpPr/>
            <p:nvPr/>
          </p:nvCxnSpPr>
          <p:spPr>
            <a:xfrm>
              <a:off x="4933950" y="3000375"/>
              <a:ext cx="2576222" cy="3180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2 30"/>
            <p:cNvCxnSpPr/>
            <p:nvPr/>
          </p:nvCxnSpPr>
          <p:spPr>
            <a:xfrm flipV="1">
              <a:off x="1181100" y="2486025"/>
              <a:ext cx="7951" cy="19878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ttore 2 31"/>
            <p:cNvCxnSpPr/>
            <p:nvPr/>
          </p:nvCxnSpPr>
          <p:spPr>
            <a:xfrm flipV="1">
              <a:off x="1200150" y="1657350"/>
              <a:ext cx="7951" cy="25444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ttore 2 32"/>
            <p:cNvCxnSpPr/>
            <p:nvPr/>
          </p:nvCxnSpPr>
          <p:spPr>
            <a:xfrm flipV="1">
              <a:off x="2895600" y="590550"/>
              <a:ext cx="7951" cy="25444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4" name="Connettore 2 33"/>
            <p:cNvCxnSpPr/>
            <p:nvPr/>
          </p:nvCxnSpPr>
          <p:spPr>
            <a:xfrm flipV="1">
              <a:off x="8543925" y="800100"/>
              <a:ext cx="7951" cy="25444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5" name="Connettore 2 34"/>
            <p:cNvCxnSpPr/>
            <p:nvPr/>
          </p:nvCxnSpPr>
          <p:spPr>
            <a:xfrm flipV="1">
              <a:off x="2933700" y="1428750"/>
              <a:ext cx="0" cy="36868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2 35"/>
            <p:cNvCxnSpPr/>
            <p:nvPr/>
          </p:nvCxnSpPr>
          <p:spPr>
            <a:xfrm flipH="1">
              <a:off x="3095625" y="3238500"/>
              <a:ext cx="882595" cy="466587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7" name="Connettore 2 36"/>
            <p:cNvCxnSpPr/>
            <p:nvPr/>
          </p:nvCxnSpPr>
          <p:spPr>
            <a:xfrm flipV="1">
              <a:off x="4876800" y="2438400"/>
              <a:ext cx="994079" cy="294198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8" name="Connettore 2 37"/>
            <p:cNvCxnSpPr/>
            <p:nvPr/>
          </p:nvCxnSpPr>
          <p:spPr>
            <a:xfrm flipV="1">
              <a:off x="4438650" y="1466850"/>
              <a:ext cx="0" cy="368687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9" name="Connettore 2 38"/>
            <p:cNvCxnSpPr/>
            <p:nvPr/>
          </p:nvCxnSpPr>
          <p:spPr>
            <a:xfrm flipH="1" flipV="1">
              <a:off x="3086100" y="2476500"/>
              <a:ext cx="870914" cy="233127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0" name="Connettore 2 39"/>
            <p:cNvCxnSpPr/>
            <p:nvPr/>
          </p:nvCxnSpPr>
          <p:spPr>
            <a:xfrm>
              <a:off x="8839200" y="3248025"/>
              <a:ext cx="485029" cy="426831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1" name="Connettore 2 40"/>
            <p:cNvCxnSpPr/>
            <p:nvPr/>
          </p:nvCxnSpPr>
          <p:spPr>
            <a:xfrm flipV="1">
              <a:off x="8658225" y="2324100"/>
              <a:ext cx="0" cy="368687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2" name="Connettore 2 41"/>
            <p:cNvCxnSpPr/>
            <p:nvPr/>
          </p:nvCxnSpPr>
          <p:spPr>
            <a:xfrm flipH="1">
              <a:off x="7924800" y="3238500"/>
              <a:ext cx="436880" cy="394970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3" name="Connettore 2 42"/>
            <p:cNvCxnSpPr/>
            <p:nvPr/>
          </p:nvCxnSpPr>
          <p:spPr>
            <a:xfrm>
              <a:off x="4905375" y="3200400"/>
              <a:ext cx="874643" cy="524786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4" name="Connettore 2 43"/>
            <p:cNvCxnSpPr/>
            <p:nvPr/>
          </p:nvCxnSpPr>
          <p:spPr>
            <a:xfrm>
              <a:off x="1162050" y="3228975"/>
              <a:ext cx="0" cy="20673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ttore 2 44"/>
            <p:cNvCxnSpPr/>
            <p:nvPr/>
          </p:nvCxnSpPr>
          <p:spPr>
            <a:xfrm>
              <a:off x="2867025" y="4448175"/>
              <a:ext cx="0" cy="206733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6" name="Connettore 2 45"/>
            <p:cNvCxnSpPr/>
            <p:nvPr/>
          </p:nvCxnSpPr>
          <p:spPr>
            <a:xfrm>
              <a:off x="2752725" y="5276850"/>
              <a:ext cx="0" cy="206375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7" name="Connettore 2 46"/>
            <p:cNvCxnSpPr/>
            <p:nvPr/>
          </p:nvCxnSpPr>
          <p:spPr>
            <a:xfrm>
              <a:off x="1076325" y="5248275"/>
              <a:ext cx="0" cy="206733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8" name="Connettore 2 47"/>
            <p:cNvCxnSpPr/>
            <p:nvPr/>
          </p:nvCxnSpPr>
          <p:spPr>
            <a:xfrm>
              <a:off x="1095375" y="4591050"/>
              <a:ext cx="0" cy="206733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9" name="Connettore 2 48"/>
            <p:cNvCxnSpPr/>
            <p:nvPr/>
          </p:nvCxnSpPr>
          <p:spPr>
            <a:xfrm>
              <a:off x="1123950" y="3962400"/>
              <a:ext cx="0" cy="206733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0" name="Connettore 2 49"/>
            <p:cNvCxnSpPr/>
            <p:nvPr/>
          </p:nvCxnSpPr>
          <p:spPr>
            <a:xfrm>
              <a:off x="4352925" y="3314700"/>
              <a:ext cx="0" cy="38961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Gruppo 50"/>
            <p:cNvGrpSpPr/>
            <p:nvPr/>
          </p:nvGrpSpPr>
          <p:grpSpPr>
            <a:xfrm>
              <a:off x="6029325" y="1704975"/>
              <a:ext cx="802640" cy="585470"/>
              <a:chOff x="-61778" y="-23877"/>
              <a:chExt cx="1399697" cy="586068"/>
            </a:xfrm>
          </p:grpSpPr>
          <p:sp>
            <p:nvSpPr>
              <p:cNvPr id="56" name="Casella di testo 22"/>
              <p:cNvSpPr txBox="1">
                <a:spLocks noChangeArrowheads="1"/>
              </p:cNvSpPr>
              <p:nvPr/>
            </p:nvSpPr>
            <p:spPr bwMode="auto">
              <a:xfrm>
                <a:off x="-61778" y="135172"/>
                <a:ext cx="1399697" cy="300990"/>
              </a:xfrm>
              <a:prstGeom prst="rect">
                <a:avLst/>
              </a:prstGeom>
              <a:noFill/>
              <a:ln w="9525">
                <a:noFill/>
                <a:prstDash val="sysDot"/>
                <a:miter lim="800000"/>
                <a:headEnd/>
                <a:tailEnd/>
              </a:ln>
              <a:effectLst>
                <a:softEdge rad="12700"/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Fermat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Ovale 56"/>
              <p:cNvSpPr/>
              <p:nvPr/>
            </p:nvSpPr>
            <p:spPr>
              <a:xfrm>
                <a:off x="0" y="-23877"/>
                <a:ext cx="1181282" cy="586068"/>
              </a:xfrm>
              <a:prstGeom prst="ellipse">
                <a:avLst/>
              </a:prstGeom>
              <a:noFill/>
              <a:ln w="2540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101600">
                  <a:srgbClr val="ED7D31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grpSp>
          <p:nvGrpSpPr>
            <p:cNvPr id="52" name="Gruppo 51"/>
            <p:cNvGrpSpPr/>
            <p:nvPr/>
          </p:nvGrpSpPr>
          <p:grpSpPr>
            <a:xfrm>
              <a:off x="7848600" y="4829175"/>
              <a:ext cx="2047874" cy="666749"/>
              <a:chOff x="-112749" y="0"/>
              <a:chExt cx="929005" cy="585470"/>
            </a:xfrm>
          </p:grpSpPr>
          <p:sp>
            <p:nvSpPr>
              <p:cNvPr id="54" name="Casella di testo 52"/>
              <p:cNvSpPr txBox="1">
                <a:spLocks noChangeArrowheads="1"/>
              </p:cNvSpPr>
              <p:nvPr/>
            </p:nvSpPr>
            <p:spPr bwMode="auto">
              <a:xfrm>
                <a:off x="39740" y="135162"/>
                <a:ext cx="751402" cy="249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it-IT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Metodo di Montecarlo</a:t>
                </a:r>
                <a:endParaRPr lang="it-I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Ovale 54"/>
              <p:cNvSpPr/>
              <p:nvPr/>
            </p:nvSpPr>
            <p:spPr>
              <a:xfrm>
                <a:off x="-112749" y="0"/>
                <a:ext cx="929005" cy="585470"/>
              </a:xfrm>
              <a:prstGeom prst="ellipse">
                <a:avLst/>
              </a:prstGeom>
              <a:noFill/>
              <a:ln w="6350" cap="flat" cmpd="dbl" algn="ctr">
                <a:solidFill>
                  <a:sysClr val="windowText" lastClr="000000"/>
                </a:solidFill>
                <a:prstDash val="solid"/>
                <a:miter lim="800000"/>
              </a:ln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</p:grpSp>
        <p:cxnSp>
          <p:nvCxnSpPr>
            <p:cNvPr id="53" name="Connettore 2 52"/>
            <p:cNvCxnSpPr/>
            <p:nvPr/>
          </p:nvCxnSpPr>
          <p:spPr>
            <a:xfrm flipH="1">
              <a:off x="8763000" y="4305300"/>
              <a:ext cx="933450" cy="505460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</p:grpSp>
      <p:cxnSp>
        <p:nvCxnSpPr>
          <p:cNvPr id="108" name="Connettore 2 107"/>
          <p:cNvCxnSpPr/>
          <p:nvPr/>
        </p:nvCxnSpPr>
        <p:spPr>
          <a:xfrm>
            <a:off x="8744695" y="4400687"/>
            <a:ext cx="874643" cy="524742"/>
          </a:xfrm>
          <a:prstGeom prst="straightConnector1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09" name="Connettore 2 108"/>
          <p:cNvCxnSpPr/>
          <p:nvPr/>
        </p:nvCxnSpPr>
        <p:spPr>
          <a:xfrm>
            <a:off x="2019519" y="6052603"/>
            <a:ext cx="0" cy="206716"/>
          </a:xfrm>
          <a:prstGeom prst="straightConnector1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276522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 di testo 102"/>
          <p:cNvSpPr txBox="1">
            <a:spLocks noChangeArrowheads="1"/>
          </p:cNvSpPr>
          <p:nvPr/>
        </p:nvSpPr>
        <p:spPr bwMode="auto">
          <a:xfrm>
            <a:off x="3711401" y="4471681"/>
            <a:ext cx="2522222" cy="79901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r>
              <a:rPr lang="it-IT" sz="2000" dirty="0" err="1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Rouché</a:t>
            </a:r>
            <a:r>
              <a:rPr lang="it-IT" sz="2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-Capelli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Ovale 2"/>
          <p:cNvSpPr/>
          <p:nvPr/>
        </p:nvSpPr>
        <p:spPr>
          <a:xfrm>
            <a:off x="3496580" y="4326165"/>
            <a:ext cx="2272553" cy="747152"/>
          </a:xfrm>
          <a:prstGeom prst="ellipse">
            <a:avLst/>
          </a:prstGeom>
          <a:noFill/>
          <a:ln w="6350" cmpd="dbl">
            <a:solidFill>
              <a:schemeClr val="tx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4" name="Casella di testo 101"/>
          <p:cNvSpPr txBox="1">
            <a:spLocks noChangeArrowheads="1"/>
          </p:cNvSpPr>
          <p:nvPr/>
        </p:nvSpPr>
        <p:spPr bwMode="auto">
          <a:xfrm>
            <a:off x="3816465" y="5650999"/>
            <a:ext cx="1952668" cy="384111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Gauss-Jordan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e 4"/>
          <p:cNvSpPr/>
          <p:nvPr/>
        </p:nvSpPr>
        <p:spPr>
          <a:xfrm>
            <a:off x="3711401" y="5469479"/>
            <a:ext cx="1672217" cy="747152"/>
          </a:xfrm>
          <a:prstGeom prst="ellipse">
            <a:avLst/>
          </a:prstGeom>
          <a:noFill/>
          <a:ln w="3175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" name="Casella di testo 103"/>
          <p:cNvSpPr txBox="1">
            <a:spLocks noChangeArrowheads="1"/>
          </p:cNvSpPr>
          <p:nvPr/>
        </p:nvSpPr>
        <p:spPr bwMode="auto">
          <a:xfrm>
            <a:off x="3806230" y="3418397"/>
            <a:ext cx="1932253" cy="384111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Spazi vettoriali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e 6"/>
          <p:cNvSpPr/>
          <p:nvPr/>
        </p:nvSpPr>
        <p:spPr>
          <a:xfrm>
            <a:off x="3711401" y="3305846"/>
            <a:ext cx="1755202" cy="622357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Casella di testo 108"/>
          <p:cNvSpPr txBox="1">
            <a:spLocks noChangeArrowheads="1"/>
          </p:cNvSpPr>
          <p:nvPr/>
        </p:nvSpPr>
        <p:spPr bwMode="auto">
          <a:xfrm>
            <a:off x="4053927" y="2400285"/>
            <a:ext cx="1309575" cy="384111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Strutture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3790653" y="2207403"/>
            <a:ext cx="1572849" cy="783618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Casella di testo 109"/>
          <p:cNvSpPr txBox="1">
            <a:spLocks noChangeArrowheads="1"/>
          </p:cNvSpPr>
          <p:nvPr/>
        </p:nvSpPr>
        <p:spPr bwMode="auto">
          <a:xfrm>
            <a:off x="3935614" y="1300316"/>
            <a:ext cx="1453700" cy="512397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Operazioni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Ovale 10"/>
          <p:cNvSpPr/>
          <p:nvPr/>
        </p:nvSpPr>
        <p:spPr>
          <a:xfrm>
            <a:off x="3816465" y="1126913"/>
            <a:ext cx="1675950" cy="726141"/>
          </a:xfrm>
          <a:prstGeom prst="ellipse">
            <a:avLst/>
          </a:prstGeom>
          <a:noFill/>
          <a:ln w="25400" cap="flat" cmpd="dbl" algn="ctr">
            <a:solidFill>
              <a:sysClr val="windowText" lastClr="000000"/>
            </a:solidFill>
            <a:prstDash val="solid"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2" name="Casella di testo 111"/>
          <p:cNvSpPr txBox="1">
            <a:spLocks noChangeArrowheads="1"/>
          </p:cNvSpPr>
          <p:nvPr/>
        </p:nvSpPr>
        <p:spPr bwMode="auto">
          <a:xfrm>
            <a:off x="3806843" y="153903"/>
            <a:ext cx="1805876" cy="36211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>
            <a:softEdge rad="12700"/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I) </a:t>
            </a:r>
            <a:r>
              <a:rPr lang="it-IT" sz="28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Insiemi</a:t>
            </a:r>
            <a:r>
              <a:rPr lang="it-IT" sz="11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3256081" y="153903"/>
            <a:ext cx="3015199" cy="67176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6284918" y="4454196"/>
            <a:ext cx="5133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M</a:t>
            </a:r>
            <a:r>
              <a:rPr lang="it-IT" b="1" dirty="0" smtClean="0">
                <a:solidFill>
                  <a:srgbClr val="FF0000"/>
                </a:solidFill>
              </a:rPr>
              <a:t>atrici; funzioni lineari; sistemi di equazioni lineari;</a:t>
            </a:r>
          </a:p>
          <a:p>
            <a:r>
              <a:rPr lang="it-IT" b="1" dirty="0" smtClean="0">
                <a:solidFill>
                  <a:srgbClr val="FF0000"/>
                </a:solidFill>
              </a:rPr>
              <a:t>Dimostrazione teorema </a:t>
            </a:r>
            <a:r>
              <a:rPr lang="it-IT" b="1" dirty="0" err="1" smtClean="0">
                <a:solidFill>
                  <a:srgbClr val="FF0000"/>
                </a:solidFill>
              </a:rPr>
              <a:t>Rouché</a:t>
            </a:r>
            <a:r>
              <a:rPr lang="it-IT" b="1" dirty="0" smtClean="0">
                <a:solidFill>
                  <a:srgbClr val="FF0000"/>
                </a:solidFill>
              </a:rPr>
              <a:t>- Capelli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6284918" y="5648542"/>
            <a:ext cx="1139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Algoritmo</a:t>
            </a:r>
            <a:endParaRPr lang="it-IT" b="1" dirty="0">
              <a:solidFill>
                <a:srgbClr val="FF0000"/>
              </a:solidFill>
            </a:endParaRPr>
          </a:p>
        </p:txBody>
      </p:sp>
      <p:cxnSp>
        <p:nvCxnSpPr>
          <p:cNvPr id="16" name="Connettore 2 15"/>
          <p:cNvCxnSpPr/>
          <p:nvPr/>
        </p:nvCxnSpPr>
        <p:spPr>
          <a:xfrm>
            <a:off x="4583156" y="1887946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0" name="Connettore 2 19"/>
          <p:cNvCxnSpPr/>
          <p:nvPr/>
        </p:nvCxnSpPr>
        <p:spPr>
          <a:xfrm>
            <a:off x="4583156" y="2986389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1" name="Connettore 2 20"/>
          <p:cNvCxnSpPr/>
          <p:nvPr/>
        </p:nvCxnSpPr>
        <p:spPr>
          <a:xfrm>
            <a:off x="4563832" y="4006708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2" name="Connettore 2 21"/>
          <p:cNvCxnSpPr/>
          <p:nvPr/>
        </p:nvCxnSpPr>
        <p:spPr>
          <a:xfrm>
            <a:off x="4583156" y="5150022"/>
            <a:ext cx="0" cy="319457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7" name="CasellaDiTesto 16"/>
          <p:cNvSpPr txBox="1"/>
          <p:nvPr/>
        </p:nvSpPr>
        <p:spPr>
          <a:xfrm>
            <a:off x="6284917" y="1233348"/>
            <a:ext cx="5138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Operazione binaria-proprietà e tavola pitagorica.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6271280" y="2297013"/>
            <a:ext cx="5396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G</a:t>
            </a:r>
            <a:r>
              <a:rPr lang="it-IT" b="1" dirty="0" smtClean="0">
                <a:solidFill>
                  <a:srgbClr val="FF0000"/>
                </a:solidFill>
              </a:rPr>
              <a:t>ruppo- gruppo abeliano-gruppo ciclico; anelli, campo.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6259106" y="3259850"/>
            <a:ext cx="5408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C</a:t>
            </a:r>
            <a:r>
              <a:rPr lang="it-IT" b="1" dirty="0" smtClean="0">
                <a:solidFill>
                  <a:srgbClr val="FF0000"/>
                </a:solidFill>
              </a:rPr>
              <a:t>ombinazione lineare , base di uno spazio vettoriale.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273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836</Words>
  <Application>Microsoft Office PowerPoint</Application>
  <PresentationFormat>Personalizzato</PresentationFormat>
  <Paragraphs>408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</vt:vector>
  </TitlesOfParts>
  <Company>BASTARDS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roberta carminati</dc:creator>
  <cp:lastModifiedBy>geogebra</cp:lastModifiedBy>
  <cp:revision>77</cp:revision>
  <cp:lastPrinted>2015-09-30T08:11:16Z</cp:lastPrinted>
  <dcterms:created xsi:type="dcterms:W3CDTF">2015-09-28T10:53:51Z</dcterms:created>
  <dcterms:modified xsi:type="dcterms:W3CDTF">2015-10-07T15:17:28Z</dcterms:modified>
</cp:coreProperties>
</file>