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3" r:id="rId1"/>
  </p:sldMasterIdLst>
  <p:notesMasterIdLst>
    <p:notesMasterId r:id="rId34"/>
  </p:notesMasterIdLst>
  <p:sldIdLst>
    <p:sldId id="257" r:id="rId2"/>
    <p:sldId id="274" r:id="rId3"/>
    <p:sldId id="275" r:id="rId4"/>
    <p:sldId id="279" r:id="rId5"/>
    <p:sldId id="282" r:id="rId6"/>
    <p:sldId id="281" r:id="rId7"/>
    <p:sldId id="280" r:id="rId8"/>
    <p:sldId id="276" r:id="rId9"/>
    <p:sldId id="285" r:id="rId10"/>
    <p:sldId id="258" r:id="rId11"/>
    <p:sldId id="259" r:id="rId12"/>
    <p:sldId id="266" r:id="rId13"/>
    <p:sldId id="260" r:id="rId14"/>
    <p:sldId id="261" r:id="rId15"/>
    <p:sldId id="267" r:id="rId16"/>
    <p:sldId id="262" r:id="rId17"/>
    <p:sldId id="268" r:id="rId18"/>
    <p:sldId id="284" r:id="rId19"/>
    <p:sldId id="283" r:id="rId20"/>
    <p:sldId id="263" r:id="rId21"/>
    <p:sldId id="278" r:id="rId22"/>
    <p:sldId id="269" r:id="rId23"/>
    <p:sldId id="270" r:id="rId24"/>
    <p:sldId id="271" r:id="rId25"/>
    <p:sldId id="272" r:id="rId26"/>
    <p:sldId id="288" r:id="rId27"/>
    <p:sldId id="277" r:id="rId28"/>
    <p:sldId id="264" r:id="rId29"/>
    <p:sldId id="286" r:id="rId30"/>
    <p:sldId id="273" r:id="rId31"/>
    <p:sldId id="287" r:id="rId32"/>
    <p:sldId id="265" r:id="rId33"/>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9845" autoAdjust="0"/>
    <p:restoredTop sz="89764" autoAdjust="0"/>
  </p:normalViewPr>
  <p:slideViewPr>
    <p:cSldViewPr snapToGrid="0" snapToObjects="1">
      <p:cViewPr>
        <p:scale>
          <a:sx n="85" d="100"/>
          <a:sy n="85" d="100"/>
        </p:scale>
        <p:origin x="-27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0579B0-8380-2245-8BFC-F6F537A1F361}" type="datetimeFigureOut">
              <a:rPr lang="it-IT" smtClean="0"/>
              <a:pPr/>
              <a:t>03/11/2015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B72A03-E072-7342-B4B3-E3B05E9B2391}" type="slidenum">
              <a:rPr lang="it-IT" smtClean="0"/>
              <a:pPr/>
              <a:t>‹N›</a:t>
            </a:fld>
            <a:endParaRPr lang="it-IT"/>
          </a:p>
        </p:txBody>
      </p:sp>
    </p:spTree>
    <p:extLst>
      <p:ext uri="{BB962C8B-B14F-4D97-AF65-F5344CB8AC3E}">
        <p14:creationId xmlns:p14="http://schemas.microsoft.com/office/powerpoint/2010/main" xmlns="" val="68379111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3</a:t>
            </a:fld>
            <a:endParaRPr lang="it-IT"/>
          </a:p>
        </p:txBody>
      </p:sp>
    </p:spTree>
    <p:extLst>
      <p:ext uri="{BB962C8B-B14F-4D97-AF65-F5344CB8AC3E}">
        <p14:creationId xmlns:p14="http://schemas.microsoft.com/office/powerpoint/2010/main" xmlns="" val="474643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13</a:t>
            </a:fld>
            <a:endParaRPr lang="it-IT"/>
          </a:p>
        </p:txBody>
      </p:sp>
    </p:spTree>
    <p:extLst>
      <p:ext uri="{BB962C8B-B14F-4D97-AF65-F5344CB8AC3E}">
        <p14:creationId xmlns:p14="http://schemas.microsoft.com/office/powerpoint/2010/main" xmlns="" val="2977200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14</a:t>
            </a:fld>
            <a:endParaRPr lang="it-IT"/>
          </a:p>
        </p:txBody>
      </p:sp>
    </p:spTree>
    <p:extLst>
      <p:ext uri="{BB962C8B-B14F-4D97-AF65-F5344CB8AC3E}">
        <p14:creationId xmlns:p14="http://schemas.microsoft.com/office/powerpoint/2010/main" xmlns="" val="2178776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15</a:t>
            </a:fld>
            <a:endParaRPr lang="it-IT"/>
          </a:p>
        </p:txBody>
      </p:sp>
    </p:spTree>
    <p:extLst>
      <p:ext uri="{BB962C8B-B14F-4D97-AF65-F5344CB8AC3E}">
        <p14:creationId xmlns:p14="http://schemas.microsoft.com/office/powerpoint/2010/main" xmlns="" val="1873278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16</a:t>
            </a:fld>
            <a:endParaRPr lang="it-IT"/>
          </a:p>
        </p:txBody>
      </p:sp>
    </p:spTree>
    <p:extLst>
      <p:ext uri="{BB962C8B-B14F-4D97-AF65-F5344CB8AC3E}">
        <p14:creationId xmlns:p14="http://schemas.microsoft.com/office/powerpoint/2010/main" xmlns="" val="3085262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17</a:t>
            </a:fld>
            <a:endParaRPr lang="it-IT"/>
          </a:p>
        </p:txBody>
      </p:sp>
    </p:spTree>
    <p:extLst>
      <p:ext uri="{BB962C8B-B14F-4D97-AF65-F5344CB8AC3E}">
        <p14:creationId xmlns:p14="http://schemas.microsoft.com/office/powerpoint/2010/main" xmlns="" val="2857214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19</a:t>
            </a:fld>
            <a:endParaRPr lang="it-IT"/>
          </a:p>
        </p:txBody>
      </p:sp>
    </p:spTree>
    <p:extLst>
      <p:ext uri="{BB962C8B-B14F-4D97-AF65-F5344CB8AC3E}">
        <p14:creationId xmlns:p14="http://schemas.microsoft.com/office/powerpoint/2010/main" xmlns="" val="33920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24</a:t>
            </a:fld>
            <a:endParaRPr lang="it-IT"/>
          </a:p>
        </p:txBody>
      </p:sp>
    </p:spTree>
    <p:extLst>
      <p:ext uri="{BB962C8B-B14F-4D97-AF65-F5344CB8AC3E}">
        <p14:creationId xmlns:p14="http://schemas.microsoft.com/office/powerpoint/2010/main" xmlns="" val="574985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28</a:t>
            </a:fld>
            <a:endParaRPr lang="it-IT"/>
          </a:p>
        </p:txBody>
      </p:sp>
    </p:spTree>
    <p:extLst>
      <p:ext uri="{BB962C8B-B14F-4D97-AF65-F5344CB8AC3E}">
        <p14:creationId xmlns:p14="http://schemas.microsoft.com/office/powerpoint/2010/main" xmlns="" val="2248226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29</a:t>
            </a:fld>
            <a:endParaRPr lang="it-IT"/>
          </a:p>
        </p:txBody>
      </p:sp>
    </p:spTree>
    <p:extLst>
      <p:ext uri="{BB962C8B-B14F-4D97-AF65-F5344CB8AC3E}">
        <p14:creationId xmlns:p14="http://schemas.microsoft.com/office/powerpoint/2010/main" xmlns="" val="2155014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31</a:t>
            </a:fld>
            <a:endParaRPr lang="it-IT"/>
          </a:p>
        </p:txBody>
      </p:sp>
    </p:spTree>
    <p:extLst>
      <p:ext uri="{BB962C8B-B14F-4D97-AF65-F5344CB8AC3E}">
        <p14:creationId xmlns:p14="http://schemas.microsoft.com/office/powerpoint/2010/main" xmlns="" val="254896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4</a:t>
            </a:fld>
            <a:endParaRPr lang="it-IT"/>
          </a:p>
        </p:txBody>
      </p:sp>
    </p:spTree>
    <p:extLst>
      <p:ext uri="{BB962C8B-B14F-4D97-AF65-F5344CB8AC3E}">
        <p14:creationId xmlns:p14="http://schemas.microsoft.com/office/powerpoint/2010/main" xmlns="" val="1570169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5</a:t>
            </a:fld>
            <a:endParaRPr lang="it-IT"/>
          </a:p>
        </p:txBody>
      </p:sp>
    </p:spTree>
    <p:extLst>
      <p:ext uri="{BB962C8B-B14F-4D97-AF65-F5344CB8AC3E}">
        <p14:creationId xmlns:p14="http://schemas.microsoft.com/office/powerpoint/2010/main" xmlns="" val="2620896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aseline="0" dirty="0" smtClean="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6</a:t>
            </a:fld>
            <a:endParaRPr lang="it-IT"/>
          </a:p>
        </p:txBody>
      </p:sp>
    </p:spTree>
    <p:extLst>
      <p:ext uri="{BB962C8B-B14F-4D97-AF65-F5344CB8AC3E}">
        <p14:creationId xmlns:p14="http://schemas.microsoft.com/office/powerpoint/2010/main" xmlns="" val="1286811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8</a:t>
            </a:fld>
            <a:endParaRPr lang="it-IT"/>
          </a:p>
        </p:txBody>
      </p:sp>
    </p:spTree>
    <p:extLst>
      <p:ext uri="{BB962C8B-B14F-4D97-AF65-F5344CB8AC3E}">
        <p14:creationId xmlns:p14="http://schemas.microsoft.com/office/powerpoint/2010/main" xmlns="" val="1278587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9</a:t>
            </a:fld>
            <a:endParaRPr lang="it-IT"/>
          </a:p>
        </p:txBody>
      </p:sp>
    </p:spTree>
    <p:extLst>
      <p:ext uri="{BB962C8B-B14F-4D97-AF65-F5344CB8AC3E}">
        <p14:creationId xmlns:p14="http://schemas.microsoft.com/office/powerpoint/2010/main" xmlns="" val="383140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10</a:t>
            </a:fld>
            <a:endParaRPr lang="it-IT"/>
          </a:p>
        </p:txBody>
      </p:sp>
    </p:spTree>
    <p:extLst>
      <p:ext uri="{BB962C8B-B14F-4D97-AF65-F5344CB8AC3E}">
        <p14:creationId xmlns:p14="http://schemas.microsoft.com/office/powerpoint/2010/main" xmlns="" val="1750283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11</a:t>
            </a:fld>
            <a:endParaRPr lang="it-IT"/>
          </a:p>
        </p:txBody>
      </p:sp>
    </p:spTree>
    <p:extLst>
      <p:ext uri="{BB962C8B-B14F-4D97-AF65-F5344CB8AC3E}">
        <p14:creationId xmlns:p14="http://schemas.microsoft.com/office/powerpoint/2010/main" xmlns="" val="3519314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4B72A03-E072-7342-B4B3-E3B05E9B2391}" type="slidenum">
              <a:rPr lang="it-IT" smtClean="0"/>
              <a:pPr/>
              <a:t>12</a:t>
            </a:fld>
            <a:endParaRPr lang="it-IT"/>
          </a:p>
        </p:txBody>
      </p:sp>
    </p:spTree>
    <p:extLst>
      <p:ext uri="{BB962C8B-B14F-4D97-AF65-F5344CB8AC3E}">
        <p14:creationId xmlns:p14="http://schemas.microsoft.com/office/powerpoint/2010/main" xmlns="" val="3676240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3E4AAA4-6363-4581-962D-1ACCC2D600C5}" type="slidenum">
              <a:rPr lang="en-US" smtClean="0"/>
              <a:pPr/>
              <a:t>‹N›</a:t>
            </a:fld>
            <a:endParaRPr lang="en-US"/>
          </a:p>
        </p:txBody>
      </p:sp>
    </p:spTree>
    <p:extLst>
      <p:ext uri="{BB962C8B-B14F-4D97-AF65-F5344CB8AC3E}">
        <p14:creationId xmlns:p14="http://schemas.microsoft.com/office/powerpoint/2010/main" xmlns="" val="3421463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205D0A0-BD1A-FF4A-8281-116542A8FF87}" type="slidenum">
              <a:rPr lang="it-IT" smtClean="0"/>
              <a:pPr/>
              <a:t>‹N›</a:t>
            </a:fld>
            <a:endParaRPr lang="it-IT"/>
          </a:p>
        </p:txBody>
      </p:sp>
      <p:pic>
        <p:nvPicPr>
          <p:cNvPr id="7" name="Immagine 6"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3429663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205D0A0-BD1A-FF4A-8281-116542A8FF87}" type="slidenum">
              <a:rPr lang="it-IT" smtClean="0"/>
              <a:pPr/>
              <a:t>‹N›</a:t>
            </a:fld>
            <a:endParaRPr lang="it-IT"/>
          </a:p>
        </p:txBody>
      </p:sp>
      <p:pic>
        <p:nvPicPr>
          <p:cNvPr id="7" name="Immagine 6"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2329538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205D0A0-BD1A-FF4A-8281-116542A8FF87}" type="slidenum">
              <a:rPr lang="it-IT" smtClean="0"/>
              <a:pPr/>
              <a:t>‹N›</a:t>
            </a:fld>
            <a:endParaRPr lang="it-IT"/>
          </a:p>
        </p:txBody>
      </p:sp>
      <p:pic>
        <p:nvPicPr>
          <p:cNvPr id="7" name="Immagine 6"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420585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205D0A0-BD1A-FF4A-8281-116542A8FF87}" type="slidenum">
              <a:rPr lang="it-IT" smtClean="0"/>
              <a:pPr/>
              <a:t>‹N›</a:t>
            </a:fld>
            <a:endParaRPr lang="it-IT"/>
          </a:p>
        </p:txBody>
      </p:sp>
      <p:pic>
        <p:nvPicPr>
          <p:cNvPr id="7" name="Immagine 6"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3973272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205D0A0-BD1A-FF4A-8281-116542A8FF87}" type="slidenum">
              <a:rPr lang="it-IT" smtClean="0"/>
              <a:pPr/>
              <a:t>‹N›</a:t>
            </a:fld>
            <a:endParaRPr lang="it-IT"/>
          </a:p>
        </p:txBody>
      </p:sp>
      <p:pic>
        <p:nvPicPr>
          <p:cNvPr id="8" name="Immagine 7"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2189165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D205D0A0-BD1A-FF4A-8281-116542A8FF87}" type="slidenum">
              <a:rPr lang="it-IT" smtClean="0"/>
              <a:pPr/>
              <a:t>‹N›</a:t>
            </a:fld>
            <a:endParaRPr lang="it-IT"/>
          </a:p>
        </p:txBody>
      </p:sp>
      <p:pic>
        <p:nvPicPr>
          <p:cNvPr id="10" name="Immagine 9"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371860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D205D0A0-BD1A-FF4A-8281-116542A8FF87}" type="slidenum">
              <a:rPr lang="it-IT" smtClean="0"/>
              <a:pPr/>
              <a:t>‹N›</a:t>
            </a:fld>
            <a:endParaRPr lang="it-IT"/>
          </a:p>
        </p:txBody>
      </p:sp>
      <p:pic>
        <p:nvPicPr>
          <p:cNvPr id="6" name="Immagine 5"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4171343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D205D0A0-BD1A-FF4A-8281-116542A8FF87}" type="slidenum">
              <a:rPr lang="it-IT" smtClean="0"/>
              <a:pPr/>
              <a:t>‹N›</a:t>
            </a:fld>
            <a:endParaRPr lang="it-IT"/>
          </a:p>
        </p:txBody>
      </p:sp>
      <p:pic>
        <p:nvPicPr>
          <p:cNvPr id="5" name="Immagine 4"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3427531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3E4AAA4-6363-4581-962D-1ACCC2D600C5}" type="slidenum">
              <a:rPr lang="en-US" smtClean="0"/>
              <a:pPr/>
              <a:t>‹N›</a:t>
            </a:fld>
            <a:endParaRPr lang="en-US"/>
          </a:p>
        </p:txBody>
      </p:sp>
      <p:pic>
        <p:nvPicPr>
          <p:cNvPr id="8" name="Immagine 7"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1516027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E4122524-23F3-5B4C-AB5F-E3D2512B704D}" type="datetimeFigureOut">
              <a:rPr lang="it-IT" smtClean="0"/>
              <a:pPr/>
              <a:t>03/11/2015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205D0A0-BD1A-FF4A-8281-116542A8FF87}" type="slidenum">
              <a:rPr lang="it-IT" smtClean="0"/>
              <a:pPr/>
              <a:t>‹N›</a:t>
            </a:fld>
            <a:endParaRPr lang="it-IT"/>
          </a:p>
        </p:txBody>
      </p:sp>
      <p:pic>
        <p:nvPicPr>
          <p:cNvPr id="8" name="Immagine 7" descr="logo difima.png"/>
          <p:cNvPicPr>
            <a:picLocks noChangeAspect="1"/>
          </p:cNvPicPr>
          <p:nvPr userDrawn="1"/>
        </p:nvPicPr>
        <p:blipFill rotWithShape="1">
          <a:blip r:embed="rId2">
            <a:extLst>
              <a:ext uri="{28A0092B-C50C-407E-A947-70E740481C1C}">
                <a14:useLocalDpi xmlns:a14="http://schemas.microsoft.com/office/drawing/2010/main" xmlns="" val="0"/>
              </a:ext>
            </a:extLst>
          </a:blip>
          <a:srcRect t="33047" r="10335" b="19078"/>
          <a:stretch/>
        </p:blipFill>
        <p:spPr>
          <a:xfrm>
            <a:off x="5756729" y="6032275"/>
            <a:ext cx="3387271" cy="830175"/>
          </a:xfrm>
          <a:prstGeom prst="rect">
            <a:avLst/>
          </a:prstGeom>
        </p:spPr>
      </p:pic>
    </p:spTree>
    <p:extLst>
      <p:ext uri="{BB962C8B-B14F-4D97-AF65-F5344CB8AC3E}">
        <p14:creationId xmlns:p14="http://schemas.microsoft.com/office/powerpoint/2010/main" xmlns="" val="499214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122524-23F3-5B4C-AB5F-E3D2512B704D}" type="datetimeFigureOut">
              <a:rPr lang="it-IT" smtClean="0"/>
              <a:pPr/>
              <a:t>03/11/2015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05D0A0-BD1A-FF4A-8281-116542A8FF87}" type="slidenum">
              <a:rPr lang="it-IT" smtClean="0"/>
              <a:pPr/>
              <a:t>‹N›</a:t>
            </a:fld>
            <a:endParaRPr lang="it-IT"/>
          </a:p>
        </p:txBody>
      </p:sp>
    </p:spTree>
    <p:extLst>
      <p:ext uri="{BB962C8B-B14F-4D97-AF65-F5344CB8AC3E}">
        <p14:creationId xmlns:p14="http://schemas.microsoft.com/office/powerpoint/2010/main" xmlns="" val="4081860704"/>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ctrTitle"/>
          </p:nvPr>
        </p:nvSpPr>
        <p:spPr>
          <a:xfrm>
            <a:off x="0" y="1749325"/>
            <a:ext cx="9144000" cy="3239489"/>
          </a:xfrm>
        </p:spPr>
        <p:txBody>
          <a:bodyPr>
            <a:normAutofit fontScale="90000"/>
          </a:bodyPr>
          <a:lstStyle/>
          <a:p>
            <a:r>
              <a:rPr lang="it-IT" sz="3600" b="1" dirty="0"/>
              <a:t>Disequazioni e sistemi di disequazioni per i cuochi: </a:t>
            </a:r>
            <a:r>
              <a:rPr lang="it-IT" sz="3600" dirty="0"/>
              <a:t/>
            </a:r>
            <a:br>
              <a:rPr lang="it-IT" sz="3600" dirty="0"/>
            </a:br>
            <a:r>
              <a:rPr lang="it-IT" sz="3600" b="1" dirty="0"/>
              <a:t>l’insegnamento dell’algebra in un Istituto Professionale Alberghiero</a:t>
            </a:r>
            <a:r>
              <a:rPr lang="it-IT" sz="3600" dirty="0"/>
              <a:t/>
            </a:r>
            <a:br>
              <a:rPr lang="it-IT" sz="3600" dirty="0"/>
            </a:br>
            <a:r>
              <a:rPr lang="it-IT" sz="2400" b="1" dirty="0" smtClean="0">
                <a:latin typeface="Arial" charset="0"/>
              </a:rPr>
              <a:t/>
            </a:r>
            <a:br>
              <a:rPr lang="it-IT" sz="2400" b="1" dirty="0" smtClean="0">
                <a:latin typeface="Arial" charset="0"/>
              </a:rPr>
            </a:br>
            <a:r>
              <a:rPr lang="it-IT" sz="2000" dirty="0"/>
              <a:t>Michele Giuliano Fiorentino – Antonella Montone – Michele Pertichino</a:t>
            </a:r>
            <a:br>
              <a:rPr lang="it-IT" sz="2000" dirty="0"/>
            </a:br>
            <a:r>
              <a:rPr lang="it-IT" sz="2000" i="1" dirty="0"/>
              <a:t>Dipartimento di Matematica – Università degli Studi di Bari Aldo Moro</a:t>
            </a:r>
            <a:r>
              <a:rPr lang="it-IT" sz="2000" dirty="0"/>
              <a:t/>
            </a:r>
            <a:br>
              <a:rPr lang="it-IT" sz="2000" dirty="0"/>
            </a:br>
            <a:r>
              <a:rPr lang="it-IT" sz="2000" dirty="0" smtClean="0"/>
              <a:t/>
            </a:r>
            <a:br>
              <a:rPr lang="it-IT" sz="2000" dirty="0" smtClean="0"/>
            </a:br>
            <a:r>
              <a:rPr lang="it-IT" sz="2200" i="1" dirty="0" smtClean="0"/>
              <a:t>e</a:t>
            </a:r>
            <a:r>
              <a:rPr lang="it-IT" sz="2200" i="1" dirty="0"/>
              <a:t>-mail: </a:t>
            </a:r>
            <a:r>
              <a:rPr lang="it-IT" sz="2200" i="1" dirty="0" err="1"/>
              <a:t>michele.fiorentino@uniba.it</a:t>
            </a:r>
            <a:endParaRPr lang="it-IT" sz="2000" dirty="0"/>
          </a:p>
        </p:txBody>
      </p:sp>
      <p:pic>
        <p:nvPicPr>
          <p:cNvPr id="2" name="Immagine 1" descr="logo_uniba_d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42097" y="188662"/>
            <a:ext cx="7496044" cy="1185146"/>
          </a:xfrm>
          <a:prstGeom prst="rect">
            <a:avLst/>
          </a:prstGeom>
        </p:spPr>
      </p:pic>
      <p:pic>
        <p:nvPicPr>
          <p:cNvPr id="3" name="Immagine 2" descr="logo difima.png"/>
          <p:cNvPicPr>
            <a:picLocks noChangeAspect="1"/>
          </p:cNvPicPr>
          <p:nvPr/>
        </p:nvPicPr>
        <p:blipFill rotWithShape="1">
          <a:blip r:embed="rId3">
            <a:extLst>
              <a:ext uri="{28A0092B-C50C-407E-A947-70E740481C1C}">
                <a14:useLocalDpi xmlns:a14="http://schemas.microsoft.com/office/drawing/2010/main" xmlns="" val="0"/>
              </a:ext>
            </a:extLst>
          </a:blip>
          <a:srcRect t="32267" r="10335" b="21118"/>
          <a:stretch/>
        </p:blipFill>
        <p:spPr>
          <a:xfrm>
            <a:off x="1335525" y="5136586"/>
            <a:ext cx="6917950" cy="1650858"/>
          </a:xfrm>
          <a:prstGeom prst="rect">
            <a:avLst/>
          </a:prstGeom>
        </p:spPr>
      </p:pic>
    </p:spTree>
    <p:extLst>
      <p:ext uri="{BB962C8B-B14F-4D97-AF65-F5344CB8AC3E}">
        <p14:creationId xmlns:p14="http://schemas.microsoft.com/office/powerpoint/2010/main" xmlns="" val="5583056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G_3141.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274292" y="3202930"/>
            <a:ext cx="2869708" cy="2654011"/>
          </a:xfrm>
          <a:prstGeom prst="rect">
            <a:avLst/>
          </a:prstGeom>
        </p:spPr>
      </p:pic>
      <p:sp>
        <p:nvSpPr>
          <p:cNvPr id="3" name="Titolo 2"/>
          <p:cNvSpPr>
            <a:spLocks noGrp="1"/>
          </p:cNvSpPr>
          <p:nvPr>
            <p:ph type="title"/>
          </p:nvPr>
        </p:nvSpPr>
        <p:spPr/>
        <p:txBody>
          <a:bodyPr/>
          <a:lstStyle/>
          <a:p>
            <a:r>
              <a:rPr lang="it-IT" dirty="0" smtClean="0"/>
              <a:t>Carta d’identità della Classe</a:t>
            </a:r>
            <a:endParaRPr lang="it-IT" dirty="0"/>
          </a:p>
        </p:txBody>
      </p:sp>
      <p:sp>
        <p:nvSpPr>
          <p:cNvPr id="2" name="Segnaposto contenuto 1"/>
          <p:cNvSpPr>
            <a:spLocks noGrp="1"/>
          </p:cNvSpPr>
          <p:nvPr>
            <p:ph idx="1"/>
          </p:nvPr>
        </p:nvSpPr>
        <p:spPr/>
        <p:txBody>
          <a:bodyPr>
            <a:normAutofit lnSpcReduction="10000"/>
          </a:bodyPr>
          <a:lstStyle/>
          <a:p>
            <a:pPr marL="0" indent="0">
              <a:buNone/>
            </a:pPr>
            <a:r>
              <a:rPr lang="it-IT" sz="2800" dirty="0"/>
              <a:t>L</a:t>
            </a:r>
            <a:r>
              <a:rPr lang="it-IT" sz="2800" dirty="0" smtClean="0"/>
              <a:t>a </a:t>
            </a:r>
            <a:r>
              <a:rPr lang="it-IT" sz="2800" dirty="0"/>
              <a:t>classe in cui si è svolta l’attività didattica è una classe terza, composta complessivamente da 27 alunni (26 ragazzi e una ragazza), di cui un alunno diversamente abile. </a:t>
            </a:r>
            <a:endParaRPr lang="it-IT" sz="2800" dirty="0" smtClean="0"/>
          </a:p>
          <a:p>
            <a:pPr marL="0" indent="0">
              <a:buNone/>
            </a:pPr>
            <a:endParaRPr lang="it-IT" sz="2800" dirty="0" smtClean="0"/>
          </a:p>
          <a:p>
            <a:pPr marL="0" indent="0">
              <a:buNone/>
            </a:pPr>
            <a:r>
              <a:rPr lang="it-IT" sz="2800" dirty="0">
                <a:solidFill>
                  <a:srgbClr val="000000"/>
                </a:solidFill>
              </a:rPr>
              <a:t>S</a:t>
            </a:r>
            <a:r>
              <a:rPr lang="it-IT" sz="2800" dirty="0" smtClean="0">
                <a:solidFill>
                  <a:srgbClr val="000000"/>
                </a:solidFill>
              </a:rPr>
              <a:t>ono </a:t>
            </a:r>
            <a:r>
              <a:rPr lang="it-IT" sz="2800" dirty="0">
                <a:solidFill>
                  <a:srgbClr val="000000"/>
                </a:solidFill>
              </a:rPr>
              <a:t>state individuate le seguenti </a:t>
            </a:r>
            <a:endParaRPr lang="it-IT" sz="2800" dirty="0" smtClean="0">
              <a:solidFill>
                <a:srgbClr val="000000"/>
              </a:solidFill>
            </a:endParaRPr>
          </a:p>
          <a:p>
            <a:pPr marL="0" indent="0">
              <a:buNone/>
            </a:pPr>
            <a:r>
              <a:rPr lang="it-IT" sz="2800" dirty="0" smtClean="0">
                <a:solidFill>
                  <a:srgbClr val="000000"/>
                </a:solidFill>
              </a:rPr>
              <a:t>fasce </a:t>
            </a:r>
            <a:r>
              <a:rPr lang="it-IT" sz="2800" dirty="0">
                <a:solidFill>
                  <a:srgbClr val="000000"/>
                </a:solidFill>
              </a:rPr>
              <a:t>di livello</a:t>
            </a:r>
            <a:r>
              <a:rPr lang="it-IT" sz="2800" dirty="0" smtClean="0">
                <a:solidFill>
                  <a:srgbClr val="000000"/>
                </a:solidFill>
              </a:rPr>
              <a:t>:</a:t>
            </a:r>
            <a:endParaRPr lang="it-IT" dirty="0">
              <a:solidFill>
                <a:srgbClr val="000000"/>
              </a:solidFill>
            </a:endParaRPr>
          </a:p>
          <a:p>
            <a:pPr>
              <a:buFont typeface="+mj-lt"/>
              <a:buAutoNum type="arabicPeriod"/>
            </a:pPr>
            <a:r>
              <a:rPr lang="it-IT" sz="2000" dirty="0" smtClean="0">
                <a:solidFill>
                  <a:srgbClr val="000000"/>
                </a:solidFill>
              </a:rPr>
              <a:t>Valutazione </a:t>
            </a:r>
            <a:r>
              <a:rPr lang="it-IT" sz="2000" dirty="0">
                <a:solidFill>
                  <a:srgbClr val="000000"/>
                </a:solidFill>
              </a:rPr>
              <a:t>inferiore al </a:t>
            </a:r>
            <a:r>
              <a:rPr lang="it-IT" sz="2000" dirty="0" smtClean="0">
                <a:solidFill>
                  <a:srgbClr val="000000"/>
                </a:solidFill>
              </a:rPr>
              <a:t>4: 10 </a:t>
            </a:r>
            <a:r>
              <a:rPr lang="it-IT" sz="2000" dirty="0">
                <a:solidFill>
                  <a:srgbClr val="000000"/>
                </a:solidFill>
              </a:rPr>
              <a:t>alunni;</a:t>
            </a:r>
          </a:p>
          <a:p>
            <a:pPr>
              <a:buFont typeface="+mj-lt"/>
              <a:buAutoNum type="arabicPeriod"/>
            </a:pPr>
            <a:r>
              <a:rPr lang="it-IT" sz="2000" dirty="0" smtClean="0">
                <a:solidFill>
                  <a:srgbClr val="000000"/>
                </a:solidFill>
              </a:rPr>
              <a:t>Valutazione </a:t>
            </a:r>
            <a:r>
              <a:rPr lang="it-IT" sz="2000" dirty="0">
                <a:solidFill>
                  <a:srgbClr val="000000"/>
                </a:solidFill>
              </a:rPr>
              <a:t>intorno al </a:t>
            </a:r>
            <a:r>
              <a:rPr lang="it-IT" sz="2000" dirty="0" smtClean="0">
                <a:solidFill>
                  <a:srgbClr val="000000"/>
                </a:solidFill>
              </a:rPr>
              <a:t>5: circa </a:t>
            </a:r>
            <a:r>
              <a:rPr lang="it-IT" sz="2000" dirty="0">
                <a:solidFill>
                  <a:srgbClr val="000000"/>
                </a:solidFill>
              </a:rPr>
              <a:t>6 alunni;</a:t>
            </a:r>
          </a:p>
          <a:p>
            <a:pPr>
              <a:buFont typeface="+mj-lt"/>
              <a:buAutoNum type="arabicPeriod"/>
            </a:pPr>
            <a:r>
              <a:rPr lang="it-IT" sz="2000" dirty="0" smtClean="0">
                <a:solidFill>
                  <a:srgbClr val="000000"/>
                </a:solidFill>
              </a:rPr>
              <a:t>Valutazione </a:t>
            </a:r>
            <a:r>
              <a:rPr lang="it-IT" sz="2000" dirty="0">
                <a:solidFill>
                  <a:srgbClr val="000000"/>
                </a:solidFill>
              </a:rPr>
              <a:t>intorno al 6-</a:t>
            </a:r>
            <a:r>
              <a:rPr lang="it-IT" sz="2000" dirty="0" smtClean="0">
                <a:solidFill>
                  <a:srgbClr val="000000"/>
                </a:solidFill>
              </a:rPr>
              <a:t>7: circa </a:t>
            </a:r>
            <a:r>
              <a:rPr lang="it-IT" sz="2000" dirty="0">
                <a:solidFill>
                  <a:srgbClr val="000000"/>
                </a:solidFill>
              </a:rPr>
              <a:t>6 alunni;</a:t>
            </a:r>
          </a:p>
          <a:p>
            <a:pPr>
              <a:buFont typeface="+mj-lt"/>
              <a:buAutoNum type="arabicPeriod"/>
            </a:pPr>
            <a:r>
              <a:rPr lang="it-IT" sz="2000" dirty="0" smtClean="0">
                <a:solidFill>
                  <a:srgbClr val="000000"/>
                </a:solidFill>
              </a:rPr>
              <a:t>Valutazione </a:t>
            </a:r>
            <a:r>
              <a:rPr lang="it-IT" sz="2000" dirty="0">
                <a:solidFill>
                  <a:srgbClr val="000000"/>
                </a:solidFill>
              </a:rPr>
              <a:t>oltre il </a:t>
            </a:r>
            <a:r>
              <a:rPr lang="it-IT" sz="2000" dirty="0" smtClean="0">
                <a:solidFill>
                  <a:srgbClr val="000000"/>
                </a:solidFill>
              </a:rPr>
              <a:t>7: </a:t>
            </a:r>
            <a:r>
              <a:rPr lang="it-IT" sz="2000" dirty="0">
                <a:solidFill>
                  <a:srgbClr val="000000"/>
                </a:solidFill>
              </a:rPr>
              <a:t>circa 5 </a:t>
            </a:r>
            <a:r>
              <a:rPr lang="it-IT" sz="2000" dirty="0" smtClean="0">
                <a:solidFill>
                  <a:srgbClr val="000000"/>
                </a:solidFill>
              </a:rPr>
              <a:t>alunni.</a:t>
            </a:r>
            <a:endParaRPr lang="it-IT" sz="2000" dirty="0">
              <a:solidFill>
                <a:srgbClr val="000000"/>
              </a:solidFill>
            </a:endParaRPr>
          </a:p>
          <a:p>
            <a:endParaRPr lang="it-IT" sz="2000" dirty="0">
              <a:solidFill>
                <a:srgbClr val="000000"/>
              </a:solidFill>
            </a:endParaRPr>
          </a:p>
        </p:txBody>
      </p:sp>
    </p:spTree>
    <p:extLst>
      <p:ext uri="{BB962C8B-B14F-4D97-AF65-F5344CB8AC3E}">
        <p14:creationId xmlns:p14="http://schemas.microsoft.com/office/powerpoint/2010/main" xmlns="" val="18279839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Errori più comuni</a:t>
            </a:r>
            <a:endParaRPr lang="it-IT" dirty="0"/>
          </a:p>
        </p:txBody>
      </p:sp>
      <p:sp>
        <p:nvSpPr>
          <p:cNvPr id="2" name="Segnaposto contenuto 1"/>
          <p:cNvSpPr>
            <a:spLocks noGrp="1"/>
          </p:cNvSpPr>
          <p:nvPr>
            <p:ph idx="1"/>
          </p:nvPr>
        </p:nvSpPr>
        <p:spPr/>
        <p:txBody>
          <a:bodyPr/>
          <a:lstStyle/>
          <a:p>
            <a:pPr lvl="0"/>
            <a:r>
              <a:rPr lang="it-IT" dirty="0" smtClean="0"/>
              <a:t>Nella risoluzione delle equazioni si evidenzia l’incomprensione del significato di equazione confondendo equazioni di primo e di secondo grado</a:t>
            </a:r>
            <a:endParaRPr lang="it-IT" dirty="0"/>
          </a:p>
          <a:p>
            <a:pPr marL="0" indent="0">
              <a:buNone/>
            </a:pPr>
            <a:endParaRPr lang="it-IT" dirty="0"/>
          </a:p>
        </p:txBody>
      </p:sp>
      <p:pic>
        <p:nvPicPr>
          <p:cNvPr id="4" name="Immagine 3" descr="Macintosh HD:Users:michele:Desktop:IMG_6689.jpg"/>
          <p:cNvPicPr/>
          <p:nvPr/>
        </p:nvPicPr>
        <p:blipFill rotWithShape="1">
          <a:blip r:embed="rId3">
            <a:extLst>
              <a:ext uri="{28A0092B-C50C-407E-A947-70E740481C1C}">
                <a14:useLocalDpi xmlns:a14="http://schemas.microsoft.com/office/drawing/2010/main" xmlns="" val="0"/>
              </a:ext>
            </a:extLst>
          </a:blip>
          <a:srcRect l="7620" t="2000" r="9481" b="81444"/>
          <a:stretch/>
        </p:blipFill>
        <p:spPr bwMode="auto">
          <a:xfrm>
            <a:off x="781518" y="3857879"/>
            <a:ext cx="7711731" cy="2053439"/>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9392459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317635"/>
            <a:ext cx="9144000" cy="1712060"/>
          </a:xfrm>
        </p:spPr>
        <p:txBody>
          <a:bodyPr>
            <a:normAutofit/>
          </a:bodyPr>
          <a:lstStyle/>
          <a:p>
            <a:pPr lvl="0"/>
            <a:r>
              <a:rPr lang="it-IT" sz="2800" dirty="0" smtClean="0"/>
              <a:t>Sistemi di disequazioni e disequazioni fratte sono oggetto di errori risolutivi</a:t>
            </a:r>
            <a:endParaRPr lang="it-IT" sz="2800" dirty="0"/>
          </a:p>
          <a:p>
            <a:pPr marL="0" indent="0">
              <a:buNone/>
            </a:pPr>
            <a:endParaRPr lang="it-IT" sz="2800" dirty="0"/>
          </a:p>
        </p:txBody>
      </p:sp>
      <p:pic>
        <p:nvPicPr>
          <p:cNvPr id="4" name="Immagine 3" descr="Macintosh HD:Users:michele:Desktop:IMG_6687.jpg"/>
          <p:cNvPicPr/>
          <p:nvPr/>
        </p:nvPicPr>
        <p:blipFill rotWithShape="1">
          <a:blip r:embed="rId3">
            <a:extLst>
              <a:ext uri="{28A0092B-C50C-407E-A947-70E740481C1C}">
                <a14:useLocalDpi xmlns:a14="http://schemas.microsoft.com/office/drawing/2010/main" xmlns="" val="0"/>
              </a:ext>
            </a:extLst>
          </a:blip>
          <a:srcRect l="5203" b="9986"/>
          <a:stretch/>
        </p:blipFill>
        <p:spPr bwMode="auto">
          <a:xfrm>
            <a:off x="1227240" y="1230667"/>
            <a:ext cx="4466083" cy="5656532"/>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3779985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Metodologia</a:t>
            </a:r>
            <a:endParaRPr lang="it-IT" dirty="0"/>
          </a:p>
        </p:txBody>
      </p:sp>
      <p:sp>
        <p:nvSpPr>
          <p:cNvPr id="2" name="Segnaposto contenuto 1"/>
          <p:cNvSpPr>
            <a:spLocks noGrp="1"/>
          </p:cNvSpPr>
          <p:nvPr>
            <p:ph idx="1"/>
          </p:nvPr>
        </p:nvSpPr>
        <p:spPr/>
        <p:txBody>
          <a:bodyPr>
            <a:normAutofit fontScale="92500" lnSpcReduction="20000"/>
          </a:bodyPr>
          <a:lstStyle/>
          <a:p>
            <a:r>
              <a:rPr lang="it-IT" sz="2000" dirty="0" smtClean="0"/>
              <a:t>Equazioni e disequazioni per </a:t>
            </a:r>
            <a:r>
              <a:rPr lang="it-IT" sz="2000" dirty="0"/>
              <a:t>risoluzione di problemi legati alla professionalità specifica dell’Istituto. </a:t>
            </a:r>
            <a:endParaRPr lang="it-IT" sz="2000" dirty="0" smtClean="0"/>
          </a:p>
          <a:p>
            <a:endParaRPr lang="it-IT" sz="2000" dirty="0"/>
          </a:p>
          <a:p>
            <a:r>
              <a:rPr lang="it-IT" sz="2000" dirty="0" smtClean="0"/>
              <a:t>Problemi specifici per il ruolo </a:t>
            </a:r>
            <a:r>
              <a:rPr lang="it-IT" sz="2000" dirty="0"/>
              <a:t>del </a:t>
            </a:r>
            <a:r>
              <a:rPr lang="it-IT" sz="2000" dirty="0" smtClean="0"/>
              <a:t>cuoco: gestione </a:t>
            </a:r>
            <a:r>
              <a:rPr lang="it-IT" sz="2000" dirty="0"/>
              <a:t>di un </a:t>
            </a:r>
            <a:r>
              <a:rPr lang="it-IT" sz="2000" dirty="0" smtClean="0"/>
              <a:t>ristorante; soluzioni </a:t>
            </a:r>
            <a:r>
              <a:rPr lang="it-IT" sz="2000" dirty="0"/>
              <a:t>più </a:t>
            </a:r>
            <a:r>
              <a:rPr lang="it-IT" sz="2000" dirty="0" smtClean="0"/>
              <a:t>convenienti</a:t>
            </a:r>
            <a:r>
              <a:rPr lang="it-IT" sz="2000" dirty="0"/>
              <a:t> </a:t>
            </a:r>
            <a:r>
              <a:rPr lang="it-IT" sz="2000" dirty="0" smtClean="0"/>
              <a:t>per scegliere nel fare acquisti</a:t>
            </a:r>
          </a:p>
          <a:p>
            <a:endParaRPr lang="it-IT" sz="2000" dirty="0" smtClean="0"/>
          </a:p>
          <a:p>
            <a:r>
              <a:rPr lang="it-IT" sz="2000" dirty="0" smtClean="0"/>
              <a:t>Problemi </a:t>
            </a:r>
            <a:r>
              <a:rPr lang="it-IT" sz="2000" dirty="0"/>
              <a:t>con difficoltà crescente che prevedono l’utilizzo di una disequazione </a:t>
            </a:r>
            <a:endParaRPr lang="it-IT" sz="2000" dirty="0" smtClean="0"/>
          </a:p>
          <a:p>
            <a:endParaRPr lang="it-IT" sz="2000" dirty="0"/>
          </a:p>
          <a:p>
            <a:r>
              <a:rPr lang="it-IT" sz="2000" dirty="0" smtClean="0"/>
              <a:t>Problemi che presentino, nella soluzione, un sistema </a:t>
            </a:r>
            <a:r>
              <a:rPr lang="it-IT" sz="2000" dirty="0"/>
              <a:t>di disequazioni. </a:t>
            </a:r>
            <a:endParaRPr lang="it-IT" sz="2000" dirty="0" smtClean="0"/>
          </a:p>
          <a:p>
            <a:endParaRPr lang="it-IT" sz="2000" dirty="0" smtClean="0"/>
          </a:p>
          <a:p>
            <a:r>
              <a:rPr lang="it-IT" sz="2000" dirty="0" smtClean="0"/>
              <a:t>Analisi del testo dei problemi per la ricerca di termini specifici per l’uso di disequazioni e sistemi di disequazioni</a:t>
            </a:r>
          </a:p>
          <a:p>
            <a:endParaRPr lang="it-IT" sz="2000" dirty="0"/>
          </a:p>
          <a:p>
            <a:r>
              <a:rPr lang="it-IT" sz="2000" dirty="0" smtClean="0"/>
              <a:t>Produzione di situazioni problematiche finalizzate alla risoluzione di disequazioni o sistemi di disequazioni.</a:t>
            </a:r>
            <a:endParaRPr lang="it-IT" sz="2000" dirty="0"/>
          </a:p>
        </p:txBody>
      </p:sp>
    </p:spTree>
    <p:extLst>
      <p:ext uri="{BB962C8B-B14F-4D97-AF65-F5344CB8AC3E}">
        <p14:creationId xmlns:p14="http://schemas.microsoft.com/office/powerpoint/2010/main" xmlns="" val="37579641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Prima attività</a:t>
            </a:r>
            <a:endParaRPr lang="it-IT" dirty="0"/>
          </a:p>
        </p:txBody>
      </p:sp>
      <p:sp>
        <p:nvSpPr>
          <p:cNvPr id="2" name="Segnaposto contenuto 1"/>
          <p:cNvSpPr>
            <a:spLocks noGrp="1"/>
          </p:cNvSpPr>
          <p:nvPr>
            <p:ph idx="1"/>
          </p:nvPr>
        </p:nvSpPr>
        <p:spPr>
          <a:xfrm>
            <a:off x="0" y="1600200"/>
            <a:ext cx="9144000" cy="4525963"/>
          </a:xfrm>
        </p:spPr>
        <p:txBody>
          <a:bodyPr>
            <a:normAutofit/>
          </a:bodyPr>
          <a:lstStyle/>
          <a:p>
            <a:pPr marL="0" indent="0" algn="ctr">
              <a:buNone/>
            </a:pPr>
            <a:r>
              <a:rPr lang="it-IT" sz="1800" b="1" i="1" dirty="0"/>
              <a:t>LA “CASA DEL PESCE”</a:t>
            </a:r>
            <a:endParaRPr lang="it-IT" sz="1800" dirty="0"/>
          </a:p>
          <a:p>
            <a:pPr marL="0" indent="0">
              <a:buNone/>
            </a:pPr>
            <a:r>
              <a:rPr lang="it-IT" sz="1800" dirty="0"/>
              <a:t>Sei il responsabile della Cucina del ristorante “Casa del Pesce”, un ristorante rinomato della tua città che può gestire al massimo 30 coperti. </a:t>
            </a:r>
          </a:p>
          <a:p>
            <a:pPr marL="0" indent="0">
              <a:buNone/>
            </a:pPr>
            <a:r>
              <a:rPr lang="it-IT" sz="1800" dirty="0"/>
              <a:t> </a:t>
            </a:r>
          </a:p>
          <a:p>
            <a:pPr marL="0" indent="0">
              <a:buNone/>
            </a:pPr>
            <a:r>
              <a:rPr lang="it-IT" sz="1800" dirty="0"/>
              <a:t>Quale è il piatto fondamentale che non deve mancare nel tuo ristorante di pesce?</a:t>
            </a:r>
          </a:p>
          <a:p>
            <a:pPr marL="0" indent="0">
              <a:buNone/>
            </a:pPr>
            <a:r>
              <a:rPr lang="it-IT" sz="1800" dirty="0"/>
              <a:t> </a:t>
            </a:r>
          </a:p>
          <a:p>
            <a:pPr marL="0" indent="0">
              <a:buNone/>
            </a:pPr>
            <a:r>
              <a:rPr lang="it-IT" sz="1800" dirty="0"/>
              <a:t>È terminato il contratto col vecchio fornitore di __________ e devi stipularne uno nuovo.</a:t>
            </a:r>
          </a:p>
          <a:p>
            <a:pPr marL="0" indent="0">
              <a:buNone/>
            </a:pPr>
            <a:r>
              <a:rPr lang="it-IT" sz="1800" dirty="0"/>
              <a:t> </a:t>
            </a:r>
          </a:p>
          <a:p>
            <a:pPr marL="0" indent="0">
              <a:buNone/>
            </a:pPr>
            <a:r>
              <a:rPr lang="it-IT" sz="1800" dirty="0"/>
              <a:t>Il </a:t>
            </a:r>
            <a:r>
              <a:rPr lang="it-IT" sz="1800" b="1" i="1" dirty="0"/>
              <a:t>primo fornitore</a:t>
            </a:r>
            <a:r>
              <a:rPr lang="it-IT" sz="1800" dirty="0"/>
              <a:t> ti offre la possibilità di comperare _________ col prezzo di _____ Euro al kg</a:t>
            </a:r>
          </a:p>
          <a:p>
            <a:pPr marL="0" indent="0">
              <a:buNone/>
            </a:pPr>
            <a:r>
              <a:rPr lang="it-IT" sz="1800" dirty="0"/>
              <a:t>Il </a:t>
            </a:r>
            <a:r>
              <a:rPr lang="it-IT" sz="1800" b="1" i="1" dirty="0"/>
              <a:t>secondo fornitore</a:t>
            </a:r>
            <a:r>
              <a:rPr lang="it-IT" sz="1800" dirty="0"/>
              <a:t>, invece vende solo cassette da 10 kg di _________ al prezzo di _______ per ogni cassetta</a:t>
            </a:r>
            <a:r>
              <a:rPr lang="it-IT" sz="1800" dirty="0" smtClean="0"/>
              <a:t>.</a:t>
            </a:r>
            <a:r>
              <a:rPr lang="it-IT" sz="1800" dirty="0"/>
              <a:t> </a:t>
            </a:r>
            <a:endParaRPr lang="it-IT" sz="1800" dirty="0" smtClean="0"/>
          </a:p>
          <a:p>
            <a:pPr marL="0" indent="0">
              <a:buNone/>
            </a:pPr>
            <a:endParaRPr lang="it-IT" sz="1800" dirty="0"/>
          </a:p>
          <a:p>
            <a:pPr marL="0" indent="0">
              <a:buNone/>
            </a:pPr>
            <a:r>
              <a:rPr lang="it-IT" sz="1800" b="1" dirty="0"/>
              <a:t>Quale sarà il fornitore più conveniente?</a:t>
            </a:r>
            <a:endParaRPr lang="it-IT" sz="1800" dirty="0"/>
          </a:p>
          <a:p>
            <a:pPr marL="0" indent="0">
              <a:buNone/>
            </a:pPr>
            <a:endParaRPr lang="it-IT" sz="1400" dirty="0"/>
          </a:p>
        </p:txBody>
      </p:sp>
    </p:spTree>
    <p:extLst>
      <p:ext uri="{BB962C8B-B14F-4D97-AF65-F5344CB8AC3E}">
        <p14:creationId xmlns:p14="http://schemas.microsoft.com/office/powerpoint/2010/main" xmlns="" val="33989972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endParaRPr lang="it-IT" dirty="0"/>
          </a:p>
        </p:txBody>
      </p:sp>
      <p:pic>
        <p:nvPicPr>
          <p:cNvPr id="4" name="Immagine 3" descr="Macintosh HD:Users:michele:Desktop:Schermata 2015-07-04 alle 16.51.20.png"/>
          <p:cNvPicPr/>
          <p:nvPr/>
        </p:nvPicPr>
        <p:blipFill>
          <a:blip r:embed="rId3">
            <a:extLst>
              <a:ext uri="{28A0092B-C50C-407E-A947-70E740481C1C}">
                <a14:useLocalDpi xmlns:a14="http://schemas.microsoft.com/office/drawing/2010/main" xmlns="" val="0"/>
              </a:ext>
            </a:extLst>
          </a:blip>
          <a:srcRect/>
          <a:stretch>
            <a:fillRect/>
          </a:stretch>
        </p:blipFill>
        <p:spPr bwMode="auto">
          <a:xfrm>
            <a:off x="441093" y="274638"/>
            <a:ext cx="8116213" cy="2493736"/>
          </a:xfrm>
          <a:prstGeom prst="rect">
            <a:avLst/>
          </a:prstGeom>
          <a:noFill/>
          <a:ln>
            <a:noFill/>
          </a:ln>
        </p:spPr>
      </p:pic>
      <p:pic>
        <p:nvPicPr>
          <p:cNvPr id="5" name="Immagine 4" descr="Macintosh HD:Users:michele:Desktop:Schermata 2015-07-04 alle 17.04.15.png"/>
          <p:cNvPicPr/>
          <p:nvPr/>
        </p:nvPicPr>
        <p:blipFill>
          <a:blip r:embed="rId4">
            <a:extLst>
              <a:ext uri="{28A0092B-C50C-407E-A947-70E740481C1C}">
                <a14:useLocalDpi xmlns:a14="http://schemas.microsoft.com/office/drawing/2010/main" xmlns="" val="0"/>
              </a:ext>
            </a:extLst>
          </a:blip>
          <a:srcRect/>
          <a:stretch>
            <a:fillRect/>
          </a:stretch>
        </p:blipFill>
        <p:spPr bwMode="auto">
          <a:xfrm>
            <a:off x="4021804" y="2712866"/>
            <a:ext cx="5122196" cy="2384879"/>
          </a:xfrm>
          <a:prstGeom prst="rect">
            <a:avLst/>
          </a:prstGeom>
          <a:noFill/>
          <a:ln>
            <a:noFill/>
          </a:ln>
        </p:spPr>
      </p:pic>
      <p:pic>
        <p:nvPicPr>
          <p:cNvPr id="6" name="Immagine 5" descr="Macintosh HD:Users:michele:Desktop:Schermata 2015-07-04 alle 17.07.50.png"/>
          <p:cNvPicPr/>
          <p:nvPr/>
        </p:nvPicPr>
        <p:blipFill>
          <a:blip r:embed="rId5">
            <a:extLst>
              <a:ext uri="{28A0092B-C50C-407E-A947-70E740481C1C}">
                <a14:useLocalDpi xmlns:a14="http://schemas.microsoft.com/office/drawing/2010/main" xmlns="" val="0"/>
              </a:ext>
            </a:extLst>
          </a:blip>
          <a:srcRect/>
          <a:stretch>
            <a:fillRect/>
          </a:stretch>
        </p:blipFill>
        <p:spPr bwMode="auto">
          <a:xfrm>
            <a:off x="0" y="3337165"/>
            <a:ext cx="4207217" cy="3211271"/>
          </a:xfrm>
          <a:prstGeom prst="rect">
            <a:avLst/>
          </a:prstGeom>
          <a:noFill/>
          <a:ln>
            <a:noFill/>
          </a:ln>
        </p:spPr>
      </p:pic>
      <p:sp>
        <p:nvSpPr>
          <p:cNvPr id="7" name="Ovale 6"/>
          <p:cNvSpPr/>
          <p:nvPr/>
        </p:nvSpPr>
        <p:spPr>
          <a:xfrm>
            <a:off x="3900755" y="2462012"/>
            <a:ext cx="4950054" cy="1723409"/>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Ovale 7"/>
          <p:cNvSpPr/>
          <p:nvPr/>
        </p:nvSpPr>
        <p:spPr>
          <a:xfrm>
            <a:off x="0" y="5325721"/>
            <a:ext cx="1412501" cy="142228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Ovale 9"/>
          <p:cNvSpPr/>
          <p:nvPr/>
        </p:nvSpPr>
        <p:spPr>
          <a:xfrm>
            <a:off x="0" y="19198"/>
            <a:ext cx="4950054" cy="1723409"/>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Ovale 8"/>
          <p:cNvSpPr/>
          <p:nvPr/>
        </p:nvSpPr>
        <p:spPr>
          <a:xfrm>
            <a:off x="4053155" y="1150194"/>
            <a:ext cx="4950054" cy="1723409"/>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xmlns="" val="31195269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xit" presetSubtype="10" fill="hold" grpId="1" nodeType="clickEffect">
                                  <p:stCondLst>
                                    <p:cond delay="0"/>
                                  </p:stCondLst>
                                  <p:childTnLst>
                                    <p:animEffect transition="out" filter="checkerboard(across)">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2" presetClass="entr" presetSubtype="4"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10" grpId="0" animBg="1"/>
      <p:bldP spid="10" grpId="1" animBg="1"/>
      <p:bldP spid="9" grpId="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Seconda attività</a:t>
            </a:r>
            <a:endParaRPr lang="it-IT" dirty="0"/>
          </a:p>
        </p:txBody>
      </p:sp>
      <p:sp>
        <p:nvSpPr>
          <p:cNvPr id="2" name="Segnaposto contenuto 1"/>
          <p:cNvSpPr>
            <a:spLocks noGrp="1"/>
          </p:cNvSpPr>
          <p:nvPr>
            <p:ph idx="1"/>
          </p:nvPr>
        </p:nvSpPr>
        <p:spPr/>
        <p:txBody>
          <a:bodyPr>
            <a:normAutofit lnSpcReduction="10000"/>
          </a:bodyPr>
          <a:lstStyle/>
          <a:p>
            <a:pPr marL="0" indent="0">
              <a:buNone/>
            </a:pPr>
            <a:r>
              <a:rPr lang="it-IT" sz="2400" b="1" i="1" dirty="0"/>
              <a:t>LA COMPAGNIA TELEFONICA</a:t>
            </a:r>
            <a:endParaRPr lang="it-IT" sz="2400" dirty="0"/>
          </a:p>
          <a:p>
            <a:pPr marL="0" indent="0">
              <a:buNone/>
            </a:pPr>
            <a:r>
              <a:rPr lang="it-IT" sz="2400" dirty="0"/>
              <a:t>La tua compagnia telefonica ti propone un passaggio di piano, da ricaricabile ad abbonamento, con una tariffa di 24 Euro al mese. Questa tariffa comprende chiamate illimitate. La tua vecchia tariffa invece, ricaricabile, prevede un costo di 18 cent/min.</a:t>
            </a:r>
          </a:p>
          <a:p>
            <a:pPr marL="0" indent="0">
              <a:buNone/>
            </a:pPr>
            <a:r>
              <a:rPr lang="it-IT" sz="2400" dirty="0"/>
              <a:t> </a:t>
            </a:r>
          </a:p>
          <a:p>
            <a:r>
              <a:rPr lang="it-IT" sz="2400" dirty="0"/>
              <a:t>Ti conviene il cambio piano proposto? Perché?</a:t>
            </a:r>
          </a:p>
          <a:p>
            <a:r>
              <a:rPr lang="it-IT" sz="2400" dirty="0"/>
              <a:t>Se in media passo al telefono in circa un’ora al mese, mi consiglieresti la tariffa in abbonamento? E se invece ne passassi 3? </a:t>
            </a:r>
          </a:p>
          <a:p>
            <a:r>
              <a:rPr lang="it-IT" sz="2400" dirty="0"/>
              <a:t>Precisamente, qual è la situazione? Da quale minutaggio in poi mi conviene passare alla tariffa in abbonamento?</a:t>
            </a:r>
          </a:p>
        </p:txBody>
      </p:sp>
    </p:spTree>
    <p:extLst>
      <p:ext uri="{BB962C8B-B14F-4D97-AF65-F5344CB8AC3E}">
        <p14:creationId xmlns:p14="http://schemas.microsoft.com/office/powerpoint/2010/main" xmlns="" val="14933864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Immagine 3" descr="Macintosh HD:Users:michele:Desktop:Schermata 2015-07-04 alle 17.29.23.png"/>
          <p:cNvPicPr/>
          <p:nvPr/>
        </p:nvPicPr>
        <p:blipFill>
          <a:blip r:embed="rId3">
            <a:extLst>
              <a:ext uri="{28A0092B-C50C-407E-A947-70E740481C1C}">
                <a14:useLocalDpi xmlns:a14="http://schemas.microsoft.com/office/drawing/2010/main" xmlns="" val="0"/>
              </a:ext>
            </a:extLst>
          </a:blip>
          <a:srcRect/>
          <a:stretch>
            <a:fillRect/>
          </a:stretch>
        </p:blipFill>
        <p:spPr bwMode="auto">
          <a:xfrm>
            <a:off x="427318" y="0"/>
            <a:ext cx="8223703" cy="2330737"/>
          </a:xfrm>
          <a:prstGeom prst="rect">
            <a:avLst/>
          </a:prstGeom>
          <a:noFill/>
          <a:ln>
            <a:solidFill>
              <a:schemeClr val="tx2"/>
            </a:solidFill>
          </a:ln>
        </p:spPr>
      </p:pic>
      <p:pic>
        <p:nvPicPr>
          <p:cNvPr id="6" name="Immagine 5" descr="Macintosh HD:Users:michele:Desktop:Schermata 2015-07-04 alle 17.38.41.png"/>
          <p:cNvPicPr/>
          <p:nvPr/>
        </p:nvPicPr>
        <p:blipFill rotWithShape="1">
          <a:blip r:embed="rId4">
            <a:extLst>
              <a:ext uri="{28A0092B-C50C-407E-A947-70E740481C1C}">
                <a14:useLocalDpi xmlns:a14="http://schemas.microsoft.com/office/drawing/2010/main" xmlns="" val="0"/>
              </a:ext>
            </a:extLst>
          </a:blip>
          <a:srcRect b="24059"/>
          <a:stretch/>
        </p:blipFill>
        <p:spPr bwMode="auto">
          <a:xfrm>
            <a:off x="568751" y="4369754"/>
            <a:ext cx="7902089" cy="1660607"/>
          </a:xfrm>
          <a:prstGeom prst="rect">
            <a:avLst/>
          </a:prstGeom>
          <a:noFill/>
          <a:ln>
            <a:solidFill>
              <a:schemeClr val="tx2"/>
            </a:solidFill>
          </a:ln>
        </p:spPr>
      </p:pic>
      <p:pic>
        <p:nvPicPr>
          <p:cNvPr id="7" name="Immagine 6" descr="Macintosh HD:Users:michele:Desktop:Schermata 2015-07-04 alle 17.34.45.png"/>
          <p:cNvPicPr/>
          <p:nvPr/>
        </p:nvPicPr>
        <p:blipFill>
          <a:blip r:embed="rId5">
            <a:extLst>
              <a:ext uri="{28A0092B-C50C-407E-A947-70E740481C1C}">
                <a14:useLocalDpi xmlns:a14="http://schemas.microsoft.com/office/drawing/2010/main" xmlns="" val="0"/>
              </a:ext>
            </a:extLst>
          </a:blip>
          <a:srcRect/>
          <a:stretch>
            <a:fillRect/>
          </a:stretch>
        </p:blipFill>
        <p:spPr bwMode="auto">
          <a:xfrm>
            <a:off x="1105647" y="2437797"/>
            <a:ext cx="6788075" cy="1806953"/>
          </a:xfrm>
          <a:prstGeom prst="rect">
            <a:avLst/>
          </a:prstGeom>
          <a:noFill/>
          <a:ln>
            <a:solidFill>
              <a:srgbClr val="1F497D"/>
            </a:solidFill>
          </a:ln>
        </p:spPr>
      </p:pic>
    </p:spTree>
    <p:extLst>
      <p:ext uri="{BB962C8B-B14F-4D97-AF65-F5344CB8AC3E}">
        <p14:creationId xmlns:p14="http://schemas.microsoft.com/office/powerpoint/2010/main" xmlns="" val="30958995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4 alle 17.39.25.png"/>
          <p:cNvPicPr/>
          <p:nvPr/>
        </p:nvPicPr>
        <p:blipFill>
          <a:blip r:embed="rId2">
            <a:extLst>
              <a:ext uri="{28A0092B-C50C-407E-A947-70E740481C1C}">
                <a14:useLocalDpi xmlns:a14="http://schemas.microsoft.com/office/drawing/2010/main" xmlns="" val="0"/>
              </a:ext>
            </a:extLst>
          </a:blip>
          <a:srcRect/>
          <a:stretch>
            <a:fillRect/>
          </a:stretch>
        </p:blipFill>
        <p:spPr bwMode="auto">
          <a:xfrm>
            <a:off x="1054847" y="2049857"/>
            <a:ext cx="7209451" cy="1869666"/>
          </a:xfrm>
          <a:prstGeom prst="rect">
            <a:avLst/>
          </a:prstGeom>
          <a:noFill/>
          <a:ln>
            <a:solidFill>
              <a:srgbClr val="4F81BD"/>
            </a:solidFill>
          </a:ln>
        </p:spPr>
      </p:pic>
      <p:pic>
        <p:nvPicPr>
          <p:cNvPr id="5" name="Immagine 4" descr="Macintosh HD:Users:michele:Desktop:Schermata 2015-07-04 alle 17.38.51.png"/>
          <p:cNvPicPr/>
          <p:nvPr/>
        </p:nvPicPr>
        <p:blipFill>
          <a:blip r:embed="rId3">
            <a:extLst>
              <a:ext uri="{28A0092B-C50C-407E-A947-70E740481C1C}">
                <a14:useLocalDpi xmlns:a14="http://schemas.microsoft.com/office/drawing/2010/main" xmlns="" val="0"/>
              </a:ext>
            </a:extLst>
          </a:blip>
          <a:srcRect/>
          <a:stretch>
            <a:fillRect/>
          </a:stretch>
        </p:blipFill>
        <p:spPr bwMode="auto">
          <a:xfrm>
            <a:off x="2618478" y="4194457"/>
            <a:ext cx="3996690" cy="1306830"/>
          </a:xfrm>
          <a:prstGeom prst="rect">
            <a:avLst/>
          </a:prstGeom>
          <a:noFill/>
          <a:ln>
            <a:solidFill>
              <a:srgbClr val="1F497D"/>
            </a:solidFill>
          </a:ln>
        </p:spPr>
      </p:pic>
    </p:spTree>
    <p:extLst>
      <p:ext uri="{BB962C8B-B14F-4D97-AF65-F5344CB8AC3E}">
        <p14:creationId xmlns:p14="http://schemas.microsoft.com/office/powerpoint/2010/main" xmlns="" val="5752063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Immagine 3" descr="Macintosh HD:Users:michele:Desktop:Schermata 2015-07-04 alle 17.30.05.png"/>
          <p:cNvPicPr/>
          <p:nvPr/>
        </p:nvPicPr>
        <p:blipFill>
          <a:blip r:embed="rId3">
            <a:extLst>
              <a:ext uri="{28A0092B-C50C-407E-A947-70E740481C1C}">
                <a14:useLocalDpi xmlns:a14="http://schemas.microsoft.com/office/drawing/2010/main" xmlns="" val="0"/>
              </a:ext>
            </a:extLst>
          </a:blip>
          <a:srcRect/>
          <a:stretch>
            <a:fillRect/>
          </a:stretch>
        </p:blipFill>
        <p:spPr bwMode="auto">
          <a:xfrm>
            <a:off x="1043631" y="1600199"/>
            <a:ext cx="7162661" cy="1432859"/>
          </a:xfrm>
          <a:prstGeom prst="rect">
            <a:avLst/>
          </a:prstGeom>
          <a:noFill/>
          <a:ln>
            <a:solidFill>
              <a:srgbClr val="1F497D"/>
            </a:solidFill>
          </a:ln>
        </p:spPr>
      </p:pic>
      <p:pic>
        <p:nvPicPr>
          <p:cNvPr id="5" name="Segnaposto contenuto 4" descr="Macintosh HD:Users:michele:Desktop:Schermata 2015-07-04 alle 17.38.28.png"/>
          <p:cNvPicPr>
            <a:picLocks noGrp="1"/>
          </p:cNvPicPr>
          <p:nvPr>
            <p:ph idx="1"/>
          </p:nvPr>
        </p:nvPicPr>
        <p:blipFill>
          <a:blip r:embed="rId4">
            <a:extLst>
              <a:ext uri="{28A0092B-C50C-407E-A947-70E740481C1C}">
                <a14:useLocalDpi xmlns:a14="http://schemas.microsoft.com/office/drawing/2010/main" xmlns="" val="0"/>
              </a:ext>
            </a:extLst>
          </a:blip>
          <a:srcRect t="11865" b="11865"/>
          <a:stretch>
            <a:fillRect/>
          </a:stretch>
        </p:blipFill>
        <p:spPr bwMode="auto">
          <a:xfrm>
            <a:off x="3212354" y="3238482"/>
            <a:ext cx="2309762" cy="1270280"/>
          </a:xfrm>
          <a:prstGeom prst="rect">
            <a:avLst/>
          </a:prstGeom>
          <a:noFill/>
          <a:ln>
            <a:solidFill>
              <a:srgbClr val="1F497D"/>
            </a:solidFill>
          </a:ln>
        </p:spPr>
      </p:pic>
      <p:pic>
        <p:nvPicPr>
          <p:cNvPr id="6" name="Immagine 5" descr="Macintosh HD:Users:michele:Desktop:Schermata 2015-07-04 alle 17.38.51.png"/>
          <p:cNvPicPr/>
          <p:nvPr/>
        </p:nvPicPr>
        <p:blipFill>
          <a:blip r:embed="rId5">
            <a:extLst>
              <a:ext uri="{28A0092B-C50C-407E-A947-70E740481C1C}">
                <a14:useLocalDpi xmlns:a14="http://schemas.microsoft.com/office/drawing/2010/main" xmlns="" val="0"/>
              </a:ext>
            </a:extLst>
          </a:blip>
          <a:srcRect/>
          <a:stretch>
            <a:fillRect/>
          </a:stretch>
        </p:blipFill>
        <p:spPr bwMode="auto">
          <a:xfrm>
            <a:off x="2237367" y="4673115"/>
            <a:ext cx="3996690" cy="1306830"/>
          </a:xfrm>
          <a:prstGeom prst="rect">
            <a:avLst/>
          </a:prstGeom>
          <a:noFill/>
          <a:ln>
            <a:solidFill>
              <a:srgbClr val="1F497D"/>
            </a:solidFill>
          </a:ln>
        </p:spPr>
      </p:pic>
    </p:spTree>
    <p:extLst>
      <p:ext uri="{BB962C8B-B14F-4D97-AF65-F5344CB8AC3E}">
        <p14:creationId xmlns:p14="http://schemas.microsoft.com/office/powerpoint/2010/main" xmlns="" val="8332096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218019"/>
            <a:ext cx="9144000" cy="5808803"/>
          </a:xfrm>
        </p:spPr>
        <p:txBody>
          <a:bodyPr>
            <a:normAutofit fontScale="85000" lnSpcReduction="10000"/>
          </a:bodyPr>
          <a:lstStyle/>
          <a:p>
            <a:pPr marL="0" indent="0">
              <a:buNone/>
            </a:pPr>
            <a:r>
              <a:rPr lang="it-IT" dirty="0" smtClean="0"/>
              <a:t>Dalle </a:t>
            </a:r>
            <a:r>
              <a:rPr lang="it-IT" dirty="0"/>
              <a:t>“</a:t>
            </a:r>
            <a:r>
              <a:rPr lang="it-IT" b="1" dirty="0"/>
              <a:t>Linee guida per il passaggio al Nuovo </a:t>
            </a:r>
            <a:r>
              <a:rPr lang="it-IT" b="1" dirty="0" smtClean="0"/>
              <a:t>Ordinamento </a:t>
            </a:r>
            <a:r>
              <a:rPr lang="it-IT" b="1" dirty="0"/>
              <a:t>per gli Istituti Professionali</a:t>
            </a:r>
            <a:r>
              <a:rPr lang="it-IT" dirty="0"/>
              <a:t>” </a:t>
            </a:r>
            <a:endParaRPr lang="it-IT" dirty="0" smtClean="0"/>
          </a:p>
          <a:p>
            <a:pPr marL="0" indent="0">
              <a:buNone/>
            </a:pPr>
            <a:r>
              <a:rPr lang="it-IT" dirty="0" smtClean="0"/>
              <a:t>(</a:t>
            </a:r>
            <a:r>
              <a:rPr lang="it-IT" dirty="0" err="1"/>
              <a:t>d.P.R.</a:t>
            </a:r>
            <a:r>
              <a:rPr lang="it-IT" dirty="0"/>
              <a:t> 15 marzo 2010, n. 87, articolo 8, comma 6</a:t>
            </a:r>
            <a:r>
              <a:rPr lang="it-IT" dirty="0" smtClean="0"/>
              <a:t>)</a:t>
            </a:r>
          </a:p>
          <a:p>
            <a:pPr marL="0" indent="0">
              <a:buNone/>
            </a:pPr>
            <a:r>
              <a:rPr lang="it-IT" dirty="0" smtClean="0"/>
              <a:t>Primo Biennio</a:t>
            </a:r>
          </a:p>
          <a:p>
            <a:pPr marL="0" indent="0">
              <a:buNone/>
            </a:pPr>
            <a:endParaRPr lang="it-IT" dirty="0" smtClean="0"/>
          </a:p>
          <a:p>
            <a:pPr marL="0" indent="0">
              <a:buNone/>
            </a:pPr>
            <a:r>
              <a:rPr lang="it-IT" i="1" dirty="0" smtClean="0"/>
              <a:t>Il </a:t>
            </a:r>
            <a:r>
              <a:rPr lang="it-IT" i="1" dirty="0"/>
              <a:t>docente di “Matematica” concorre a far conseguire allo studente, al termine del percorso quinquennale di istruzione professionale del settore “Servizi” , risultati di apprendimento che lo mettono in grado di: utilizzare il linguaggio e i metodi propri della matematica per organizzare e valutare adeguatamente informazioni qualitative e quantitative; utilizzare le strategie del pensiero razionale negli aspetti dialettici e algoritmici per affrontare situazioni problematiche, elaborando opportune soluzioni.</a:t>
            </a:r>
            <a:endParaRPr lang="it-IT" dirty="0"/>
          </a:p>
          <a:p>
            <a:pPr marL="0" indent="0">
              <a:buNone/>
            </a:pPr>
            <a:endParaRPr lang="it-IT" dirty="0"/>
          </a:p>
        </p:txBody>
      </p:sp>
    </p:spTree>
    <p:extLst>
      <p:ext uri="{BB962C8B-B14F-4D97-AF65-F5344CB8AC3E}">
        <p14:creationId xmlns:p14="http://schemas.microsoft.com/office/powerpoint/2010/main" xmlns="" val="5649098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Terza attività</a:t>
            </a:r>
            <a:endParaRPr lang="it-IT" dirty="0"/>
          </a:p>
        </p:txBody>
      </p:sp>
      <p:sp>
        <p:nvSpPr>
          <p:cNvPr id="2" name="Segnaposto contenuto 1"/>
          <p:cNvSpPr>
            <a:spLocks noGrp="1"/>
          </p:cNvSpPr>
          <p:nvPr>
            <p:ph idx="1"/>
          </p:nvPr>
        </p:nvSpPr>
        <p:spPr>
          <a:xfrm>
            <a:off x="457200" y="1600200"/>
            <a:ext cx="8229600" cy="2048267"/>
          </a:xfrm>
        </p:spPr>
        <p:txBody>
          <a:bodyPr>
            <a:noAutofit/>
          </a:bodyPr>
          <a:lstStyle/>
          <a:p>
            <a:pPr marL="0" indent="0">
              <a:buNone/>
            </a:pPr>
            <a:r>
              <a:rPr lang="it-IT" sz="2000" b="1" i="1" dirty="0"/>
              <a:t>SPESE MENSILI</a:t>
            </a:r>
            <a:endParaRPr lang="it-IT" sz="2000" dirty="0"/>
          </a:p>
          <a:p>
            <a:pPr marL="0" indent="0">
              <a:buNone/>
            </a:pPr>
            <a:r>
              <a:rPr lang="it-IT" sz="2000" dirty="0"/>
              <a:t>Hai uno stipendio settimanale di 200 Euro.  </a:t>
            </a:r>
          </a:p>
          <a:p>
            <a:pPr marL="0" indent="0">
              <a:buNone/>
            </a:pPr>
            <a:r>
              <a:rPr lang="it-IT" sz="2000" dirty="0"/>
              <a:t>Frequenti una palestra il cui costo mensile è di 20 Euro e hai delle spese per uscire la sera di circa 15 Euro a settimana. Inoltre paghi per l’affitto e spese telefoniche all’incirca 400 Euro al mese. Su quali cifre puoi permetterti di fare acquisti o attività extra in un mese</a:t>
            </a:r>
            <a:r>
              <a:rPr lang="it-IT" sz="2000" dirty="0" smtClean="0"/>
              <a:t>?</a:t>
            </a:r>
            <a:endParaRPr lang="it-IT" sz="2000" dirty="0"/>
          </a:p>
          <a:p>
            <a:pPr marL="0" indent="0">
              <a:buNone/>
            </a:pPr>
            <a:endParaRPr lang="it-IT" sz="2000" dirty="0"/>
          </a:p>
          <a:p>
            <a:endParaRPr lang="it-IT" sz="2000" dirty="0"/>
          </a:p>
        </p:txBody>
      </p:sp>
      <p:sp>
        <p:nvSpPr>
          <p:cNvPr id="4" name="CasellaDiTesto 3"/>
          <p:cNvSpPr txBox="1"/>
          <p:nvPr/>
        </p:nvSpPr>
        <p:spPr>
          <a:xfrm>
            <a:off x="2029578" y="4653445"/>
            <a:ext cx="5030368" cy="461665"/>
          </a:xfrm>
          <a:prstGeom prst="rect">
            <a:avLst/>
          </a:prstGeom>
          <a:noFill/>
        </p:spPr>
        <p:txBody>
          <a:bodyPr wrap="square" rtlCol="0">
            <a:spAutoFit/>
          </a:bodyPr>
          <a:lstStyle/>
          <a:p>
            <a:pPr algn="ctr"/>
            <a:r>
              <a:rPr lang="it-IT" sz="2400" dirty="0" smtClean="0"/>
              <a:t>Problema di Riscaldamento</a:t>
            </a:r>
            <a:endParaRPr lang="it-IT" sz="2400" dirty="0"/>
          </a:p>
        </p:txBody>
      </p:sp>
      <p:sp>
        <p:nvSpPr>
          <p:cNvPr id="5" name="Freccia destra 4"/>
          <p:cNvSpPr/>
          <p:nvPr/>
        </p:nvSpPr>
        <p:spPr>
          <a:xfrm rot="16200000">
            <a:off x="4158768" y="3930184"/>
            <a:ext cx="672376" cy="774146"/>
          </a:xfrm>
          <a:prstGeom prst="rightArrow">
            <a:avLst>
              <a:gd name="adj1" fmla="val 24264"/>
              <a:gd name="adj2" fmla="val 3333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xmlns="" val="32986300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Terza attività</a:t>
            </a:r>
          </a:p>
        </p:txBody>
      </p:sp>
      <p:sp>
        <p:nvSpPr>
          <p:cNvPr id="3" name="Segnaposto contenuto 2"/>
          <p:cNvSpPr>
            <a:spLocks noGrp="1"/>
          </p:cNvSpPr>
          <p:nvPr>
            <p:ph idx="1"/>
          </p:nvPr>
        </p:nvSpPr>
        <p:spPr/>
        <p:txBody>
          <a:bodyPr>
            <a:normAutofit fontScale="62500" lnSpcReduction="20000"/>
          </a:bodyPr>
          <a:lstStyle/>
          <a:p>
            <a:pPr marL="0" indent="0">
              <a:buNone/>
            </a:pPr>
            <a:r>
              <a:rPr lang="it-IT" b="1" i="1" dirty="0" smtClean="0"/>
              <a:t>LA “CASA DEL PESCE” – versione 2</a:t>
            </a:r>
            <a:endParaRPr lang="it-IT" dirty="0" smtClean="0"/>
          </a:p>
          <a:p>
            <a:pPr marL="0" indent="0">
              <a:buNone/>
            </a:pPr>
            <a:r>
              <a:rPr lang="it-IT" dirty="0" smtClean="0"/>
              <a:t>Il tuo ristorante sta diventando sempre più rinomato e 30 coperti sono pochi, hai deciso di ampliare la sala. Vuoi raggiungere almeno 90 coperti. L’ampliamento della sala prevede l’acquisto del locale adiacente al tuo, il proprietario chiede una cifra di 100.000 Euro. Inoltre le spese di rifacimento del locale si aggirano intorno ai 20.000. Dovrai restare chiuso per un mese. </a:t>
            </a:r>
          </a:p>
          <a:p>
            <a:pPr marL="0" indent="0">
              <a:buNone/>
            </a:pPr>
            <a:r>
              <a:rPr lang="it-IT" dirty="0" smtClean="0"/>
              <a:t>Alla riapertura decidi di fare dei prezzi menu convenienti per attrarre più gente e recuperare le spese il più in fretta possibile: </a:t>
            </a:r>
            <a:r>
              <a:rPr lang="it-IT" b="1" dirty="0" smtClean="0"/>
              <a:t>menù estate al prezzo di 25 Euro a testa.</a:t>
            </a:r>
            <a:endParaRPr lang="it-IT" dirty="0" smtClean="0"/>
          </a:p>
          <a:p>
            <a:pPr marL="0" indent="0">
              <a:buNone/>
            </a:pPr>
            <a:r>
              <a:rPr lang="it-IT" dirty="0" smtClean="0"/>
              <a:t>Per superare in un mese le spese relative all’ampliamento del locale, devi avere un certo numero di clienti. Qual è la scelta più conveniente da fare?</a:t>
            </a:r>
          </a:p>
          <a:p>
            <a:pPr marL="0" indent="0">
              <a:buNone/>
            </a:pPr>
            <a:endParaRPr lang="it-IT" dirty="0" smtClean="0"/>
          </a:p>
          <a:p>
            <a:pPr lvl="0"/>
            <a:r>
              <a:rPr lang="it-IT" dirty="0" smtClean="0"/>
              <a:t>Restare aperto tutti i giorni solo a pranzo.</a:t>
            </a:r>
          </a:p>
          <a:p>
            <a:pPr lvl="0"/>
            <a:r>
              <a:rPr lang="it-IT" dirty="0" smtClean="0"/>
              <a:t>Restare aperti tutti i giorni a pranzo e cena, ma chiusi la domenica.</a:t>
            </a:r>
          </a:p>
          <a:p>
            <a:pPr lvl="0"/>
            <a:r>
              <a:rPr lang="it-IT" dirty="0" smtClean="0"/>
              <a:t>Restare aperti tutti i giorni dal lunedì al sabato a pranzo e cena, la domenica aperti solo a pranzo.</a:t>
            </a:r>
          </a:p>
          <a:p>
            <a:endParaRPr lang="it-IT" dirty="0"/>
          </a:p>
        </p:txBody>
      </p:sp>
    </p:spTree>
    <p:extLst>
      <p:ext uri="{BB962C8B-B14F-4D97-AF65-F5344CB8AC3E}">
        <p14:creationId xmlns:p14="http://schemas.microsoft.com/office/powerpoint/2010/main" xmlns="" val="38449962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4 alle 22.54.38.png"/>
          <p:cNvPicPr/>
          <p:nvPr/>
        </p:nvPicPr>
        <p:blipFill>
          <a:blip r:embed="rId2">
            <a:extLst>
              <a:ext uri="{28A0092B-C50C-407E-A947-70E740481C1C}">
                <a14:useLocalDpi xmlns:a14="http://schemas.microsoft.com/office/drawing/2010/main" xmlns="" val="0"/>
              </a:ext>
            </a:extLst>
          </a:blip>
          <a:srcRect/>
          <a:stretch>
            <a:fillRect/>
          </a:stretch>
        </p:blipFill>
        <p:spPr bwMode="auto">
          <a:xfrm>
            <a:off x="-37189" y="1417638"/>
            <a:ext cx="9181189" cy="3027605"/>
          </a:xfrm>
          <a:prstGeom prst="rect">
            <a:avLst/>
          </a:prstGeom>
          <a:noFill/>
          <a:ln>
            <a:noFill/>
          </a:ln>
        </p:spPr>
      </p:pic>
    </p:spTree>
    <p:extLst>
      <p:ext uri="{BB962C8B-B14F-4D97-AF65-F5344CB8AC3E}">
        <p14:creationId xmlns:p14="http://schemas.microsoft.com/office/powerpoint/2010/main" xmlns="" val="17380066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4 alle 23.03.33.png"/>
          <p:cNvPicPr/>
          <p:nvPr/>
        </p:nvPicPr>
        <p:blipFill>
          <a:blip r:embed="rId2">
            <a:extLst>
              <a:ext uri="{28A0092B-C50C-407E-A947-70E740481C1C}">
                <a14:useLocalDpi xmlns:a14="http://schemas.microsoft.com/office/drawing/2010/main" xmlns="" val="0"/>
              </a:ext>
            </a:extLst>
          </a:blip>
          <a:srcRect/>
          <a:stretch>
            <a:fillRect/>
          </a:stretch>
        </p:blipFill>
        <p:spPr bwMode="auto">
          <a:xfrm>
            <a:off x="536456" y="1108238"/>
            <a:ext cx="8100540" cy="4457006"/>
          </a:xfrm>
          <a:prstGeom prst="rect">
            <a:avLst/>
          </a:prstGeom>
          <a:noFill/>
          <a:ln>
            <a:noFill/>
          </a:ln>
        </p:spPr>
      </p:pic>
    </p:spTree>
    <p:extLst>
      <p:ext uri="{BB962C8B-B14F-4D97-AF65-F5344CB8AC3E}">
        <p14:creationId xmlns:p14="http://schemas.microsoft.com/office/powerpoint/2010/main" xmlns="" val="11682046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4 alle 23.03.51.png"/>
          <p:cNvPicPr/>
          <p:nvPr/>
        </p:nvPicPr>
        <p:blipFill>
          <a:blip r:embed="rId3">
            <a:extLst>
              <a:ext uri="{28A0092B-C50C-407E-A947-70E740481C1C}">
                <a14:useLocalDpi xmlns:a14="http://schemas.microsoft.com/office/drawing/2010/main" xmlns="" val="0"/>
              </a:ext>
            </a:extLst>
          </a:blip>
          <a:srcRect/>
          <a:stretch>
            <a:fillRect/>
          </a:stretch>
        </p:blipFill>
        <p:spPr bwMode="auto">
          <a:xfrm>
            <a:off x="278151" y="1417638"/>
            <a:ext cx="8627956" cy="3592605"/>
          </a:xfrm>
          <a:prstGeom prst="rect">
            <a:avLst/>
          </a:prstGeom>
          <a:noFill/>
          <a:ln>
            <a:noFill/>
          </a:ln>
        </p:spPr>
      </p:pic>
    </p:spTree>
    <p:extLst>
      <p:ext uri="{BB962C8B-B14F-4D97-AF65-F5344CB8AC3E}">
        <p14:creationId xmlns:p14="http://schemas.microsoft.com/office/powerpoint/2010/main" xmlns="" val="14947590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4 alle 23.07.03.png"/>
          <p:cNvPicPr/>
          <p:nvPr/>
        </p:nvPicPr>
        <p:blipFill>
          <a:blip r:embed="rId2">
            <a:extLst>
              <a:ext uri="{28A0092B-C50C-407E-A947-70E740481C1C}">
                <a14:useLocalDpi xmlns:a14="http://schemas.microsoft.com/office/drawing/2010/main" xmlns="" val="0"/>
              </a:ext>
            </a:extLst>
          </a:blip>
          <a:srcRect/>
          <a:stretch>
            <a:fillRect/>
          </a:stretch>
        </p:blipFill>
        <p:spPr bwMode="auto">
          <a:xfrm>
            <a:off x="1780550" y="293420"/>
            <a:ext cx="5995611" cy="5741071"/>
          </a:xfrm>
          <a:prstGeom prst="rect">
            <a:avLst/>
          </a:prstGeom>
          <a:noFill/>
          <a:ln>
            <a:noFill/>
          </a:ln>
        </p:spPr>
      </p:pic>
    </p:spTree>
    <p:extLst>
      <p:ext uri="{BB962C8B-B14F-4D97-AF65-F5344CB8AC3E}">
        <p14:creationId xmlns:p14="http://schemas.microsoft.com/office/powerpoint/2010/main" xmlns="" val="4158191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Quarta attività</a:t>
            </a:r>
            <a:endParaRPr lang="it-IT" dirty="0"/>
          </a:p>
        </p:txBody>
      </p:sp>
      <p:sp>
        <p:nvSpPr>
          <p:cNvPr id="3" name="Segnaposto contenuto 2"/>
          <p:cNvSpPr>
            <a:spLocks noGrp="1"/>
          </p:cNvSpPr>
          <p:nvPr>
            <p:ph idx="1"/>
          </p:nvPr>
        </p:nvSpPr>
        <p:spPr>
          <a:xfrm>
            <a:off x="457200" y="1495613"/>
            <a:ext cx="8229600" cy="4525963"/>
          </a:xfrm>
        </p:spPr>
        <p:txBody>
          <a:bodyPr/>
          <a:lstStyle/>
          <a:p>
            <a:pPr marL="0" indent="0">
              <a:buNone/>
            </a:pPr>
            <a:r>
              <a:rPr lang="it-IT" dirty="0" smtClean="0"/>
              <a:t>Ricerca di </a:t>
            </a:r>
            <a:r>
              <a:rPr lang="it-IT" dirty="0"/>
              <a:t>termini specifici per l’uso di disequazioni e sistemi di disequazioni</a:t>
            </a:r>
          </a:p>
          <a:p>
            <a:pPr marL="0" indent="0">
              <a:buNone/>
            </a:pPr>
            <a:endParaRPr lang="it-IT" dirty="0"/>
          </a:p>
        </p:txBody>
      </p:sp>
      <p:pic>
        <p:nvPicPr>
          <p:cNvPr id="4" name="Immagine 3" descr="Macintosh HD:Users:michele:Desktop:Schermata 2015-07-05 alle 20.28.13.png"/>
          <p:cNvPicPr/>
          <p:nvPr/>
        </p:nvPicPr>
        <p:blipFill>
          <a:blip r:embed="rId2">
            <a:extLst>
              <a:ext uri="{28A0092B-C50C-407E-A947-70E740481C1C}">
                <a14:useLocalDpi xmlns:a14="http://schemas.microsoft.com/office/drawing/2010/main" xmlns="" val="0"/>
              </a:ext>
            </a:extLst>
          </a:blip>
          <a:srcRect/>
          <a:stretch>
            <a:fillRect/>
          </a:stretch>
        </p:blipFill>
        <p:spPr bwMode="auto">
          <a:xfrm>
            <a:off x="417006" y="2664172"/>
            <a:ext cx="8652286" cy="1369945"/>
          </a:xfrm>
          <a:prstGeom prst="rect">
            <a:avLst/>
          </a:prstGeom>
          <a:noFill/>
          <a:ln>
            <a:noFill/>
          </a:ln>
        </p:spPr>
      </p:pic>
      <p:pic>
        <p:nvPicPr>
          <p:cNvPr id="5" name="Immagine 4" descr="Macintosh HD:Users:michele:Desktop:Schermata 2015-07-05 alle 20.28.23.png"/>
          <p:cNvPicPr/>
          <p:nvPr/>
        </p:nvPicPr>
        <p:blipFill>
          <a:blip r:embed="rId3">
            <a:extLst>
              <a:ext uri="{28A0092B-C50C-407E-A947-70E740481C1C}">
                <a14:useLocalDpi xmlns:a14="http://schemas.microsoft.com/office/drawing/2010/main" xmlns="" val="0"/>
              </a:ext>
            </a:extLst>
          </a:blip>
          <a:srcRect/>
          <a:stretch>
            <a:fillRect/>
          </a:stretch>
        </p:blipFill>
        <p:spPr bwMode="auto">
          <a:xfrm>
            <a:off x="202454" y="4193482"/>
            <a:ext cx="8409641" cy="678723"/>
          </a:xfrm>
          <a:prstGeom prst="rect">
            <a:avLst/>
          </a:prstGeom>
          <a:noFill/>
          <a:ln>
            <a:noFill/>
          </a:ln>
        </p:spPr>
      </p:pic>
      <p:pic>
        <p:nvPicPr>
          <p:cNvPr id="6" name="Immagine 5" descr="Macintosh HD:Users:michele:Desktop:Schermata 2015-07-05 alle 20.28.43.png"/>
          <p:cNvPicPr/>
          <p:nvPr/>
        </p:nvPicPr>
        <p:blipFill>
          <a:blip r:embed="rId4">
            <a:extLst>
              <a:ext uri="{28A0092B-C50C-407E-A947-70E740481C1C}">
                <a14:useLocalDpi xmlns:a14="http://schemas.microsoft.com/office/drawing/2010/main" xmlns="" val="0"/>
              </a:ext>
            </a:extLst>
          </a:blip>
          <a:srcRect/>
          <a:stretch>
            <a:fillRect/>
          </a:stretch>
        </p:blipFill>
        <p:spPr bwMode="auto">
          <a:xfrm>
            <a:off x="741079" y="5080000"/>
            <a:ext cx="7655859" cy="955235"/>
          </a:xfrm>
          <a:prstGeom prst="rect">
            <a:avLst/>
          </a:prstGeom>
          <a:noFill/>
          <a:ln>
            <a:noFill/>
          </a:ln>
        </p:spPr>
      </p:pic>
    </p:spTree>
    <p:extLst>
      <p:ext uri="{BB962C8B-B14F-4D97-AF65-F5344CB8AC3E}">
        <p14:creationId xmlns:p14="http://schemas.microsoft.com/office/powerpoint/2010/main" xmlns="" val="34403378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026549"/>
            <a:ext cx="8229600" cy="1143000"/>
          </a:xfrm>
        </p:spPr>
        <p:txBody>
          <a:bodyPr/>
          <a:lstStyle/>
          <a:p>
            <a:r>
              <a:rPr lang="it-IT" dirty="0" smtClean="0"/>
              <a:t>Inventa tu il problema!</a:t>
            </a:r>
            <a:endParaRPr lang="it-IT" dirty="0"/>
          </a:p>
        </p:txBody>
      </p:sp>
      <p:sp>
        <p:nvSpPr>
          <p:cNvPr id="4" name="Titolo 2"/>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dirty="0" smtClean="0"/>
              <a:t>Quinta attività</a:t>
            </a:r>
            <a:endParaRPr lang="it-IT" dirty="0"/>
          </a:p>
        </p:txBody>
      </p:sp>
    </p:spTree>
    <p:extLst>
      <p:ext uri="{BB962C8B-B14F-4D97-AF65-F5344CB8AC3E}">
        <p14:creationId xmlns:p14="http://schemas.microsoft.com/office/powerpoint/2010/main" xmlns="" val="38697436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Macintosh HD:Users:michele:Desktop:Schermata 2015-07-05 alle 20.35.00.png"/>
          <p:cNvPicPr/>
          <p:nvPr/>
        </p:nvPicPr>
        <p:blipFill>
          <a:blip r:embed="rId3">
            <a:extLst>
              <a:ext uri="{28A0092B-C50C-407E-A947-70E740481C1C}">
                <a14:useLocalDpi xmlns:a14="http://schemas.microsoft.com/office/drawing/2010/main" xmlns="" val="0"/>
              </a:ext>
            </a:extLst>
          </a:blip>
          <a:srcRect/>
          <a:stretch>
            <a:fillRect/>
          </a:stretch>
        </p:blipFill>
        <p:spPr bwMode="auto">
          <a:xfrm>
            <a:off x="440519" y="1490056"/>
            <a:ext cx="8352946" cy="3655899"/>
          </a:xfrm>
          <a:prstGeom prst="rect">
            <a:avLst/>
          </a:prstGeom>
          <a:noFill/>
          <a:ln>
            <a:noFill/>
          </a:ln>
        </p:spPr>
      </p:pic>
      <p:pic>
        <p:nvPicPr>
          <p:cNvPr id="5" name="Immagine 4" descr="Macintosh HD:Users:michele:Desktop:Schermata 2015-07-05 alle 20.36.56.png"/>
          <p:cNvPicPr/>
          <p:nvPr/>
        </p:nvPicPr>
        <p:blipFill>
          <a:blip r:embed="rId4">
            <a:extLst>
              <a:ext uri="{28A0092B-C50C-407E-A947-70E740481C1C}">
                <a14:useLocalDpi xmlns:a14="http://schemas.microsoft.com/office/drawing/2010/main" xmlns="" val="0"/>
              </a:ext>
            </a:extLst>
          </a:blip>
          <a:srcRect/>
          <a:stretch>
            <a:fillRect/>
          </a:stretch>
        </p:blipFill>
        <p:spPr bwMode="auto">
          <a:xfrm>
            <a:off x="9494" y="884101"/>
            <a:ext cx="9157501" cy="4912811"/>
          </a:xfrm>
          <a:prstGeom prst="rect">
            <a:avLst/>
          </a:prstGeom>
          <a:noFill/>
          <a:ln>
            <a:noFill/>
          </a:ln>
        </p:spPr>
      </p:pic>
    </p:spTree>
    <p:extLst>
      <p:ext uri="{BB962C8B-B14F-4D97-AF65-F5344CB8AC3E}">
        <p14:creationId xmlns:p14="http://schemas.microsoft.com/office/powerpoint/2010/main" xmlns="" val="14560349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5 alle 20.35.00.png"/>
          <p:cNvPicPr/>
          <p:nvPr/>
        </p:nvPicPr>
        <p:blipFill>
          <a:blip r:embed="rId3">
            <a:extLst>
              <a:ext uri="{28A0092B-C50C-407E-A947-70E740481C1C}">
                <a14:useLocalDpi xmlns:a14="http://schemas.microsoft.com/office/drawing/2010/main" xmlns="" val="0"/>
              </a:ext>
            </a:extLst>
          </a:blip>
          <a:srcRect/>
          <a:stretch>
            <a:fillRect/>
          </a:stretch>
        </p:blipFill>
        <p:spPr bwMode="auto">
          <a:xfrm>
            <a:off x="145265" y="582707"/>
            <a:ext cx="8909856" cy="3899646"/>
          </a:xfrm>
          <a:prstGeom prst="rect">
            <a:avLst/>
          </a:prstGeom>
          <a:noFill/>
          <a:ln>
            <a:noFill/>
          </a:ln>
        </p:spPr>
      </p:pic>
    </p:spTree>
    <p:extLst>
      <p:ext uri="{BB962C8B-B14F-4D97-AF65-F5344CB8AC3E}">
        <p14:creationId xmlns:p14="http://schemas.microsoft.com/office/powerpoint/2010/main" xmlns="" val="900500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200740"/>
            <a:ext cx="9144000" cy="2832751"/>
          </a:xfrm>
        </p:spPr>
        <p:txBody>
          <a:bodyPr>
            <a:noAutofit/>
          </a:bodyPr>
          <a:lstStyle/>
          <a:p>
            <a:pPr marL="0" indent="0">
              <a:buNone/>
            </a:pPr>
            <a:r>
              <a:rPr lang="it-IT" sz="2700" dirty="0"/>
              <a:t>Dalle “</a:t>
            </a:r>
            <a:r>
              <a:rPr lang="it-IT" sz="2700" b="1" dirty="0"/>
              <a:t>Linee guida per il passaggio al Nuovo Ordinamento per gli Istituti Professionali</a:t>
            </a:r>
            <a:r>
              <a:rPr lang="it-IT" sz="2700" dirty="0"/>
              <a:t>” </a:t>
            </a:r>
          </a:p>
          <a:p>
            <a:pPr marL="0" indent="0">
              <a:buNone/>
            </a:pPr>
            <a:r>
              <a:rPr lang="it-IT" sz="2700" dirty="0"/>
              <a:t>(</a:t>
            </a:r>
            <a:r>
              <a:rPr lang="it-IT" sz="2700" dirty="0" err="1"/>
              <a:t>d.P.R.</a:t>
            </a:r>
            <a:r>
              <a:rPr lang="it-IT" sz="2700" dirty="0"/>
              <a:t> 15 marzo 2010, n. 87, articolo 8, comma 6)</a:t>
            </a:r>
          </a:p>
          <a:p>
            <a:pPr marL="0" indent="0">
              <a:buNone/>
            </a:pPr>
            <a:r>
              <a:rPr lang="it-IT" sz="2700" dirty="0"/>
              <a:t>Primo Biennio</a:t>
            </a:r>
          </a:p>
          <a:p>
            <a:pPr marL="0" indent="0">
              <a:buNone/>
            </a:pPr>
            <a:endParaRPr lang="it-IT" sz="2700" i="1" dirty="0" smtClean="0"/>
          </a:p>
          <a:p>
            <a:pPr marL="0" indent="0">
              <a:buNone/>
            </a:pPr>
            <a:r>
              <a:rPr lang="it-IT" sz="2700" i="1" dirty="0" smtClean="0"/>
              <a:t>“</a:t>
            </a:r>
            <a:r>
              <a:rPr lang="it-IT" sz="2700" i="1" dirty="0"/>
              <a:t>nella scelta dei problemi, è opportuno fare riferimento sia ad aspetti interni alla matematica, sia ad aspetti specifici collegati ad ambiti scientifici (economico, sociale, tecnologico) o, </a:t>
            </a:r>
            <a:r>
              <a:rPr lang="it-IT" sz="2700" i="1" dirty="0" err="1"/>
              <a:t>piu</a:t>
            </a:r>
            <a:r>
              <a:rPr lang="it-IT" sz="2700" i="1" dirty="0"/>
              <a:t>̀ in generale, al mondo reale.”</a:t>
            </a:r>
            <a:endParaRPr lang="it-IT" sz="2700" dirty="0"/>
          </a:p>
          <a:p>
            <a:endParaRPr lang="it-IT" sz="2700" dirty="0"/>
          </a:p>
        </p:txBody>
      </p:sp>
    </p:spTree>
    <p:extLst>
      <p:ext uri="{BB962C8B-B14F-4D97-AF65-F5344CB8AC3E}">
        <p14:creationId xmlns:p14="http://schemas.microsoft.com/office/powerpoint/2010/main" xmlns="" val="6606676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Macintosh HD:Users:michele:Desktop:Schermata 2015-07-05 alle 20.37.19.png"/>
          <p:cNvPicPr/>
          <p:nvPr/>
        </p:nvPicPr>
        <p:blipFill>
          <a:blip r:embed="rId2">
            <a:extLst>
              <a:ext uri="{28A0092B-C50C-407E-A947-70E740481C1C}">
                <a14:useLocalDpi xmlns:a14="http://schemas.microsoft.com/office/drawing/2010/main" xmlns="" val="0"/>
              </a:ext>
            </a:extLst>
          </a:blip>
          <a:srcRect/>
          <a:stretch>
            <a:fillRect/>
          </a:stretch>
        </p:blipFill>
        <p:spPr bwMode="auto">
          <a:xfrm>
            <a:off x="881571" y="136973"/>
            <a:ext cx="7568652" cy="5855287"/>
          </a:xfrm>
          <a:prstGeom prst="rect">
            <a:avLst/>
          </a:prstGeom>
          <a:noFill/>
          <a:ln>
            <a:noFill/>
          </a:ln>
        </p:spPr>
      </p:pic>
    </p:spTree>
    <p:extLst>
      <p:ext uri="{BB962C8B-B14F-4D97-AF65-F5344CB8AC3E}">
        <p14:creationId xmlns:p14="http://schemas.microsoft.com/office/powerpoint/2010/main" xmlns="" val="17723405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Conclusioni</a:t>
            </a:r>
            <a:endParaRPr lang="it-IT" dirty="0"/>
          </a:p>
        </p:txBody>
      </p:sp>
      <p:sp>
        <p:nvSpPr>
          <p:cNvPr id="3" name="Segnaposto contenuto 2"/>
          <p:cNvSpPr>
            <a:spLocks noGrp="1"/>
          </p:cNvSpPr>
          <p:nvPr>
            <p:ph idx="1"/>
          </p:nvPr>
        </p:nvSpPr>
        <p:spPr>
          <a:xfrm>
            <a:off x="0" y="1417638"/>
            <a:ext cx="9144000" cy="4708525"/>
          </a:xfrm>
        </p:spPr>
        <p:txBody>
          <a:bodyPr>
            <a:normAutofit fontScale="62500" lnSpcReduction="20000"/>
          </a:bodyPr>
          <a:lstStyle/>
          <a:p>
            <a:r>
              <a:rPr lang="it-IT" dirty="0" smtClean="0"/>
              <a:t>Individuazione di </a:t>
            </a:r>
            <a:r>
              <a:rPr lang="it-IT" dirty="0"/>
              <a:t>un metodo di risoluzione (seppur </a:t>
            </a:r>
            <a:r>
              <a:rPr lang="it-IT" dirty="0" smtClean="0"/>
              <a:t>a volte in modo confuso </a:t>
            </a:r>
            <a:r>
              <a:rPr lang="it-IT" dirty="0"/>
              <a:t>e </a:t>
            </a:r>
            <a:r>
              <a:rPr lang="it-IT" dirty="0" smtClean="0"/>
              <a:t>scorretto)</a:t>
            </a:r>
            <a:endParaRPr lang="it-IT" dirty="0"/>
          </a:p>
          <a:p>
            <a:endParaRPr lang="it-IT" dirty="0"/>
          </a:p>
          <a:p>
            <a:r>
              <a:rPr lang="it-IT" dirty="0" smtClean="0"/>
              <a:t>Capacità di </a:t>
            </a:r>
            <a:r>
              <a:rPr lang="it-IT" dirty="0"/>
              <a:t>individuare problemi in cui </a:t>
            </a:r>
            <a:r>
              <a:rPr lang="it-IT" dirty="0" smtClean="0"/>
              <a:t>“entrano </a:t>
            </a:r>
            <a:r>
              <a:rPr lang="it-IT" dirty="0"/>
              <a:t>in </a:t>
            </a:r>
            <a:r>
              <a:rPr lang="it-IT" dirty="0" smtClean="0"/>
              <a:t>gioco” </a:t>
            </a:r>
            <a:r>
              <a:rPr lang="it-IT" dirty="0"/>
              <a:t>le disequazioni, attraverso quelle che possano essere le parole significative legate al significato matematico delle disequazioni e </a:t>
            </a:r>
            <a:r>
              <a:rPr lang="it-IT" dirty="0" smtClean="0"/>
              <a:t>ai sistemi </a:t>
            </a:r>
            <a:r>
              <a:rPr lang="it-IT" dirty="0"/>
              <a:t>di disequazioni</a:t>
            </a:r>
          </a:p>
          <a:p>
            <a:endParaRPr lang="it-IT" dirty="0"/>
          </a:p>
          <a:p>
            <a:r>
              <a:rPr lang="it-IT" dirty="0"/>
              <a:t>Riconoscimento di problemi </a:t>
            </a:r>
            <a:r>
              <a:rPr lang="it-IT" dirty="0" smtClean="0"/>
              <a:t>riguardanti disequazioni e sistemi di disequazioni su libri di testo e internet</a:t>
            </a:r>
            <a:endParaRPr lang="it-IT" dirty="0"/>
          </a:p>
          <a:p>
            <a:endParaRPr lang="it-IT" dirty="0"/>
          </a:p>
          <a:p>
            <a:r>
              <a:rPr lang="it-IT" dirty="0"/>
              <a:t>Inventare i problemi: </a:t>
            </a:r>
            <a:r>
              <a:rPr lang="it-IT" dirty="0" smtClean="0"/>
              <a:t>è stata abbandonata l’ipotesi di una risoluzione mediante una disequazione, </a:t>
            </a:r>
            <a:r>
              <a:rPr lang="it-IT" dirty="0"/>
              <a:t>ma </a:t>
            </a:r>
            <a:r>
              <a:rPr lang="it-IT" dirty="0" smtClean="0"/>
              <a:t>si riescono ad </a:t>
            </a:r>
            <a:r>
              <a:rPr lang="it-IT" dirty="0"/>
              <a:t>inventare problemi </a:t>
            </a:r>
            <a:r>
              <a:rPr lang="it-IT" dirty="0" smtClean="0"/>
              <a:t>strettamente legati </a:t>
            </a:r>
            <a:r>
              <a:rPr lang="it-IT" dirty="0"/>
              <a:t>alla </a:t>
            </a:r>
            <a:r>
              <a:rPr lang="it-IT" dirty="0" smtClean="0"/>
              <a:t>quotidianità.</a:t>
            </a:r>
          </a:p>
          <a:p>
            <a:pPr marL="0" indent="0">
              <a:buNone/>
            </a:pPr>
            <a:endParaRPr lang="it-IT" dirty="0"/>
          </a:p>
          <a:p>
            <a:r>
              <a:rPr lang="it-IT" dirty="0"/>
              <a:t>Il caso di Dario (valutato totalmente negativo) mette in evidenza una produzione complessa frutto di un pensiero creativo ed algoritmico estremamente raffinato.</a:t>
            </a:r>
          </a:p>
          <a:p>
            <a:endParaRPr lang="it-IT" dirty="0"/>
          </a:p>
        </p:txBody>
      </p:sp>
    </p:spTree>
    <p:extLst>
      <p:ext uri="{BB962C8B-B14F-4D97-AF65-F5344CB8AC3E}">
        <p14:creationId xmlns:p14="http://schemas.microsoft.com/office/powerpoint/2010/main" xmlns="" val="2649422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298022" y="1009331"/>
            <a:ext cx="9641943" cy="1698447"/>
          </a:xfrm>
        </p:spPr>
        <p:txBody>
          <a:bodyPr/>
          <a:lstStyle/>
          <a:p>
            <a:pPr marL="0" indent="0" algn="ctr">
              <a:buNone/>
            </a:pPr>
            <a:r>
              <a:rPr lang="it-IT" sz="4000" dirty="0" smtClean="0"/>
              <a:t>Grazie</a:t>
            </a:r>
          </a:p>
          <a:p>
            <a:pPr marL="0" indent="0" algn="ctr">
              <a:buNone/>
            </a:pPr>
            <a:r>
              <a:rPr lang="it-IT" sz="4000" dirty="0"/>
              <a:t>p</a:t>
            </a:r>
            <a:r>
              <a:rPr lang="it-IT" sz="4000" dirty="0" smtClean="0"/>
              <a:t>er l’attenzione!</a:t>
            </a:r>
            <a:endParaRPr lang="it-IT" sz="4000" dirty="0"/>
          </a:p>
        </p:txBody>
      </p:sp>
      <p:pic>
        <p:nvPicPr>
          <p:cNvPr id="4" name="Immagine 3"/>
          <p:cNvPicPr>
            <a:picLocks noChangeAspect="1"/>
          </p:cNvPicPr>
          <p:nvPr/>
        </p:nvPicPr>
        <p:blipFill>
          <a:blip r:embed="rId2"/>
          <a:stretch>
            <a:fillRect/>
          </a:stretch>
        </p:blipFill>
        <p:spPr>
          <a:xfrm>
            <a:off x="3415207" y="2720484"/>
            <a:ext cx="2233014" cy="2993986"/>
          </a:xfrm>
          <a:prstGeom prst="rect">
            <a:avLst/>
          </a:prstGeom>
        </p:spPr>
      </p:pic>
    </p:spTree>
    <p:extLst>
      <p:ext uri="{BB962C8B-B14F-4D97-AF65-F5344CB8AC3E}">
        <p14:creationId xmlns:p14="http://schemas.microsoft.com/office/powerpoint/2010/main" xmlns="" val="16547738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chermata 2015-09-22 alle 12.13.28.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41170" y="1"/>
            <a:ext cx="6413554" cy="6064178"/>
          </a:xfrm>
          <a:prstGeom prst="rect">
            <a:avLst/>
          </a:prstGeom>
        </p:spPr>
      </p:pic>
    </p:spTree>
    <p:extLst>
      <p:ext uri="{BB962C8B-B14F-4D97-AF65-F5344CB8AC3E}">
        <p14:creationId xmlns:p14="http://schemas.microsoft.com/office/powerpoint/2010/main" xmlns="" val="7383300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descr="Schermata 2015-09-22 alle 12.14.39.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021074"/>
            <a:ext cx="9144000" cy="4313392"/>
          </a:xfrm>
          <a:prstGeom prst="rect">
            <a:avLst/>
          </a:prstGeom>
        </p:spPr>
      </p:pic>
    </p:spTree>
    <p:extLst>
      <p:ext uri="{BB962C8B-B14F-4D97-AF65-F5344CB8AC3E}">
        <p14:creationId xmlns:p14="http://schemas.microsoft.com/office/powerpoint/2010/main" xmlns="" val="1137909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normAutofit fontScale="85000" lnSpcReduction="10000"/>
          </a:bodyPr>
          <a:lstStyle/>
          <a:p>
            <a:pPr marL="0" indent="0">
              <a:buNone/>
            </a:pPr>
            <a:r>
              <a:rPr lang="it-IT" dirty="0"/>
              <a:t>È molto significativo il confronto tra Istituti Professionali e Licei: sembra che una maggiore selezione si abbia nei primi piuttosto che nei secondi. “La realtà invece è più semplice e amara: la selezione avviene “a monte”. È infatti sugli Istituti Professionali che si dirigono proprio i potenziali “candidati alla dispersione”, quei ragazzi che per un motivo o per un altro non possono o non vogliono studiare tanto ma sperano in una scuola “pratica”. Si ritrovano invece in una scuola che non riesce a coniugare la pratica con la teoria.” </a:t>
            </a:r>
            <a:endParaRPr lang="it-IT" dirty="0" smtClean="0"/>
          </a:p>
          <a:p>
            <a:pPr marL="0" indent="0" algn="r">
              <a:buNone/>
            </a:pPr>
            <a:r>
              <a:rPr lang="it-IT" dirty="0" smtClean="0"/>
              <a:t>(</a:t>
            </a:r>
            <a:r>
              <a:rPr lang="it-IT" dirty="0" err="1"/>
              <a:t>Contardi</a:t>
            </a:r>
            <a:r>
              <a:rPr lang="it-IT" dirty="0"/>
              <a:t>, Pertichino e </a:t>
            </a:r>
            <a:r>
              <a:rPr lang="it-IT" dirty="0" err="1"/>
              <a:t>Piochi</a:t>
            </a:r>
            <a:r>
              <a:rPr lang="it-IT" dirty="0"/>
              <a:t>, 2003).</a:t>
            </a:r>
          </a:p>
        </p:txBody>
      </p:sp>
    </p:spTree>
    <p:extLst>
      <p:ext uri="{BB962C8B-B14F-4D97-AF65-F5344CB8AC3E}">
        <p14:creationId xmlns:p14="http://schemas.microsoft.com/office/powerpoint/2010/main" xmlns="" val="292497922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normAutofit fontScale="85000" lnSpcReduction="10000"/>
          </a:bodyPr>
          <a:lstStyle/>
          <a:p>
            <a:pPr marL="0" indent="0">
              <a:buNone/>
            </a:pPr>
            <a:r>
              <a:rPr lang="it-IT" dirty="0"/>
              <a:t>“va detto onestamente che per la vita pratica di tutti i giorni non serve molta matematica. […] Nondimeno la matematica è importante […]; l’importanza non sta nella sua utilità immediata, quanto piuttosto nel fatto che essa rappresenta un potente strumento di interpretazione della realtà che ci circonda, e contribuisce ad un allenamento al senso critico, al ragionare corretto, alle capacità di classificare (per partizione o per inclusione) secondo determinati attributi, di ordinare, di schematizzare, di astrarre”. </a:t>
            </a:r>
          </a:p>
          <a:p>
            <a:pPr marL="0" indent="0" algn="r">
              <a:buNone/>
            </a:pPr>
            <a:r>
              <a:rPr lang="it-IT" dirty="0" smtClean="0"/>
              <a:t>Villani (1993)</a:t>
            </a:r>
            <a:endParaRPr lang="it-IT" dirty="0"/>
          </a:p>
        </p:txBody>
      </p:sp>
    </p:spTree>
    <p:extLst>
      <p:ext uri="{BB962C8B-B14F-4D97-AF65-F5344CB8AC3E}">
        <p14:creationId xmlns:p14="http://schemas.microsoft.com/office/powerpoint/2010/main" xmlns="" val="295845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normAutofit lnSpcReduction="10000"/>
          </a:bodyPr>
          <a:lstStyle/>
          <a:p>
            <a:pPr marL="0" indent="0">
              <a:buNone/>
            </a:pPr>
            <a:endParaRPr lang="it-IT" dirty="0"/>
          </a:p>
          <a:p>
            <a:pPr marL="0" indent="0">
              <a:buNone/>
            </a:pPr>
            <a:r>
              <a:rPr lang="it-IT" i="1" dirty="0"/>
              <a:t>Una delle poche certezze che guidano l'attività di risoluzione di problemi nella scuola di base è che la contestualizzazione del problema matematico in situazioni concrete, famigliari e realistiche aiuta il bambino sia a livello di motivazione che a livello cognitivo</a:t>
            </a:r>
            <a:r>
              <a:rPr lang="it-IT" i="1" dirty="0" smtClean="0"/>
              <a:t>.</a:t>
            </a:r>
          </a:p>
          <a:p>
            <a:pPr marL="0" indent="0">
              <a:buNone/>
            </a:pPr>
            <a:endParaRPr lang="it-IT" i="1" dirty="0"/>
          </a:p>
          <a:p>
            <a:pPr marL="0" indent="0" algn="r">
              <a:buNone/>
            </a:pPr>
            <a:r>
              <a:rPr lang="it-IT" dirty="0" err="1" smtClean="0"/>
              <a:t>Zan</a:t>
            </a:r>
            <a:r>
              <a:rPr lang="it-IT" dirty="0" smtClean="0"/>
              <a:t> (2012) </a:t>
            </a:r>
            <a:endParaRPr lang="it-IT" dirty="0"/>
          </a:p>
          <a:p>
            <a:endParaRPr lang="it-IT" dirty="0"/>
          </a:p>
        </p:txBody>
      </p:sp>
    </p:spTree>
    <p:extLst>
      <p:ext uri="{BB962C8B-B14F-4D97-AF65-F5344CB8AC3E}">
        <p14:creationId xmlns:p14="http://schemas.microsoft.com/office/powerpoint/2010/main" xmlns="" val="6193645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0"/>
            <a:ext cx="9144000" cy="6126163"/>
          </a:xfrm>
        </p:spPr>
        <p:txBody>
          <a:bodyPr>
            <a:normAutofit fontScale="62500" lnSpcReduction="20000"/>
          </a:bodyPr>
          <a:lstStyle/>
          <a:p>
            <a:pPr marL="0" indent="0">
              <a:buNone/>
            </a:pPr>
            <a:r>
              <a:rPr lang="it-IT" dirty="0"/>
              <a:t>Dalle “</a:t>
            </a:r>
            <a:r>
              <a:rPr lang="it-IT" b="1" dirty="0"/>
              <a:t>Linee guida per il passaggio al Nuovo Ordinamento per gli Istituti Professionali</a:t>
            </a:r>
            <a:r>
              <a:rPr lang="it-IT" dirty="0"/>
              <a:t>” </a:t>
            </a:r>
          </a:p>
          <a:p>
            <a:pPr marL="0" indent="0">
              <a:buNone/>
            </a:pPr>
            <a:r>
              <a:rPr lang="it-IT" dirty="0"/>
              <a:t>(</a:t>
            </a:r>
            <a:r>
              <a:rPr lang="it-IT" dirty="0" err="1"/>
              <a:t>d.P.R.</a:t>
            </a:r>
            <a:r>
              <a:rPr lang="it-IT" dirty="0"/>
              <a:t> 15 marzo 2010, n. 87, articolo 8, comma 6)</a:t>
            </a:r>
          </a:p>
          <a:p>
            <a:pPr marL="0" indent="0">
              <a:buNone/>
            </a:pPr>
            <a:r>
              <a:rPr lang="it-IT" dirty="0"/>
              <a:t>Primo Biennio</a:t>
            </a:r>
          </a:p>
          <a:p>
            <a:endParaRPr lang="it-IT" dirty="0" smtClean="0"/>
          </a:p>
          <a:p>
            <a:r>
              <a:rPr lang="it-IT" dirty="0" smtClean="0"/>
              <a:t>Nell’articolazione </a:t>
            </a:r>
            <a:r>
              <a:rPr lang="it-IT" dirty="0"/>
              <a:t>“Enogastronomia” gli studenti acquisiscono competenze che consentono loro di intervenire nella valorizzazione, produzione, trasformazione, conservazione e presentazione dei prodotti enogastronomici; di operare nel sistema produttivo promuovendo la tipicità delle tradizioni locali, nazionali e internazionali applicando le normative su sicurezza, trasparenza e tracciabilità; di individuare le nuove tendenze enogastronomiche</a:t>
            </a:r>
            <a:r>
              <a:rPr lang="it-IT" dirty="0" smtClean="0"/>
              <a:t>.</a:t>
            </a:r>
          </a:p>
          <a:p>
            <a:endParaRPr lang="it-IT" dirty="0"/>
          </a:p>
          <a:p>
            <a:r>
              <a:rPr lang="it-IT" dirty="0"/>
              <a:t>Nell’articolazione “Servizi di sala e di vendita” gli studenti acquisiscono competenze che li mettono in grado di svolgere attività operative e gestionali in relazione all’amministrazione, produzione, organizzazione, erogazione e vendita di prodotti e servizi enogastronomici; di interpretare lo sviluppo delle filiere enogastronomiche per adeguare la produzione e la vendita in relazione alla richiesta dei mercati e della clientela; di valorizzare i prodotti tipici locali, interagendo con il cliente per trasformare il momento della ristorazione e della degustazione in un evento culturale</a:t>
            </a:r>
            <a:r>
              <a:rPr lang="it-IT" dirty="0" smtClean="0"/>
              <a:t>.</a:t>
            </a:r>
            <a:endParaRPr lang="it-IT" dirty="0"/>
          </a:p>
        </p:txBody>
      </p:sp>
    </p:spTree>
    <p:extLst>
      <p:ext uri="{BB962C8B-B14F-4D97-AF65-F5344CB8AC3E}">
        <p14:creationId xmlns:p14="http://schemas.microsoft.com/office/powerpoint/2010/main" xmlns="" val="7583201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Chiarezza.thmx</Template>
  <TotalTime>4937</TotalTime>
  <Words>1328</Words>
  <Application>Microsoft Office PowerPoint</Application>
  <PresentationFormat>Presentazione su schermo (4:3)</PresentationFormat>
  <Paragraphs>118</Paragraphs>
  <Slides>32</Slides>
  <Notes>19</Notes>
  <HiddenSlides>0</HiddenSlides>
  <MMClips>0</MMClips>
  <ScaleCrop>false</ScaleCrop>
  <HeadingPairs>
    <vt:vector size="4" baseType="variant">
      <vt:variant>
        <vt:lpstr>Tema</vt:lpstr>
      </vt:variant>
      <vt:variant>
        <vt:i4>1</vt:i4>
      </vt:variant>
      <vt:variant>
        <vt:lpstr>Titoli diapositive</vt:lpstr>
      </vt:variant>
      <vt:variant>
        <vt:i4>32</vt:i4>
      </vt:variant>
    </vt:vector>
  </HeadingPairs>
  <TitlesOfParts>
    <vt:vector size="33" baseType="lpstr">
      <vt:lpstr>Tema di Office</vt:lpstr>
      <vt:lpstr>Disequazioni e sistemi di disequazioni per i cuochi:  l’insegnamento dell’algebra in un Istituto Professionale Alberghiero  Michele Giuliano Fiorentino – Antonella Montone – Michele Pertichino Dipartimento di Matematica – Università degli Studi di Bari Aldo Moro  e-mail: michele.fiorentino@uniba.it</vt:lpstr>
      <vt:lpstr>Diapositiva 2</vt:lpstr>
      <vt:lpstr>Diapositiva 3</vt:lpstr>
      <vt:lpstr>Diapositiva 4</vt:lpstr>
      <vt:lpstr>Diapositiva 5</vt:lpstr>
      <vt:lpstr>Diapositiva 6</vt:lpstr>
      <vt:lpstr>Diapositiva 7</vt:lpstr>
      <vt:lpstr>Diapositiva 8</vt:lpstr>
      <vt:lpstr>Diapositiva 9</vt:lpstr>
      <vt:lpstr>Carta d’identità della Classe</vt:lpstr>
      <vt:lpstr>Errori più comuni</vt:lpstr>
      <vt:lpstr>Diapositiva 12</vt:lpstr>
      <vt:lpstr>Metodologia</vt:lpstr>
      <vt:lpstr>Prima attività</vt:lpstr>
      <vt:lpstr>Diapositiva 15</vt:lpstr>
      <vt:lpstr>Seconda attività</vt:lpstr>
      <vt:lpstr>Diapositiva 17</vt:lpstr>
      <vt:lpstr>Diapositiva 18</vt:lpstr>
      <vt:lpstr>Diapositiva 19</vt:lpstr>
      <vt:lpstr>Terza attività</vt:lpstr>
      <vt:lpstr>Terza attività</vt:lpstr>
      <vt:lpstr>Diapositiva 22</vt:lpstr>
      <vt:lpstr>Diapositiva 23</vt:lpstr>
      <vt:lpstr>Diapositiva 24</vt:lpstr>
      <vt:lpstr>Diapositiva 25</vt:lpstr>
      <vt:lpstr>Quarta attività</vt:lpstr>
      <vt:lpstr>Inventa tu il problema!</vt:lpstr>
      <vt:lpstr>Diapositiva 28</vt:lpstr>
      <vt:lpstr>Diapositiva 29</vt:lpstr>
      <vt:lpstr>Diapositiva 30</vt:lpstr>
      <vt:lpstr>Conclusioni</vt:lpstr>
      <vt:lpstr>Diapositiva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Disequazioni e sistemi di disequazioni per i cuochi:  l’insegnamento dell’algebra in un Istituto Professionale Alberghiero  Michele Giuliano Fiorentino – Antonella Montone – Michele Pertichino Dipartimento di Matematica – Università degli Studi di Bari Aldo Moro e-mail: michele.fiorentino@uniba.it</dc:title>
  <dc:creator>Michele G. Fiorentino</dc:creator>
  <cp:lastModifiedBy>Ada Sargenti</cp:lastModifiedBy>
  <cp:revision>39</cp:revision>
  <dcterms:created xsi:type="dcterms:W3CDTF">2015-09-17T08:00:15Z</dcterms:created>
  <dcterms:modified xsi:type="dcterms:W3CDTF">2015-11-03T15:48:12Z</dcterms:modified>
</cp:coreProperties>
</file>