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6" r:id="rId3"/>
    <p:sldId id="283" r:id="rId4"/>
    <p:sldId id="287" r:id="rId5"/>
    <p:sldId id="272" r:id="rId6"/>
    <p:sldId id="291" r:id="rId7"/>
    <p:sldId id="292" r:id="rId8"/>
    <p:sldId id="294" r:id="rId9"/>
    <p:sldId id="282" r:id="rId10"/>
    <p:sldId id="298" r:id="rId11"/>
    <p:sldId id="306" r:id="rId12"/>
    <p:sldId id="299" r:id="rId13"/>
    <p:sldId id="301" r:id="rId14"/>
    <p:sldId id="305" r:id="rId15"/>
    <p:sldId id="307" r:id="rId16"/>
    <p:sldId id="295" r:id="rId17"/>
    <p:sldId id="297" r:id="rId18"/>
    <p:sldId id="285" r:id="rId19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ermana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56C4F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Stile chiaro 2 - Color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818" autoAdjust="0"/>
  </p:normalViewPr>
  <p:slideViewPr>
    <p:cSldViewPr snapToGrid="0" snapToObjects="1"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DA74C-72A6-6E49-BBA5-BE928B381EB0}" type="datetimeFigureOut">
              <a:rPr lang="it-IT" smtClean="0"/>
              <a:pPr/>
              <a:t>08/10/2015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12475-B7A4-1547-8EE9-FD12424A89F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6007404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7EF90C-7FE7-0B45-8C73-7F98924629F8}" type="datetimeFigureOut">
              <a:rPr lang="it-IT" smtClean="0"/>
              <a:pPr/>
              <a:t>08/10/2015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77B02-B67D-A547-8FAF-EA056516C6B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1778044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77B02-B67D-A547-8FAF-EA056516C6B1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557469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Progetto nato da un lavoro di ricerca dagli anni 90 presso l’università di </a:t>
            </a:r>
            <a:r>
              <a:rPr lang="it-IT" dirty="0"/>
              <a:t>T</a:t>
            </a:r>
            <a:r>
              <a:rPr lang="it-IT" dirty="0" smtClean="0"/>
              <a:t>oronto ( Canada) da due docenti universitari: Uri </a:t>
            </a:r>
            <a:r>
              <a:rPr lang="it-IT" dirty="0" err="1" smtClean="0"/>
              <a:t>Shafrir</a:t>
            </a:r>
            <a:r>
              <a:rPr lang="it-IT" dirty="0" smtClean="0"/>
              <a:t> e Masha </a:t>
            </a:r>
            <a:r>
              <a:rPr lang="it-IT" dirty="0" err="1" smtClean="0"/>
              <a:t>Etkind</a:t>
            </a:r>
            <a:endParaRPr lang="it-IT" dirty="0" smtClean="0"/>
          </a:p>
          <a:p>
            <a:r>
              <a:rPr lang="it-IT" dirty="0" smtClean="0"/>
              <a:t>Hanno fatto confluire in tale lavoro gli esiti più significativi della ricerca sui seguenti aspetti:</a:t>
            </a:r>
          </a:p>
          <a:p>
            <a:r>
              <a:rPr lang="it-IT" dirty="0" smtClean="0"/>
              <a:t>La relazione tra gli aspetti cognitivi e gli aspetti affettivi nei processi di apprendimento, anche in contesti di difficoltà ,Il pensiero concettuale , La </a:t>
            </a:r>
            <a:r>
              <a:rPr lang="it-IT" dirty="0" err="1" smtClean="0"/>
              <a:t>peer</a:t>
            </a:r>
            <a:r>
              <a:rPr lang="it-IT" dirty="0" smtClean="0"/>
              <a:t> </a:t>
            </a:r>
            <a:r>
              <a:rPr lang="it-IT" dirty="0" err="1" smtClean="0"/>
              <a:t>cooperation</a:t>
            </a:r>
            <a:r>
              <a:rPr lang="it-IT" dirty="0" smtClean="0"/>
              <a:t> in classe, La </a:t>
            </a:r>
            <a:r>
              <a:rPr lang="it-IT" dirty="0" err="1" smtClean="0"/>
              <a:t>Concept</a:t>
            </a:r>
            <a:r>
              <a:rPr lang="it-IT" dirty="0" smtClean="0"/>
              <a:t> Science. Queste proposte pedagogiche declinate in diversi ambiti disciplinari hanno riscosso consensi nel mondo ( in </a:t>
            </a:r>
            <a:r>
              <a:rPr lang="it-IT" dirty="0"/>
              <a:t>C</a:t>
            </a:r>
            <a:r>
              <a:rPr lang="it-IT" dirty="0" smtClean="0"/>
              <a:t>anada, Russia, </a:t>
            </a:r>
            <a:r>
              <a:rPr lang="it-IT" dirty="0"/>
              <a:t>I</a:t>
            </a:r>
            <a:r>
              <a:rPr lang="it-IT" dirty="0" smtClean="0"/>
              <a:t>sraele) . In particolare </a:t>
            </a:r>
            <a:r>
              <a:rPr lang="it-IT" dirty="0" err="1"/>
              <a:t>A</a:t>
            </a:r>
            <a:r>
              <a:rPr lang="it-IT" dirty="0" err="1" smtClean="0"/>
              <a:t>rzarello</a:t>
            </a:r>
            <a:r>
              <a:rPr lang="it-IT" dirty="0" smtClean="0"/>
              <a:t> ha usato un approccio semiotico che presente alcune analogie con questo strumento. Nel 2010 </a:t>
            </a:r>
            <a:r>
              <a:rPr lang="it-IT" dirty="0" err="1" smtClean="0"/>
              <a:t>Ron</a:t>
            </a:r>
            <a:r>
              <a:rPr lang="it-IT" dirty="0" smtClean="0"/>
              <a:t> </a:t>
            </a:r>
            <a:r>
              <a:rPr lang="it-IT" dirty="0" err="1" smtClean="0"/>
              <a:t>Kenett</a:t>
            </a:r>
            <a:r>
              <a:rPr lang="it-IT" dirty="0" smtClean="0"/>
              <a:t>, esperto in statistica, ha esteso l’applicazione nell’ambito della qualitative </a:t>
            </a:r>
            <a:r>
              <a:rPr lang="it-IT" dirty="0" err="1" smtClean="0"/>
              <a:t>literacy</a:t>
            </a:r>
            <a:r>
              <a:rPr lang="it-IT" dirty="0" smtClean="0"/>
              <a:t>.</a:t>
            </a:r>
          </a:p>
          <a:p>
            <a:r>
              <a:rPr lang="it-IT" dirty="0"/>
              <a:t>In Italia l’interesse per tale strumento metodologico-didattico e la sua applicazione ha </a:t>
            </a:r>
            <a:r>
              <a:rPr lang="it-IT" dirty="0" smtClean="0"/>
              <a:t>coinvolto </a:t>
            </a:r>
            <a:r>
              <a:rPr lang="it-IT" dirty="0"/>
              <a:t>il </a:t>
            </a:r>
            <a:r>
              <a:rPr lang="it-IT" b="1" dirty="0"/>
              <a:t>gruppo di ricerca in didattica della matematica dell’Università di Torino</a:t>
            </a:r>
            <a:r>
              <a:rPr lang="it-IT" dirty="0"/>
              <a:t>, coordinato dal prof. </a:t>
            </a:r>
            <a:r>
              <a:rPr lang="it-IT" b="1" dirty="0"/>
              <a:t>Ferdinando </a:t>
            </a:r>
            <a:r>
              <a:rPr lang="it-IT" b="1" dirty="0" err="1"/>
              <a:t>Arzarello</a:t>
            </a:r>
            <a:r>
              <a:rPr lang="it-IT" dirty="0"/>
              <a:t> e dalla prof.ssa </a:t>
            </a:r>
            <a:r>
              <a:rPr lang="it-IT" b="1" dirty="0"/>
              <a:t>Ornella </a:t>
            </a:r>
            <a:r>
              <a:rPr lang="it-IT" b="1" dirty="0" err="1"/>
              <a:t>Robutti</a:t>
            </a:r>
            <a:r>
              <a:rPr lang="it-IT" dirty="0"/>
              <a:t>. </a:t>
            </a:r>
            <a:r>
              <a:rPr lang="it-IT" dirty="0" smtClean="0"/>
              <a:t>“ progetto merlo”. Che ha coinvolto ricercatori e docenti di scuola secondaria</a:t>
            </a:r>
            <a:r>
              <a:rPr lang="it-IT" dirty="0"/>
              <a:t> </a:t>
            </a:r>
            <a:r>
              <a:rPr lang="it-IT" dirty="0" smtClean="0"/>
              <a:t>nel  </a:t>
            </a:r>
            <a:r>
              <a:rPr lang="it-IT" dirty="0"/>
              <a:t>campo dell’educazione matematica e statistica 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3C796-5776-4B19-877E-30D6B54BC6BC}" type="slidenum">
              <a:rPr lang="it-IT" smtClean="0"/>
              <a:pPr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908373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it-IT" sz="1200" dirty="0" smtClean="0">
                <a:latin typeface="+mn-lt"/>
                <a:cs typeface="Arial" panose="020B0604020202020204" pitchFamily="34" charset="0"/>
              </a:rPr>
              <a:t>Nella metodologia MERLO vi è una sintesi di queste due direttrici </a:t>
            </a:r>
          </a:p>
          <a:p>
            <a:endParaRPr lang="it-IT" altLang="it-IT" dirty="0" smtClean="0"/>
          </a:p>
        </p:txBody>
      </p:sp>
      <p:sp>
        <p:nvSpPr>
          <p:cNvPr id="2969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9pPr>
          </a:lstStyle>
          <a:p>
            <a:fld id="{72E43A9B-3F84-481E-A588-4257DEFC49BF}" type="slidenum">
              <a:rPr lang="it-IT" altLang="it-IT" sz="1200">
                <a:latin typeface="Calibri" panose="020F0502020204030204" pitchFamily="34" charset="0"/>
              </a:rPr>
              <a:pPr/>
              <a:t>3</a:t>
            </a:fld>
            <a:endParaRPr lang="it-IT" altLang="it-IT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111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Esempio di una</a:t>
            </a:r>
            <a:r>
              <a:rPr lang="it-IT" baseline="0" dirty="0" smtClean="0"/>
              <a:t> scheda  studenti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77B02-B67D-A547-8FAF-EA056516C6B1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527339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 txBox="1">
            <a:spLocks noGrp="1" noChangeArrowheads="1"/>
          </p:cNvSpPr>
          <p:nvPr/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48" tIns="49524" rIns="99048" bIns="49524" anchor="b"/>
          <a:lstStyle>
            <a:lvl1pPr defTabSz="990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90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90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90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90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fld id="{3A066B7E-ABD6-4B8D-886E-9C897083B7E6}" type="slidenum">
              <a:rPr lang="he-IL" altLang="en-US" sz="1300"/>
              <a:pPr algn="r" eaLnBrk="1" hangingPunct="1"/>
              <a:t>5</a:t>
            </a:fld>
            <a:endParaRPr lang="en-US" altLang="en-US" sz="1300" dirty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6950" y="769938"/>
            <a:ext cx="5111750" cy="3833812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59338"/>
            <a:ext cx="5207000" cy="460533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CA" altLang="en-US" dirty="0" smtClean="0">
              <a:latin typeface="Arial" panose="020B0604020202020204" pitchFamily="34" charset="0"/>
            </a:endParaRPr>
          </a:p>
        </p:txBody>
      </p:sp>
      <p:sp>
        <p:nvSpPr>
          <p:cNvPr id="31748" name="Segnaposto piè di pagina 1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90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90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90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90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t-IT" altLang="en-US" sz="1300" dirty="0"/>
              <a:t>MERLO </a:t>
            </a:r>
            <a:r>
              <a:rPr lang="it-IT" altLang="en-US" sz="1300" dirty="0" err="1"/>
              <a:t>M@t.abel</a:t>
            </a:r>
            <a:r>
              <a:rPr lang="it-IT" altLang="en-US" sz="1300" dirty="0"/>
              <a:t> - </a:t>
            </a:r>
            <a:r>
              <a:rPr lang="it-IT" altLang="en-US" sz="1300" dirty="0" err="1"/>
              <a:t>Robutti</a:t>
            </a:r>
            <a:endParaRPr lang="it-IT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8807798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Item che condividono il significato di dominio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77B02-B67D-A547-8FAF-EA056516C6B1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251857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Qui abbiamo l’esempio di una</a:t>
            </a:r>
            <a:r>
              <a:rPr lang="it-IT" baseline="0" dirty="0" smtClean="0"/>
              <a:t> scheda come viene presentata agli studenti</a:t>
            </a:r>
          </a:p>
          <a:p>
            <a:endParaRPr lang="it-IT" baseline="0" dirty="0" smtClean="0"/>
          </a:p>
          <a:p>
            <a:r>
              <a:rPr lang="it-IT" baseline="0" dirty="0" smtClean="0"/>
              <a:t>Il </a:t>
            </a:r>
            <a:r>
              <a:rPr lang="it-IT" baseline="0" dirty="0" err="1" smtClean="0"/>
              <a:t>distrattore</a:t>
            </a:r>
            <a:r>
              <a:rPr lang="it-IT" baseline="0" dirty="0" smtClean="0"/>
              <a:t> B è assonante con A circa la situazione nell’intorno dell’infinito della funzione in A, ma lo studente deve riconoscere la non equivalenza della funzione rappresentata in A con quella del limite in B ( il livello d condivisione di significato rispetto agli altri riquadri è inferiore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77B02-B67D-A547-8FAF-EA056516C6B1}" type="slidenum">
              <a:rPr lang="it-IT" smtClean="0"/>
              <a:pPr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527339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altLang="it-IT" dirty="0" smtClean="0"/>
          </a:p>
        </p:txBody>
      </p:sp>
      <p:sp>
        <p:nvSpPr>
          <p:cNvPr id="3174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9pPr>
          </a:lstStyle>
          <a:p>
            <a:fld id="{6784F917-EB0C-48FE-9B20-180E4489FD92}" type="slidenum">
              <a:rPr lang="it-IT" altLang="it-IT" sz="1200">
                <a:latin typeface="Calibri" panose="020F0502020204030204" pitchFamily="34" charset="0"/>
              </a:rPr>
              <a:pPr/>
              <a:t>10</a:t>
            </a:fld>
            <a:endParaRPr lang="it-IT" altLang="it-IT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66390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significato condiviso è la </a:t>
            </a:r>
            <a:r>
              <a:rPr lang="it-I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distribuzione delle probabilità delle somme degli esiti del lancio di due dadi</a:t>
            </a:r>
            <a:r>
              <a:rPr lang="it-IT" dirty="0" smtClean="0">
                <a:effectLst/>
              </a:rPr>
              <a:t>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Q4 C</a:t>
            </a:r>
            <a:r>
              <a:rPr lang="it-I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è una provocazione, inserita per suscitare dibattito e riflessione. L’aggettivo “fortunato” non può essere considerato come sinonimo, in forma colloquiale, di “più probabile”. Nel linguaggio comune fa riferimento a un significato “non-scientifico”. Si può cogliere l’occasione per introdurre storia della probabilità. La probabilità nasce tardi nel mondo occidentale, quando l’uomo cerca di emanciparsi dall’idea di fato, destino o, appunto, fortuna. È necessario che lo studente si liberi dai pregiudizi come dai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misconcetti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77B02-B67D-A547-8FAF-EA056516C6B1}" type="slidenum">
              <a:rPr lang="it-IT" smtClean="0"/>
              <a:pPr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425580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B22A7-4AEE-C243-8FC3-75DC19DF9636}" type="datetime1">
              <a:rPr lang="it-IT" smtClean="0"/>
              <a:pPr/>
              <a:t>08/10/2015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F4AC-CF8B-0D43-B917-5F55709B843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747426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97A8A-F0DB-804A-A8FF-FBA58A9BD4F2}" type="datetime1">
              <a:rPr lang="it-IT" smtClean="0"/>
              <a:pPr/>
              <a:t>08/10/2015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F4AC-CF8B-0D43-B917-5F55709B843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952757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90EF7-A822-AE45-ABDA-D2C0518C166B}" type="datetime1">
              <a:rPr lang="it-IT" smtClean="0"/>
              <a:pPr/>
              <a:t>08/10/2015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F4AC-CF8B-0D43-B917-5F55709B843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070826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AA235-9FD5-3742-B586-AEB04C14C7AE}" type="datetime1">
              <a:rPr lang="it-IT" smtClean="0"/>
              <a:pPr/>
              <a:t>08/10/2015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F4AC-CF8B-0D43-B917-5F55709B843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900009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7921D-3067-CF4B-9783-821F6D9F593A}" type="datetime1">
              <a:rPr lang="it-IT" smtClean="0"/>
              <a:pPr/>
              <a:t>08/10/2015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F4AC-CF8B-0D43-B917-5F55709B843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725259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8F72F-1A08-6347-80AD-A83184D0C1C6}" type="datetime1">
              <a:rPr lang="it-IT" smtClean="0"/>
              <a:pPr/>
              <a:t>08/10/2015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F4AC-CF8B-0D43-B917-5F55709B843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601510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09E2-E873-D947-A317-98B0A40B740F}" type="datetime1">
              <a:rPr lang="it-IT" smtClean="0"/>
              <a:pPr/>
              <a:t>08/10/2015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F4AC-CF8B-0D43-B917-5F55709B843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644985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7CB49-B855-2741-8CC0-BFF39D0B4DDB}" type="datetime1">
              <a:rPr lang="it-IT" smtClean="0"/>
              <a:pPr/>
              <a:t>08/10/2015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F4AC-CF8B-0D43-B917-5F55709B843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936932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36A52-B7B9-1F46-BC42-271E4DD8473D}" type="datetime1">
              <a:rPr lang="it-IT" smtClean="0"/>
              <a:pPr/>
              <a:t>08/10/2015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F4AC-CF8B-0D43-B917-5F55709B843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521701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B0CAF-8C34-0044-AB68-A90FCA9AA2E2}" type="datetime1">
              <a:rPr lang="it-IT" smtClean="0"/>
              <a:pPr/>
              <a:t>08/10/2015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F4AC-CF8B-0D43-B917-5F55709B843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610061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4730-4836-454B-B5C1-12750E7C89A6}" type="datetime1">
              <a:rPr lang="it-IT" smtClean="0"/>
              <a:pPr/>
              <a:t>08/10/2015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F4AC-CF8B-0D43-B917-5F55709B843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421982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563E0-7BB9-B240-9001-9C52BDA270C4}" type="datetime1">
              <a:rPr lang="it-IT" smtClean="0"/>
              <a:pPr/>
              <a:t>08/10/2015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9F4AC-CF8B-0D43-B917-5F55709B843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686804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gruppomerlo@gmail.com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0" y="3558790"/>
            <a:ext cx="9144000" cy="962405"/>
          </a:xfrm>
        </p:spPr>
        <p:txBody>
          <a:bodyPr/>
          <a:lstStyle/>
          <a:p>
            <a:r>
              <a:rPr lang="it-IT" dirty="0" err="1" smtClean="0">
                <a:solidFill>
                  <a:srgbClr val="008000"/>
                </a:solidFill>
                <a:cs typeface="Garamond"/>
              </a:rPr>
              <a:t>M</a:t>
            </a:r>
            <a:r>
              <a:rPr lang="it-IT" dirty="0" err="1" smtClean="0">
                <a:cs typeface="Garamond"/>
              </a:rPr>
              <a:t>eaning</a:t>
            </a:r>
            <a:r>
              <a:rPr lang="it-IT" dirty="0" smtClean="0">
                <a:cs typeface="Garamond"/>
              </a:rPr>
              <a:t> </a:t>
            </a:r>
            <a:r>
              <a:rPr lang="it-IT" dirty="0" err="1" smtClean="0">
                <a:solidFill>
                  <a:srgbClr val="008000"/>
                </a:solidFill>
                <a:cs typeface="Garamond"/>
              </a:rPr>
              <a:t>E</a:t>
            </a:r>
            <a:r>
              <a:rPr lang="it-IT" dirty="0" err="1" smtClean="0">
                <a:cs typeface="Garamond"/>
              </a:rPr>
              <a:t>quivalence</a:t>
            </a:r>
            <a:r>
              <a:rPr lang="it-IT" dirty="0" smtClean="0">
                <a:cs typeface="Garamond"/>
              </a:rPr>
              <a:t> </a:t>
            </a:r>
            <a:r>
              <a:rPr lang="it-IT" dirty="0" err="1">
                <a:solidFill>
                  <a:srgbClr val="008000"/>
                </a:solidFill>
                <a:cs typeface="Garamond"/>
              </a:rPr>
              <a:t>R</a:t>
            </a:r>
            <a:r>
              <a:rPr lang="it-IT" dirty="0" err="1" smtClean="0">
                <a:cs typeface="Garamond"/>
              </a:rPr>
              <a:t>eusable</a:t>
            </a:r>
            <a:r>
              <a:rPr lang="it-IT" dirty="0" smtClean="0">
                <a:cs typeface="Garamond"/>
              </a:rPr>
              <a:t> </a:t>
            </a:r>
            <a:r>
              <a:rPr lang="it-IT" dirty="0" smtClean="0">
                <a:solidFill>
                  <a:srgbClr val="008000"/>
                </a:solidFill>
                <a:cs typeface="Garamond"/>
              </a:rPr>
              <a:t>L</a:t>
            </a:r>
            <a:r>
              <a:rPr lang="it-IT" dirty="0" smtClean="0">
                <a:cs typeface="Garamond"/>
              </a:rPr>
              <a:t>earning </a:t>
            </a:r>
            <a:r>
              <a:rPr lang="it-IT" dirty="0" smtClean="0">
                <a:solidFill>
                  <a:srgbClr val="008000"/>
                </a:solidFill>
                <a:cs typeface="Garamond"/>
              </a:rPr>
              <a:t>O</a:t>
            </a:r>
            <a:r>
              <a:rPr lang="it-IT" dirty="0" smtClean="0">
                <a:cs typeface="Garamond"/>
              </a:rPr>
              <a:t>bject</a:t>
            </a:r>
            <a:endParaRPr lang="it-IT" dirty="0">
              <a:cs typeface="Garamond"/>
            </a:endParaRPr>
          </a:p>
        </p:txBody>
      </p:sp>
      <p:pic>
        <p:nvPicPr>
          <p:cNvPr id="4" name="Immagin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8" y="449834"/>
            <a:ext cx="4004735" cy="2009201"/>
          </a:xfrm>
          <a:prstGeom prst="rect">
            <a:avLst/>
          </a:prstGeom>
        </p:spPr>
      </p:pic>
      <p:sp>
        <p:nvSpPr>
          <p:cNvPr id="6" name="Sottotitolo 2"/>
          <p:cNvSpPr txBox="1">
            <a:spLocks/>
          </p:cNvSpPr>
          <p:nvPr/>
        </p:nvSpPr>
        <p:spPr>
          <a:xfrm>
            <a:off x="1" y="5209195"/>
            <a:ext cx="9144000" cy="954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solidFill>
                  <a:schemeClr val="bg1">
                    <a:lumMod val="50000"/>
                  </a:schemeClr>
                </a:solidFill>
              </a:rPr>
              <a:t>DIFIMA </a:t>
            </a:r>
          </a:p>
          <a:p>
            <a:r>
              <a:rPr lang="it-IT" dirty="0" smtClean="0">
                <a:solidFill>
                  <a:schemeClr val="bg1">
                    <a:lumMod val="50000"/>
                  </a:schemeClr>
                </a:solidFill>
              </a:rPr>
              <a:t>Torino 8 ottobre 2015</a:t>
            </a:r>
          </a:p>
        </p:txBody>
      </p:sp>
      <p:sp>
        <p:nvSpPr>
          <p:cNvPr id="9" name="Rettangolo 8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709371" y="2573873"/>
            <a:ext cx="35389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b="1" dirty="0" smtClean="0">
                <a:solidFill>
                  <a:srgbClr val="008000"/>
                </a:solidFill>
              </a:rPr>
              <a:t>M.E.R.L.O.</a:t>
            </a:r>
            <a:endParaRPr lang="it-IT" sz="6000" b="1" dirty="0">
              <a:solidFill>
                <a:srgbClr val="008000"/>
              </a:solidFill>
            </a:endParaRPr>
          </a:p>
        </p:txBody>
      </p:sp>
      <p:pic>
        <p:nvPicPr>
          <p:cNvPr id="10" name="Picture 5" descr="http://www.cla.unito.it/responsive_blog/images/UnitoLogo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7438" y="466769"/>
            <a:ext cx="1999191" cy="1992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6026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CasellaDiTesto 2"/>
          <p:cNvSpPr txBox="1">
            <a:spLocks noChangeArrowheads="1"/>
          </p:cNvSpPr>
          <p:nvPr/>
        </p:nvSpPr>
        <p:spPr bwMode="auto">
          <a:xfrm>
            <a:off x="1" y="107257"/>
            <a:ext cx="9144000" cy="59862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150000"/>
              </a:lnSpc>
              <a:buClr>
                <a:srgbClr val="FF0000"/>
              </a:buClr>
              <a:buSzPct val="150000"/>
              <a:defRPr/>
            </a:pPr>
            <a:r>
              <a:rPr lang="it-IT" sz="4000" b="1" dirty="0" smtClean="0">
                <a:solidFill>
                  <a:srgbClr val="008000"/>
                </a:solidFill>
                <a:latin typeface="+mj-lt"/>
                <a:cs typeface="Arial" panose="020B0604020202020204" pitchFamily="34" charset="0"/>
              </a:rPr>
              <a:t>Azioni che sviluppano competenze </a:t>
            </a:r>
          </a:p>
          <a:p>
            <a:pPr algn="ctr" eaLnBrk="1" hangingPunct="1">
              <a:lnSpc>
                <a:spcPct val="150000"/>
              </a:lnSpc>
              <a:buClr>
                <a:srgbClr val="FF0000"/>
              </a:buClr>
              <a:buSzPct val="150000"/>
              <a:defRPr/>
            </a:pPr>
            <a:r>
              <a:rPr lang="it-IT" sz="2000" b="1" dirty="0" smtClean="0">
                <a:latin typeface="+mj-lt"/>
                <a:cs typeface="Arial" panose="020B0604020202020204" pitchFamily="34" charset="0"/>
              </a:rPr>
              <a:t>nelle attività MERLO</a:t>
            </a:r>
            <a:endParaRPr lang="it-IT" sz="2000" b="1" dirty="0">
              <a:latin typeface="+mj-lt"/>
              <a:cs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  <a:buClr>
                <a:srgbClr val="FF0000"/>
              </a:buClr>
              <a:buSzPct val="150000"/>
              <a:defRPr/>
            </a:pPr>
            <a:endParaRPr lang="it-IT" sz="16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12900" indent="-342900" eaLnBrk="1" hangingPunct="1">
              <a:spcAft>
                <a:spcPts val="1800"/>
              </a:spcAft>
              <a:buClr>
                <a:srgbClr val="FF0000"/>
              </a:buClr>
              <a:buSzPct val="150000"/>
              <a:buFont typeface="Arial"/>
              <a:buChar char="•"/>
              <a:defRPr/>
            </a:pPr>
            <a:r>
              <a:rPr lang="it-IT" sz="3200" b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Rappresentare</a:t>
            </a:r>
            <a:r>
              <a:rPr lang="it-IT" sz="3200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it-IT" sz="3200" dirty="0" smtClean="0">
                <a:latin typeface="+mn-lt"/>
                <a:cs typeface="Arial" panose="020B0604020202020204" pitchFamily="34" charset="0"/>
              </a:rPr>
              <a:t>e </a:t>
            </a:r>
            <a:r>
              <a:rPr lang="it-IT" sz="3200" b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riconoscere</a:t>
            </a:r>
            <a:r>
              <a:rPr lang="it-IT" sz="3200" dirty="0" smtClean="0">
                <a:solidFill>
                  <a:srgbClr val="558ED5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it-IT" sz="3200" dirty="0" smtClean="0">
                <a:latin typeface="+mn-lt"/>
                <a:cs typeface="Arial" panose="020B0604020202020204" pitchFamily="34" charset="0"/>
              </a:rPr>
              <a:t>uno  </a:t>
            </a:r>
            <a:r>
              <a:rPr lang="it-IT" sz="3200" b="1" u="sng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concetto matematico</a:t>
            </a:r>
            <a:r>
              <a:rPr lang="it-IT" sz="320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it-IT" sz="3200" dirty="0" smtClean="0">
                <a:latin typeface="+mn-lt"/>
                <a:cs typeface="Arial" panose="020B0604020202020204" pitchFamily="34" charset="0"/>
              </a:rPr>
              <a:t>espresso con rappresentazioni diverse, soprattutto  in registri diversi</a:t>
            </a:r>
          </a:p>
          <a:p>
            <a:pPr marL="612900" indent="-342900">
              <a:spcAft>
                <a:spcPts val="1800"/>
              </a:spcAft>
              <a:buClr>
                <a:srgbClr val="FF0000"/>
              </a:buClr>
              <a:buSzPct val="150000"/>
              <a:buFont typeface="Arial"/>
              <a:buChar char="•"/>
              <a:defRPr/>
            </a:pPr>
            <a:r>
              <a:rPr lang="it-IT" sz="3200" b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Esplorare </a:t>
            </a:r>
            <a:r>
              <a:rPr lang="it-IT" sz="3200" dirty="0" smtClean="0">
                <a:latin typeface="+mn-lt"/>
                <a:cs typeface="Arial" panose="020B0604020202020204" pitchFamily="34" charset="0"/>
              </a:rPr>
              <a:t>ed </a:t>
            </a:r>
            <a:r>
              <a:rPr lang="it-IT" sz="3200" b="1" dirty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a</a:t>
            </a:r>
            <a:r>
              <a:rPr lang="it-IT" sz="3200" b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nalizzare</a:t>
            </a:r>
            <a:r>
              <a:rPr lang="it-IT" sz="3200" dirty="0" smtClean="0">
                <a:solidFill>
                  <a:srgbClr val="558ED5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it-IT" sz="3200" dirty="0" smtClean="0">
                <a:latin typeface="+mn-lt"/>
                <a:cs typeface="Arial" panose="020B0604020202020204" pitchFamily="34" charset="0"/>
              </a:rPr>
              <a:t> diverse rappresentazioni  allo scopo di </a:t>
            </a:r>
            <a:r>
              <a:rPr lang="it-IT" sz="3200" b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estrarre</a:t>
            </a:r>
            <a:r>
              <a:rPr lang="it-IT" sz="3200" dirty="0" smtClean="0">
                <a:solidFill>
                  <a:srgbClr val="558ED5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it-IT" sz="3200" dirty="0" smtClean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un</a:t>
            </a:r>
            <a:r>
              <a:rPr lang="it-IT" sz="3200" dirty="0" smtClean="0">
                <a:solidFill>
                  <a:srgbClr val="558ED5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it-IT" sz="3200" b="1" u="sng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significato</a:t>
            </a:r>
            <a:r>
              <a:rPr lang="it-IT" sz="3200" u="sng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  </a:t>
            </a:r>
            <a:r>
              <a:rPr lang="it-IT" sz="3200" b="1" u="sng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comune</a:t>
            </a:r>
            <a:endParaRPr lang="it-IT" sz="3200" b="1" u="sng" dirty="0" smtClean="0">
              <a:solidFill>
                <a:srgbClr val="558ED5"/>
              </a:solidFill>
              <a:latin typeface="+mn-lt"/>
              <a:cs typeface="Arial" panose="020B0604020202020204" pitchFamily="34" charset="0"/>
            </a:endParaRPr>
          </a:p>
          <a:p>
            <a:pPr marL="612900" indent="-342900" eaLnBrk="1" hangingPunct="1">
              <a:spcAft>
                <a:spcPts val="1800"/>
              </a:spcAft>
              <a:buClr>
                <a:srgbClr val="FF0000"/>
              </a:buClr>
              <a:buSzPct val="150000"/>
              <a:buFont typeface="Arial"/>
              <a:buChar char="•"/>
              <a:defRPr/>
            </a:pPr>
            <a:r>
              <a:rPr lang="it-IT" sz="3200" b="1" dirty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D</a:t>
            </a:r>
            <a:r>
              <a:rPr lang="it-IT" sz="3200" b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ialogare</a:t>
            </a:r>
            <a:r>
              <a:rPr lang="it-IT" sz="3200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it-IT" sz="3200" dirty="0" smtClean="0">
                <a:latin typeface="+mn-lt"/>
                <a:cs typeface="Arial" panose="020B0604020202020204" pitchFamily="34" charset="0"/>
              </a:rPr>
              <a:t>tra pari e con l’insegnante</a:t>
            </a:r>
          </a:p>
          <a:p>
            <a:pPr marL="612900" indent="-342900" eaLnBrk="1" hangingPunct="1">
              <a:spcAft>
                <a:spcPts val="1800"/>
              </a:spcAft>
              <a:buClr>
                <a:srgbClr val="FF0000"/>
              </a:buClr>
              <a:buSzPct val="150000"/>
              <a:buFont typeface="Arial"/>
              <a:buChar char="•"/>
              <a:defRPr/>
            </a:pPr>
            <a:r>
              <a:rPr lang="it-IT" sz="3200" b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Argomentare</a:t>
            </a:r>
            <a:r>
              <a:rPr lang="it-IT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it-IT" sz="3200" dirty="0" smtClean="0">
                <a:latin typeface="+mn-lt"/>
                <a:cs typeface="Arial" panose="020B0604020202020204" pitchFamily="34" charset="0"/>
              </a:rPr>
              <a:t>per sostenere la propria opinione</a:t>
            </a:r>
          </a:p>
        </p:txBody>
      </p:sp>
      <p:sp>
        <p:nvSpPr>
          <p:cNvPr id="3" name="Rettangolo 2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2435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218267" y="0"/>
            <a:ext cx="4707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dirty="0" smtClean="0">
                <a:solidFill>
                  <a:srgbClr val="008000"/>
                </a:solidFill>
                <a:latin typeface="Bauhaus 93"/>
                <a:cs typeface="Bauhaus 93"/>
              </a:rPr>
              <a:t>AL LAVORO!</a:t>
            </a:r>
            <a:endParaRPr lang="it-IT" sz="4400" dirty="0">
              <a:solidFill>
                <a:srgbClr val="008000"/>
              </a:solidFill>
              <a:latin typeface="Bauhaus 93"/>
              <a:cs typeface="Bauhaus 93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69332" y="769441"/>
            <a:ext cx="877146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Vi distribuiamo qualche scheda MERLO per lavoro di gruppo (2 o 3 persone)</a:t>
            </a:r>
          </a:p>
          <a:p>
            <a:endParaRPr lang="it-IT" sz="2400" dirty="0"/>
          </a:p>
          <a:p>
            <a:r>
              <a:rPr lang="it-IT" sz="2400" b="1" dirty="0" smtClean="0"/>
              <a:t>Consegna:</a:t>
            </a:r>
          </a:p>
          <a:p>
            <a:endParaRPr lang="it-IT" sz="2400" dirty="0"/>
          </a:p>
          <a:p>
            <a:pPr marL="342900" indent="-342900">
              <a:buAutoNum type="arabicParenR"/>
            </a:pPr>
            <a:r>
              <a:rPr lang="it-IT" sz="2400" dirty="0"/>
              <a:t>S</a:t>
            </a:r>
            <a:r>
              <a:rPr lang="it-IT" sz="2400" dirty="0" smtClean="0"/>
              <a:t>volgere le schede MERLO come foste studenti</a:t>
            </a:r>
          </a:p>
          <a:p>
            <a:endParaRPr lang="it-IT" sz="2400" dirty="0" smtClean="0"/>
          </a:p>
          <a:p>
            <a:r>
              <a:rPr lang="it-IT" sz="2400" dirty="0" smtClean="0"/>
              <a:t>2) Analizzare alcune schede individuando:</a:t>
            </a:r>
            <a:endParaRPr lang="it-IT" sz="2400" dirty="0"/>
          </a:p>
          <a:p>
            <a:r>
              <a:rPr lang="it-IT" sz="2400" dirty="0" smtClean="0"/>
              <a:t>	a</a:t>
            </a:r>
            <a:r>
              <a:rPr lang="it-IT" sz="2400" dirty="0"/>
              <a:t>) Quali conoscenze in gioco? </a:t>
            </a:r>
            <a:endParaRPr lang="it-IT" sz="2400" dirty="0" smtClean="0"/>
          </a:p>
          <a:p>
            <a:r>
              <a:rPr lang="it-IT" sz="2400" dirty="0"/>
              <a:t>	</a:t>
            </a:r>
            <a:r>
              <a:rPr lang="it-IT" sz="2400" dirty="0" smtClean="0"/>
              <a:t>b) Quali possibili </a:t>
            </a:r>
            <a:r>
              <a:rPr lang="it-IT" sz="2400" dirty="0" err="1" smtClean="0"/>
              <a:t>misconcetti</a:t>
            </a:r>
            <a:r>
              <a:rPr lang="it-IT" sz="2400" dirty="0" smtClean="0"/>
              <a:t> </a:t>
            </a:r>
            <a:r>
              <a:rPr lang="it-IT" sz="2400" dirty="0"/>
              <a:t>ed errori diffusi</a:t>
            </a:r>
            <a:r>
              <a:rPr lang="it-IT" sz="2400" dirty="0" smtClean="0"/>
              <a:t>?</a:t>
            </a:r>
          </a:p>
          <a:p>
            <a:r>
              <a:rPr lang="it-IT" sz="2400" dirty="0"/>
              <a:t>	c) Quali riquadri più facili/più difficili </a:t>
            </a:r>
            <a:r>
              <a:rPr lang="it-IT" sz="2400" dirty="0" smtClean="0"/>
              <a:t>da riconoscere</a:t>
            </a:r>
            <a:r>
              <a:rPr lang="it-IT" sz="2400" dirty="0"/>
              <a:t>/da escludere </a:t>
            </a:r>
            <a:r>
              <a:rPr lang="it-IT" sz="2400" dirty="0" smtClean="0"/>
              <a:t>	per </a:t>
            </a:r>
            <a:r>
              <a:rPr lang="it-IT" sz="2400" dirty="0"/>
              <a:t>voi e per </a:t>
            </a:r>
            <a:r>
              <a:rPr lang="it-IT" sz="2400" dirty="0" smtClean="0"/>
              <a:t>eventuali </a:t>
            </a:r>
            <a:r>
              <a:rPr lang="it-IT" sz="2400" dirty="0"/>
              <a:t>studenti? Perché</a:t>
            </a:r>
            <a:r>
              <a:rPr lang="it-IT" sz="2400" dirty="0" smtClean="0"/>
              <a:t>?</a:t>
            </a:r>
          </a:p>
          <a:p>
            <a:endParaRPr lang="it-IT" sz="2400" dirty="0"/>
          </a:p>
          <a:p>
            <a:r>
              <a:rPr lang="it-IT" sz="2400" dirty="0" smtClean="0"/>
              <a:t>3) Discussione finale 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xmlns="" val="322561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7400"/>
            <a:ext cx="9144000" cy="5281649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3536903" y="615434"/>
            <a:ext cx="244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8000"/>
                </a:solidFill>
              </a:rPr>
              <a:t>Significato  comune 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6463298" y="2148832"/>
            <a:ext cx="244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8000"/>
                </a:solidFill>
              </a:rPr>
              <a:t>Significato comune 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846195" y="3320149"/>
            <a:ext cx="244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8000"/>
                </a:solidFill>
              </a:rPr>
              <a:t>Significato comune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121309" y="5496605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 smtClean="0">
                <a:solidFill>
                  <a:srgbClr val="FF0000"/>
                </a:solidFill>
              </a:rPr>
              <a:t>distrattore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6901039" y="5096992"/>
            <a:ext cx="2007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008000"/>
                </a:solidFill>
              </a:rPr>
              <a:t>Significato comune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0659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9300"/>
            <a:ext cx="9144000" cy="5338053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2795270" y="2727103"/>
            <a:ext cx="244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8000"/>
                </a:solidFill>
              </a:rPr>
              <a:t>Significato  comune 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119334" y="2911769"/>
            <a:ext cx="244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8000"/>
                </a:solidFill>
              </a:rPr>
              <a:t>Significato comune 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141867" y="5170730"/>
            <a:ext cx="1551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8000"/>
                </a:solidFill>
              </a:rPr>
              <a:t>Significato </a:t>
            </a:r>
          </a:p>
          <a:p>
            <a:r>
              <a:rPr lang="it-IT" b="1" dirty="0" smtClean="0">
                <a:solidFill>
                  <a:srgbClr val="008000"/>
                </a:solidFill>
              </a:rPr>
              <a:t>comune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2807381" y="5632395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 smtClean="0">
                <a:solidFill>
                  <a:srgbClr val="FF0000"/>
                </a:solidFill>
              </a:rPr>
              <a:t>distrattore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6119334" y="5632395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 smtClean="0">
                <a:solidFill>
                  <a:srgbClr val="FF0000"/>
                </a:solidFill>
              </a:rPr>
              <a:t>distrattore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4024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700"/>
            <a:ext cx="9144000" cy="5542527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3251200" y="5180055"/>
            <a:ext cx="244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8000"/>
                </a:solidFill>
              </a:rPr>
              <a:t>Significato  comune 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6698603" y="810432"/>
            <a:ext cx="244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8000"/>
                </a:solidFill>
              </a:rPr>
              <a:t>Significato comune 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525733" y="3548830"/>
            <a:ext cx="244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8000"/>
                </a:solidFill>
              </a:rPr>
              <a:t>Significato comune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285820" y="317949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 smtClean="0">
                <a:solidFill>
                  <a:srgbClr val="FF0000"/>
                </a:solidFill>
              </a:rPr>
              <a:t>distrattore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97467" y="5734053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 smtClean="0">
                <a:solidFill>
                  <a:srgbClr val="FF0000"/>
                </a:solidFill>
              </a:rPr>
              <a:t>distrattore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6789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100"/>
            <a:ext cx="9144000" cy="5496532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291591" y="2534431"/>
            <a:ext cx="244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8000"/>
                </a:solidFill>
              </a:rPr>
              <a:t>Significato  comune 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89293" y="5416299"/>
            <a:ext cx="244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8000"/>
                </a:solidFill>
              </a:rPr>
              <a:t>Significato  comune 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525160" y="5416299"/>
            <a:ext cx="2445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8000"/>
                </a:solidFill>
              </a:rPr>
              <a:t>Significato  comune 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7159248" y="5434055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 smtClean="0">
                <a:solidFill>
                  <a:srgbClr val="FF0000"/>
                </a:solidFill>
              </a:rPr>
              <a:t>distrattore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7413247" y="2349765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 smtClean="0">
                <a:solidFill>
                  <a:srgbClr val="FF0000"/>
                </a:solidFill>
              </a:rPr>
              <a:t>distrattore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2776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immagine 4" descr="foto tutti.jpg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74" t="3668" r="5555" b="666"/>
          <a:stretch/>
        </p:blipFill>
        <p:spPr>
          <a:xfrm>
            <a:off x="0" y="0"/>
            <a:ext cx="9144000" cy="5110297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20650" y="5422891"/>
            <a:ext cx="8972550" cy="13462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it-IT" altLang="en-US" sz="2400" b="1" dirty="0" smtClean="0">
                <a:solidFill>
                  <a:srgbClr val="000000"/>
                </a:solidFill>
              </a:rPr>
              <a:t>Il Gruppo </a:t>
            </a:r>
            <a:r>
              <a:rPr lang="it-IT" altLang="en-US" sz="2400" b="1" dirty="0">
                <a:solidFill>
                  <a:srgbClr val="000000"/>
                </a:solidFill>
              </a:rPr>
              <a:t>di ricerca didattica </a:t>
            </a:r>
            <a:r>
              <a:rPr lang="it-IT" altLang="en-US" sz="2400" b="1" dirty="0" smtClean="0">
                <a:solidFill>
                  <a:srgbClr val="000000"/>
                </a:solidFill>
              </a:rPr>
              <a:t>Merlo</a:t>
            </a:r>
            <a:endParaRPr lang="it-IT" altLang="en-US" sz="2400" b="1" dirty="0">
              <a:solidFill>
                <a:srgbClr val="000000"/>
              </a:solidFill>
            </a:endParaRPr>
          </a:p>
          <a:p>
            <a:pPr algn="ctr"/>
            <a:r>
              <a:rPr lang="it-IT" altLang="en-US" sz="3500" b="1" i="1" dirty="0" smtClean="0">
                <a:solidFill>
                  <a:schemeClr val="tx2"/>
                </a:solidFill>
              </a:rPr>
              <a:t> </a:t>
            </a:r>
            <a:r>
              <a:rPr lang="it-IT" sz="3500" b="1" dirty="0">
                <a:hlinkClick r:id="rId3"/>
              </a:rPr>
              <a:t>gruppomerlo@</a:t>
            </a:r>
            <a:r>
              <a:rPr lang="it-IT" sz="3500" b="1" dirty="0" smtClean="0">
                <a:hlinkClick r:id="rId3"/>
              </a:rPr>
              <a:t>gmail.com</a:t>
            </a:r>
            <a:endParaRPr lang="it-IT" sz="3500" b="1" dirty="0" smtClean="0"/>
          </a:p>
          <a:p>
            <a:endParaRPr lang="it-IT" altLang="en-US" sz="2400" b="1" i="1" dirty="0" smtClean="0">
              <a:solidFill>
                <a:schemeClr val="tx2"/>
              </a:solidFill>
            </a:endParaRPr>
          </a:p>
          <a:p>
            <a:pPr algn="ctr"/>
            <a:r>
              <a:rPr lang="it-IT" altLang="en-US" sz="2600" b="1" dirty="0" err="1" smtClean="0">
                <a:solidFill>
                  <a:srgbClr val="000000"/>
                </a:solidFill>
              </a:rPr>
              <a:t>S.Abbati</a:t>
            </a:r>
            <a:r>
              <a:rPr lang="it-IT" altLang="en-US" sz="2600" b="1" dirty="0" smtClean="0">
                <a:solidFill>
                  <a:srgbClr val="000000"/>
                </a:solidFill>
              </a:rPr>
              <a:t>, </a:t>
            </a:r>
            <a:r>
              <a:rPr lang="it-IT" altLang="en-US" sz="2600" b="1" dirty="0" err="1" smtClean="0">
                <a:solidFill>
                  <a:srgbClr val="000000"/>
                </a:solidFill>
              </a:rPr>
              <a:t>A.Cena</a:t>
            </a:r>
            <a:r>
              <a:rPr lang="it-IT" altLang="en-US" sz="2600" b="1" dirty="0">
                <a:solidFill>
                  <a:srgbClr val="000000"/>
                </a:solidFill>
              </a:rPr>
              <a:t>, </a:t>
            </a:r>
            <a:r>
              <a:rPr lang="it-IT" altLang="en-US" sz="2600" b="1" dirty="0" err="1" smtClean="0">
                <a:solidFill>
                  <a:srgbClr val="000000"/>
                </a:solidFill>
              </a:rPr>
              <a:t>A.Coviello</a:t>
            </a:r>
            <a:r>
              <a:rPr lang="it-IT" altLang="en-US" sz="2600" b="1" dirty="0">
                <a:solidFill>
                  <a:srgbClr val="000000"/>
                </a:solidFill>
              </a:rPr>
              <a:t>, </a:t>
            </a:r>
            <a:r>
              <a:rPr lang="it-IT" altLang="en-US" sz="2600" b="1" dirty="0" err="1" smtClean="0">
                <a:solidFill>
                  <a:srgbClr val="000000"/>
                </a:solidFill>
              </a:rPr>
              <a:t>S.Fratti</a:t>
            </a:r>
            <a:r>
              <a:rPr lang="it-IT" altLang="en-US" sz="2600" b="1" dirty="0">
                <a:solidFill>
                  <a:srgbClr val="000000"/>
                </a:solidFill>
              </a:rPr>
              <a:t>, </a:t>
            </a:r>
            <a:r>
              <a:rPr lang="it-IT" altLang="en-US" sz="2600" b="1" dirty="0" err="1" smtClean="0">
                <a:solidFill>
                  <a:srgbClr val="000000"/>
                </a:solidFill>
              </a:rPr>
              <a:t>L.Genoni</a:t>
            </a:r>
            <a:r>
              <a:rPr lang="it-IT" altLang="en-US" sz="2600" b="1" dirty="0">
                <a:solidFill>
                  <a:srgbClr val="000000"/>
                </a:solidFill>
              </a:rPr>
              <a:t>, </a:t>
            </a:r>
            <a:r>
              <a:rPr lang="it-IT" altLang="en-US" sz="2600" b="1" dirty="0" err="1" smtClean="0">
                <a:solidFill>
                  <a:srgbClr val="000000"/>
                </a:solidFill>
              </a:rPr>
              <a:t>G.Trinchero</a:t>
            </a:r>
            <a:r>
              <a:rPr lang="it-IT" altLang="en-US" sz="2600" b="1" dirty="0">
                <a:solidFill>
                  <a:srgbClr val="000000"/>
                </a:solidFill>
              </a:rPr>
              <a:t>, </a:t>
            </a:r>
            <a:r>
              <a:rPr lang="it-IT" altLang="en-US" sz="2600" b="1" dirty="0" err="1" smtClean="0">
                <a:solidFill>
                  <a:srgbClr val="000000"/>
                </a:solidFill>
              </a:rPr>
              <a:t>F.Turiano</a:t>
            </a:r>
            <a:r>
              <a:rPr lang="it-IT" altLang="en-US" sz="2600" b="1" dirty="0" smtClean="0">
                <a:solidFill>
                  <a:srgbClr val="000000"/>
                </a:solidFill>
              </a:rPr>
              <a:t>, </a:t>
            </a:r>
            <a:r>
              <a:rPr lang="it-IT" altLang="en-US" sz="2600" b="1" dirty="0" err="1" smtClean="0">
                <a:solidFill>
                  <a:srgbClr val="000000"/>
                </a:solidFill>
              </a:rPr>
              <a:t>P.Carante</a:t>
            </a:r>
            <a:endParaRPr lang="it-IT" sz="2600" b="1" dirty="0">
              <a:solidFill>
                <a:srgbClr val="00000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 rot="20455097">
            <a:off x="3222886" y="3545329"/>
            <a:ext cx="62874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b="1" i="1" dirty="0" smtClean="0">
                <a:solidFill>
                  <a:srgbClr val="008000"/>
                </a:solidFill>
              </a:rPr>
              <a:t>Grazie per l’attenzione</a:t>
            </a:r>
            <a:r>
              <a:rPr lang="it-IT" sz="4400" b="1" i="1" dirty="0" smtClean="0">
                <a:solidFill>
                  <a:srgbClr val="008000"/>
                </a:solidFill>
              </a:rPr>
              <a:t>! </a:t>
            </a:r>
            <a:endParaRPr lang="it-IT" sz="4400" b="1" i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466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iissantorre.gov.it/santorre/images/LogoNew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2869" y="4903247"/>
            <a:ext cx="25320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http://www.icrodaribaranzate.it/wp-content/themes/pasw2013/images/LOGO%20COMP.%20BARANZA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1613" y="4727028"/>
            <a:ext cx="1776413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4" descr="http://www.itcbona.biella.it/wp-content/uploads/logo_cent_color_fin_2014_m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212" y="4852448"/>
            <a:ext cx="2892425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 descr="http://www.scientificogalilei.net/Portals/2/Loghi/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2293"/>
          <a:stretch>
            <a:fillRect/>
          </a:stretch>
        </p:blipFill>
        <p:spPr bwMode="auto">
          <a:xfrm>
            <a:off x="6689726" y="2942159"/>
            <a:ext cx="242728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4" descr="http://www.arimondieula.gov.it/wp-content/uploads/2014/09/LOGO3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9237" y="100014"/>
            <a:ext cx="2843427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8870" y="265112"/>
            <a:ext cx="2500312" cy="11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http://www.cla.unito.it/responsive_blog/images/UnitoLogo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43" y="20107"/>
            <a:ext cx="1374775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CasellaDiTesto 2"/>
          <p:cNvSpPr txBox="1">
            <a:spLocks noChangeArrowheads="1"/>
          </p:cNvSpPr>
          <p:nvPr/>
        </p:nvSpPr>
        <p:spPr bwMode="auto">
          <a:xfrm>
            <a:off x="4100774" y="6086993"/>
            <a:ext cx="18690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9pPr>
          </a:lstStyle>
          <a:p>
            <a:r>
              <a:rPr lang="it-IT" sz="1400" dirty="0"/>
              <a:t>Prof. Susanna Abbati</a:t>
            </a:r>
          </a:p>
        </p:txBody>
      </p:sp>
      <p:sp>
        <p:nvSpPr>
          <p:cNvPr id="16" name="CasellaDiTesto 14"/>
          <p:cNvSpPr txBox="1">
            <a:spLocks noChangeArrowheads="1"/>
          </p:cNvSpPr>
          <p:nvPr/>
        </p:nvSpPr>
        <p:spPr bwMode="auto">
          <a:xfrm>
            <a:off x="6689725" y="6091756"/>
            <a:ext cx="2163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9pPr>
          </a:lstStyle>
          <a:p>
            <a:r>
              <a:rPr lang="it-IT" sz="1400" dirty="0"/>
              <a:t>Prof. Germana </a:t>
            </a:r>
            <a:r>
              <a:rPr lang="it-IT" sz="1400" dirty="0" err="1"/>
              <a:t>Trinchero</a:t>
            </a:r>
            <a:endParaRPr lang="it-IT" sz="1400" dirty="0"/>
          </a:p>
        </p:txBody>
      </p:sp>
      <p:sp>
        <p:nvSpPr>
          <p:cNvPr id="17" name="CasellaDiTesto 15"/>
          <p:cNvSpPr txBox="1">
            <a:spLocks noChangeArrowheads="1"/>
          </p:cNvSpPr>
          <p:nvPr/>
        </p:nvSpPr>
        <p:spPr bwMode="auto">
          <a:xfrm>
            <a:off x="636062" y="3865035"/>
            <a:ext cx="2163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9pPr>
          </a:lstStyle>
          <a:p>
            <a:r>
              <a:rPr lang="it-IT" sz="1400" dirty="0"/>
              <a:t>Prof. Luigia Genoni</a:t>
            </a:r>
          </a:p>
        </p:txBody>
      </p:sp>
      <p:sp>
        <p:nvSpPr>
          <p:cNvPr id="18" name="CasellaDiTesto 16"/>
          <p:cNvSpPr txBox="1">
            <a:spLocks noChangeArrowheads="1"/>
          </p:cNvSpPr>
          <p:nvPr/>
        </p:nvSpPr>
        <p:spPr bwMode="auto">
          <a:xfrm>
            <a:off x="4314032" y="1481137"/>
            <a:ext cx="2163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9pPr>
          </a:lstStyle>
          <a:p>
            <a:r>
              <a:rPr lang="it-IT" sz="1400" dirty="0"/>
              <a:t>Prof. Santina Fratti</a:t>
            </a:r>
          </a:p>
        </p:txBody>
      </p:sp>
      <p:sp>
        <p:nvSpPr>
          <p:cNvPr id="19" name="CasellaDiTesto 17"/>
          <p:cNvSpPr txBox="1">
            <a:spLocks noChangeArrowheads="1"/>
          </p:cNvSpPr>
          <p:nvPr/>
        </p:nvSpPr>
        <p:spPr bwMode="auto">
          <a:xfrm>
            <a:off x="6940551" y="3875084"/>
            <a:ext cx="2163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9pPr>
          </a:lstStyle>
          <a:p>
            <a:r>
              <a:rPr lang="it-IT" sz="1400" dirty="0"/>
              <a:t>Prof. Arianna Coviello</a:t>
            </a:r>
          </a:p>
        </p:txBody>
      </p:sp>
      <p:sp>
        <p:nvSpPr>
          <p:cNvPr id="20" name="CasellaDiTesto 18"/>
          <p:cNvSpPr txBox="1">
            <a:spLocks noChangeArrowheads="1"/>
          </p:cNvSpPr>
          <p:nvPr/>
        </p:nvSpPr>
        <p:spPr bwMode="auto">
          <a:xfrm>
            <a:off x="926049" y="6086993"/>
            <a:ext cx="15631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9pPr>
          </a:lstStyle>
          <a:p>
            <a:r>
              <a:rPr lang="it-IT" sz="1400" dirty="0" smtClean="0"/>
              <a:t>Prof. Alberto </a:t>
            </a:r>
            <a:r>
              <a:rPr lang="it-IT" sz="1400" dirty="0"/>
              <a:t>Cena</a:t>
            </a:r>
          </a:p>
        </p:txBody>
      </p:sp>
      <p:sp>
        <p:nvSpPr>
          <p:cNvPr id="21" name="CasellaDiTesto 19"/>
          <p:cNvSpPr txBox="1">
            <a:spLocks noChangeArrowheads="1"/>
          </p:cNvSpPr>
          <p:nvPr/>
        </p:nvSpPr>
        <p:spPr bwMode="auto">
          <a:xfrm>
            <a:off x="6689726" y="1469502"/>
            <a:ext cx="2163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9pPr>
          </a:lstStyle>
          <a:p>
            <a:r>
              <a:rPr lang="it-IT" sz="1400" dirty="0"/>
              <a:t>Prof. Fiorenza </a:t>
            </a:r>
            <a:r>
              <a:rPr lang="it-IT" sz="1400" dirty="0" err="1"/>
              <a:t>Turiano</a:t>
            </a:r>
            <a:endParaRPr lang="it-IT" sz="1400" dirty="0"/>
          </a:p>
        </p:txBody>
      </p:sp>
      <p:sp>
        <p:nvSpPr>
          <p:cNvPr id="22" name="CasellaDiTesto 20"/>
          <p:cNvSpPr txBox="1">
            <a:spLocks noChangeArrowheads="1"/>
          </p:cNvSpPr>
          <p:nvPr/>
        </p:nvSpPr>
        <p:spPr bwMode="auto">
          <a:xfrm>
            <a:off x="730273" y="1635125"/>
            <a:ext cx="21637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9pPr>
          </a:lstStyle>
          <a:p>
            <a:r>
              <a:rPr lang="it-IT" sz="1400" dirty="0"/>
              <a:t>Prof Ferdinando </a:t>
            </a:r>
            <a:r>
              <a:rPr lang="it-IT" sz="1400" dirty="0" err="1"/>
              <a:t>Arzarello</a:t>
            </a:r>
            <a:endParaRPr lang="it-IT" sz="1400" dirty="0"/>
          </a:p>
          <a:p>
            <a:r>
              <a:rPr lang="it-IT" sz="1400" dirty="0"/>
              <a:t>Prof Ornella </a:t>
            </a:r>
            <a:r>
              <a:rPr lang="it-IT" sz="1400" dirty="0" err="1"/>
              <a:t>Robutti</a:t>
            </a:r>
            <a:endParaRPr lang="it-IT" sz="1400" dirty="0"/>
          </a:p>
          <a:p>
            <a:r>
              <a:rPr lang="it-IT" sz="1400" dirty="0"/>
              <a:t>Dott. Paola </a:t>
            </a:r>
            <a:r>
              <a:rPr lang="it-IT" sz="1400" dirty="0" err="1"/>
              <a:t>Carante</a:t>
            </a:r>
            <a:endParaRPr lang="it-IT" sz="1400" dirty="0"/>
          </a:p>
        </p:txBody>
      </p:sp>
      <p:pic>
        <p:nvPicPr>
          <p:cNvPr id="23" name="Immagine 2" descr="getimage.php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858" y="2741613"/>
            <a:ext cx="1589087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8" descr="http://www.iisvolta.gov.it/home/wp-content/themes/pasw2013/images/logoIISWebSite3_180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468" b="22604"/>
          <a:stretch>
            <a:fillRect/>
          </a:stretch>
        </p:blipFill>
        <p:spPr bwMode="auto">
          <a:xfrm>
            <a:off x="4272760" y="332844"/>
            <a:ext cx="1595438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asellaDiTesto 11"/>
          <p:cNvSpPr txBox="1">
            <a:spLocks noChangeArrowheads="1"/>
          </p:cNvSpPr>
          <p:nvPr/>
        </p:nvSpPr>
        <p:spPr bwMode="auto">
          <a:xfrm>
            <a:off x="2489201" y="2541060"/>
            <a:ext cx="4200524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charset="0"/>
                <a:ea typeface="ＭＳ Ｐゴシック" charset="0"/>
              </a:defRPr>
            </a:lvl9pPr>
          </a:lstStyle>
          <a:p>
            <a:pPr algn="ctr"/>
            <a:r>
              <a:rPr lang="it-IT" sz="4000" b="1" dirty="0"/>
              <a:t>Grazie </a:t>
            </a:r>
          </a:p>
          <a:p>
            <a:pPr algn="ctr"/>
            <a:r>
              <a:rPr lang="it-IT" sz="4000" b="1" dirty="0"/>
              <a:t>per l’attenzione</a:t>
            </a:r>
          </a:p>
        </p:txBody>
      </p:sp>
    </p:spTree>
    <p:extLst>
      <p:ext uri="{BB962C8B-B14F-4D97-AF65-F5344CB8AC3E}">
        <p14:creationId xmlns:p14="http://schemas.microsoft.com/office/powerpoint/2010/main" xmlns="" val="1321518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asellaDiTesto 2"/>
          <p:cNvSpPr txBox="1">
            <a:spLocks noChangeArrowheads="1"/>
          </p:cNvSpPr>
          <p:nvPr/>
        </p:nvSpPr>
        <p:spPr bwMode="auto">
          <a:xfrm>
            <a:off x="1140878" y="53608"/>
            <a:ext cx="6581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/>
            <a:r>
              <a:rPr lang="it-IT" altLang="it-IT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Riferimenti bibliografici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18533" y="656409"/>
            <a:ext cx="9025467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 algn="just">
              <a:spcAft>
                <a:spcPts val="1200"/>
              </a:spcAft>
              <a:buClr>
                <a:srgbClr val="FF0000"/>
              </a:buClr>
              <a:defRPr/>
            </a:pP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Arzarello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F.,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Kenett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R. S.,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Robutti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O., &amp;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Shafrir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U. (to be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submitted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AU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application of concept science to the training of teachers of quantitative literacy and statistical concepts.</a:t>
            </a:r>
            <a:endParaRPr lang="en-U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 algn="just">
              <a:spcAft>
                <a:spcPts val="1200"/>
              </a:spcAft>
              <a:buClr>
                <a:srgbClr val="FF0000"/>
              </a:buClr>
              <a:defRPr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Etkind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M.,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Kenett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R., &amp;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Shafrir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, U. (2010) 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The evidence based management of learning. </a:t>
            </a: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Diagnosis and development of conceptual thinking with meaning equivalence reusable learning objects.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 Invited paper. </a:t>
            </a: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Proceeding of the 8</a:t>
            </a:r>
            <a:r>
              <a:rPr lang="en-GB" sz="20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  International Conference on Teaching Statistics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(ICOTS8). Ljubljana - Slovenia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 algn="just">
              <a:spcAft>
                <a:spcPts val="1200"/>
              </a:spcAft>
              <a:buClr>
                <a:srgbClr val="FF0000"/>
              </a:buClr>
              <a:defRPr/>
            </a:pP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Etkind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, M., &amp; </a:t>
            </a: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Shafrir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, U. (2013). 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Teaching and Learning in the Digital Age with Pedagogy for Conceptual Thinking and Peer Cooperation.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In: 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Proc. 7</a:t>
            </a:r>
            <a:r>
              <a:rPr lang="en-AU" sz="20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 International Technology, Education and Development Conference 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(INTED) (pp. 5342-5352). Valencia, Spain.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 algn="just">
              <a:spcAft>
                <a:spcPts val="1200"/>
              </a:spcAft>
              <a:buClr>
                <a:srgbClr val="FF0000"/>
              </a:buClr>
              <a:defRPr/>
            </a:pP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Shafrir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, U., &amp; </a:t>
            </a: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Etkind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, M. (2010). 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Concept Science: Content and Structure of </a:t>
            </a:r>
            <a:r>
              <a:rPr lang="en-AU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Labeled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 Patterns in Human Experience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. Version 31.0</a:t>
            </a: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 algn="just">
              <a:spcAft>
                <a:spcPts val="1200"/>
              </a:spcAft>
              <a:buClr>
                <a:srgbClr val="FF0000"/>
              </a:buClr>
              <a:defRPr/>
            </a:pP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Shafrir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, U., &amp; </a:t>
            </a:r>
            <a:r>
              <a:rPr lang="en-AU" sz="2000" dirty="0" err="1">
                <a:latin typeface="Arial" panose="020B0604020202020204" pitchFamily="34" charset="0"/>
                <a:cs typeface="Arial" panose="020B0604020202020204" pitchFamily="34" charset="0"/>
              </a:rPr>
              <a:t>Kenett</a:t>
            </a: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, R. (2010) </a:t>
            </a: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Conceptual thinking and metrology concepts. </a:t>
            </a:r>
            <a:r>
              <a:rPr lang="it-IT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Accrediation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Quality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 Assurance 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Springer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just">
              <a:buClr>
                <a:schemeClr val="accent6">
                  <a:lumMod val="60000"/>
                  <a:lumOff val="40000"/>
                </a:schemeClr>
              </a:buClr>
              <a:buFont typeface="Arial"/>
              <a:buChar char="•"/>
              <a:defRPr/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3936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5"/>
          <p:cNvSpPr txBox="1">
            <a:spLocks noChangeArrowheads="1"/>
          </p:cNvSpPr>
          <p:nvPr/>
        </p:nvSpPr>
        <p:spPr bwMode="auto">
          <a:xfrm>
            <a:off x="705803" y="1090604"/>
            <a:ext cx="75819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/>
            <a:r>
              <a:rPr lang="it-IT" altLang="it-IT" sz="3200" b="1" dirty="0" smtClean="0"/>
              <a:t> </a:t>
            </a:r>
            <a:r>
              <a:rPr lang="it-IT" altLang="it-IT" sz="3200" b="1" dirty="0" smtClean="0">
                <a:solidFill>
                  <a:srgbClr val="008000"/>
                </a:solidFill>
                <a:latin typeface="+mn-lt"/>
              </a:rPr>
              <a:t>Strumento didattico metodologico </a:t>
            </a:r>
          </a:p>
          <a:p>
            <a:pPr algn="ctr" eaLnBrk="1" hangingPunct="1"/>
            <a:r>
              <a:rPr lang="it-IT" altLang="it-IT" sz="2000" dirty="0" smtClean="0">
                <a:latin typeface="+mn-lt"/>
              </a:rPr>
              <a:t>frutto di un </a:t>
            </a:r>
            <a:r>
              <a:rPr lang="it-IT" altLang="it-IT" sz="2000" dirty="0">
                <a:latin typeface="+mn-lt"/>
              </a:rPr>
              <a:t>l</a:t>
            </a:r>
            <a:r>
              <a:rPr lang="it-IT" altLang="it-IT" sz="2000" dirty="0" smtClean="0">
                <a:latin typeface="+mn-lt"/>
              </a:rPr>
              <a:t>avoro di ricerca  </a:t>
            </a:r>
            <a:endParaRPr lang="it-IT" altLang="it-IT" sz="2000" dirty="0">
              <a:latin typeface="+mn-lt"/>
            </a:endParaRPr>
          </a:p>
        </p:txBody>
      </p:sp>
      <p:pic>
        <p:nvPicPr>
          <p:cNvPr id="4" name="Picture 4" descr="https://encrypted-tbn0.gstatic.com/images?q=tbn:ANd9GcRSM8A8xqP0-kFUJeEjGSO6nI6jmRxoAdXFXELZePKxW5Z_nSSse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0757" y="2935558"/>
            <a:ext cx="2571965" cy="2208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6"/>
          <p:cNvSpPr txBox="1">
            <a:spLocks noChangeArrowheads="1"/>
          </p:cNvSpPr>
          <p:nvPr/>
        </p:nvSpPr>
        <p:spPr bwMode="auto">
          <a:xfrm>
            <a:off x="5312722" y="4028206"/>
            <a:ext cx="3645012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/>
            <a:r>
              <a:rPr lang="it-IT" altLang="it-IT" sz="2400" b="1" dirty="0" smtClean="0"/>
              <a:t>Italia</a:t>
            </a:r>
          </a:p>
          <a:p>
            <a:pPr algn="ctr" eaLnBrk="1" hangingPunct="1"/>
            <a:r>
              <a:rPr lang="it-IT" altLang="it-IT" sz="2400" dirty="0" smtClean="0"/>
              <a:t>(</a:t>
            </a:r>
            <a:r>
              <a:rPr lang="it-IT" altLang="it-IT" sz="2400" dirty="0" err="1" smtClean="0"/>
              <a:t>Arzarello</a:t>
            </a:r>
            <a:r>
              <a:rPr lang="it-IT" altLang="it-IT" sz="2400" dirty="0" smtClean="0"/>
              <a:t> &amp; </a:t>
            </a:r>
            <a:r>
              <a:rPr lang="it-IT" altLang="it-IT" sz="2400" dirty="0" err="1" smtClean="0"/>
              <a:t>Robutti</a:t>
            </a:r>
            <a:r>
              <a:rPr lang="it-IT" altLang="it-IT" sz="2400" dirty="0" smtClean="0"/>
              <a:t>, </a:t>
            </a:r>
          </a:p>
          <a:p>
            <a:pPr algn="ctr" eaLnBrk="1" hangingPunct="1"/>
            <a:r>
              <a:rPr lang="it-IT" altLang="it-IT" sz="2400" dirty="0" err="1" smtClean="0"/>
              <a:t>Kenett</a:t>
            </a:r>
            <a:r>
              <a:rPr lang="it-IT" altLang="it-IT" sz="2400" dirty="0" smtClean="0"/>
              <a:t>, </a:t>
            </a:r>
            <a:r>
              <a:rPr lang="it-IT" altLang="it-IT" sz="2400" dirty="0" err="1" smtClean="0"/>
              <a:t>Shafrir</a:t>
            </a:r>
            <a:r>
              <a:rPr lang="it-IT" altLang="it-IT" sz="2400" dirty="0" smtClean="0"/>
              <a:t>) </a:t>
            </a:r>
            <a:endParaRPr lang="it-IT" altLang="it-IT" sz="2400" dirty="0"/>
          </a:p>
        </p:txBody>
      </p:sp>
      <p:sp>
        <p:nvSpPr>
          <p:cNvPr id="6" name="CasellaDiTesto 6"/>
          <p:cNvSpPr txBox="1">
            <a:spLocks noChangeArrowheads="1"/>
          </p:cNvSpPr>
          <p:nvPr/>
        </p:nvSpPr>
        <p:spPr bwMode="auto">
          <a:xfrm>
            <a:off x="397680" y="2935558"/>
            <a:ext cx="24962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/>
            <a:r>
              <a:rPr lang="it-IT" altLang="it-IT" sz="2400" b="1" dirty="0"/>
              <a:t>Canada </a:t>
            </a:r>
            <a:endParaRPr lang="it-IT" altLang="it-IT" sz="2400" b="1" dirty="0" smtClean="0"/>
          </a:p>
          <a:p>
            <a:pPr algn="ctr" eaLnBrk="1" hangingPunct="1"/>
            <a:r>
              <a:rPr lang="it-IT" altLang="it-IT" sz="2400" dirty="0" smtClean="0"/>
              <a:t>(</a:t>
            </a:r>
            <a:r>
              <a:rPr lang="it-IT" altLang="it-IT" sz="2400" dirty="0" err="1" smtClean="0"/>
              <a:t>Shafrir</a:t>
            </a:r>
            <a:r>
              <a:rPr lang="it-IT" altLang="it-IT" sz="2400" dirty="0"/>
              <a:t> </a:t>
            </a:r>
            <a:r>
              <a:rPr lang="it-IT" altLang="it-IT" sz="2400" dirty="0" smtClean="0"/>
              <a:t>&amp; </a:t>
            </a:r>
            <a:r>
              <a:rPr lang="it-IT" altLang="it-IT" sz="2400" dirty="0" err="1" smtClean="0"/>
              <a:t>Etkind</a:t>
            </a:r>
            <a:r>
              <a:rPr lang="it-IT" altLang="it-IT" sz="2400" dirty="0"/>
              <a:t>)</a:t>
            </a:r>
          </a:p>
        </p:txBody>
      </p:sp>
      <p:sp>
        <p:nvSpPr>
          <p:cNvPr id="7" name="CasellaDiTesto 6"/>
          <p:cNvSpPr txBox="1">
            <a:spLocks noChangeArrowheads="1"/>
          </p:cNvSpPr>
          <p:nvPr/>
        </p:nvSpPr>
        <p:spPr bwMode="auto">
          <a:xfrm>
            <a:off x="649578" y="4275186"/>
            <a:ext cx="21488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/>
            <a:r>
              <a:rPr lang="it-IT" altLang="it-IT" sz="2400" b="1" dirty="0"/>
              <a:t>Israele </a:t>
            </a:r>
            <a:endParaRPr lang="it-IT" altLang="it-IT" sz="2400" b="1" dirty="0" smtClean="0"/>
          </a:p>
          <a:p>
            <a:pPr algn="ctr" eaLnBrk="1" hangingPunct="1"/>
            <a:r>
              <a:rPr lang="it-IT" altLang="it-IT" sz="2400" dirty="0" smtClean="0"/>
              <a:t>(</a:t>
            </a:r>
            <a:r>
              <a:rPr lang="it-IT" altLang="it-IT" sz="2400" dirty="0" err="1" smtClean="0"/>
              <a:t>Shafrir</a:t>
            </a:r>
            <a:r>
              <a:rPr lang="it-IT" altLang="it-IT" sz="2400" dirty="0" smtClean="0"/>
              <a:t>, </a:t>
            </a:r>
            <a:r>
              <a:rPr lang="it-IT" altLang="it-IT" sz="2400" dirty="0" err="1" smtClean="0"/>
              <a:t>Kenett</a:t>
            </a:r>
            <a:r>
              <a:rPr lang="it-IT" altLang="it-IT" sz="2400" dirty="0"/>
              <a:t>)</a:t>
            </a:r>
          </a:p>
        </p:txBody>
      </p:sp>
      <p:sp>
        <p:nvSpPr>
          <p:cNvPr id="8" name="CasellaDiTesto 6"/>
          <p:cNvSpPr txBox="1">
            <a:spLocks noChangeArrowheads="1"/>
          </p:cNvSpPr>
          <p:nvPr/>
        </p:nvSpPr>
        <p:spPr bwMode="auto">
          <a:xfrm>
            <a:off x="5965185" y="2935558"/>
            <a:ext cx="23811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/>
            <a:r>
              <a:rPr lang="it-IT" altLang="it-IT" sz="2400" b="1" dirty="0" smtClean="0"/>
              <a:t>Russia</a:t>
            </a:r>
          </a:p>
          <a:p>
            <a:pPr algn="ctr" eaLnBrk="1" hangingPunct="1"/>
            <a:r>
              <a:rPr lang="it-IT" altLang="it-IT" sz="2400" dirty="0" smtClean="0"/>
              <a:t>(</a:t>
            </a:r>
            <a:r>
              <a:rPr lang="it-IT" altLang="it-IT" sz="2400" dirty="0" err="1" smtClean="0"/>
              <a:t>Shafrir</a:t>
            </a:r>
            <a:r>
              <a:rPr lang="it-IT" altLang="it-IT" sz="2400" dirty="0" smtClean="0"/>
              <a:t> &amp; </a:t>
            </a:r>
            <a:r>
              <a:rPr lang="it-IT" altLang="it-IT" sz="2400" dirty="0" err="1" smtClean="0"/>
              <a:t>Etkind</a:t>
            </a:r>
            <a:r>
              <a:rPr lang="it-IT" altLang="it-IT" sz="2400" dirty="0" smtClean="0"/>
              <a:t>) </a:t>
            </a:r>
            <a:endParaRPr lang="it-IT" altLang="it-IT" sz="2400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316133" y="186360"/>
            <a:ext cx="8472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solidFill>
                  <a:srgbClr val="008000"/>
                </a:solidFill>
                <a:latin typeface="+mj-lt"/>
                <a:cs typeface="Arial"/>
              </a:rPr>
              <a:t>M.E.R.L.O.</a:t>
            </a:r>
          </a:p>
        </p:txBody>
      </p:sp>
      <p:sp>
        <p:nvSpPr>
          <p:cNvPr id="11" name="CasellaDiTesto 6"/>
          <p:cNvSpPr txBox="1">
            <a:spLocks noChangeArrowheads="1"/>
          </p:cNvSpPr>
          <p:nvPr/>
        </p:nvSpPr>
        <p:spPr bwMode="auto">
          <a:xfrm>
            <a:off x="2640094" y="5143572"/>
            <a:ext cx="33250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/>
            <a:r>
              <a:rPr lang="it-IT" altLang="it-IT" sz="2400" b="1" dirty="0" smtClean="0"/>
              <a:t>Australia</a:t>
            </a:r>
          </a:p>
          <a:p>
            <a:pPr algn="ctr" eaLnBrk="1" hangingPunct="1"/>
            <a:r>
              <a:rPr lang="it-IT" altLang="it-IT" sz="2400" dirty="0" smtClean="0"/>
              <a:t>(</a:t>
            </a:r>
            <a:r>
              <a:rPr lang="it-IT" altLang="it-IT" sz="2400" dirty="0" err="1" smtClean="0"/>
              <a:t>Theodosia</a:t>
            </a:r>
            <a:r>
              <a:rPr lang="it-IT" altLang="it-IT" sz="2400" dirty="0" smtClean="0"/>
              <a:t> </a:t>
            </a:r>
            <a:r>
              <a:rPr lang="it-IT" altLang="it-IT" sz="2400" dirty="0" err="1" smtClean="0"/>
              <a:t>Prodromou</a:t>
            </a:r>
            <a:r>
              <a:rPr lang="it-IT" altLang="it-IT" sz="2400" dirty="0" smtClean="0"/>
              <a:t>)</a:t>
            </a:r>
            <a:endParaRPr lang="it-IT" altLang="it-IT" sz="2400" dirty="0"/>
          </a:p>
        </p:txBody>
      </p:sp>
      <p:sp>
        <p:nvSpPr>
          <p:cNvPr id="12" name="Rettangolo 11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218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CasellaDiTesto 2"/>
          <p:cNvSpPr txBox="1">
            <a:spLocks noChangeArrowheads="1"/>
          </p:cNvSpPr>
          <p:nvPr/>
        </p:nvSpPr>
        <p:spPr bwMode="auto">
          <a:xfrm>
            <a:off x="0" y="135466"/>
            <a:ext cx="91440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aramond" panose="02020404030301010803" pitchFamily="18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it-IT" altLang="it-IT" sz="20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it-IT" altLang="it-IT" sz="4000" b="1" dirty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P</a:t>
            </a:r>
            <a:r>
              <a:rPr lang="it-IT" altLang="it-IT" sz="4000" b="1" dirty="0" smtClean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resupposti </a:t>
            </a:r>
            <a:r>
              <a:rPr lang="it-IT" altLang="it-IT" sz="4000" b="1" dirty="0">
                <a:solidFill>
                  <a:srgbClr val="008000"/>
                </a:solidFill>
                <a:latin typeface="+mn-lt"/>
                <a:cs typeface="Arial" panose="020B0604020202020204" pitchFamily="34" charset="0"/>
              </a:rPr>
              <a:t>teorici </a:t>
            </a:r>
            <a:endParaRPr lang="it-IT" altLang="it-IT" sz="4000" b="1" dirty="0" smtClean="0">
              <a:solidFill>
                <a:srgbClr val="008000"/>
              </a:solidFill>
              <a:latin typeface="+mn-lt"/>
              <a:cs typeface="Arial" panose="020B0604020202020204" pitchFamily="34" charset="0"/>
            </a:endParaRPr>
          </a:p>
          <a:p>
            <a:pPr algn="ctr"/>
            <a:r>
              <a:rPr lang="it-IT" altLang="it-IT" dirty="0" smtClean="0">
                <a:latin typeface="+mn-lt"/>
                <a:cs typeface="Arial" panose="020B0604020202020204" pitchFamily="34" charset="0"/>
              </a:rPr>
              <a:t>su cui si fonda la </a:t>
            </a:r>
            <a:r>
              <a:rPr lang="it-IT" altLang="it-IT" dirty="0">
                <a:latin typeface="+mn-lt"/>
                <a:cs typeface="Arial" panose="020B0604020202020204" pitchFamily="34" charset="0"/>
              </a:rPr>
              <a:t>metodologia </a:t>
            </a:r>
            <a:r>
              <a:rPr lang="it-IT" altLang="it-IT" dirty="0" smtClean="0">
                <a:latin typeface="+mn-lt"/>
                <a:cs typeface="Arial" panose="020B0604020202020204" pitchFamily="34" charset="0"/>
              </a:rPr>
              <a:t>MERLO</a:t>
            </a:r>
            <a:endParaRPr lang="it-IT" altLang="it-IT" dirty="0">
              <a:latin typeface="+mn-lt"/>
              <a:cs typeface="Arial" panose="020B0604020202020204" pitchFamily="34" charset="0"/>
            </a:endParaRPr>
          </a:p>
          <a:p>
            <a:pPr algn="ctr"/>
            <a:endParaRPr lang="it-IT" altLang="it-IT" strike="sngStrike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169333" y="1767007"/>
            <a:ext cx="885613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3600"/>
              </a:spcAft>
              <a:buClr>
                <a:srgbClr val="FF0000"/>
              </a:buClr>
              <a:buSzPct val="120000"/>
            </a:pPr>
            <a:r>
              <a:rPr lang="it-IT" altLang="it-IT" sz="2800" dirty="0">
                <a:cs typeface="Arial" panose="020B0604020202020204" pitchFamily="34" charset="0"/>
              </a:rPr>
              <a:t>il livello di apprendimento è tanto maggiore quanto più chi apprende fa esperienza di </a:t>
            </a:r>
            <a:r>
              <a:rPr lang="it-IT" altLang="it-IT" sz="2800" dirty="0">
                <a:solidFill>
                  <a:srgbClr val="008000"/>
                </a:solidFill>
                <a:cs typeface="Arial" panose="020B0604020202020204" pitchFamily="34" charset="0"/>
              </a:rPr>
              <a:t>diverse rappresentazioni semiotiche</a:t>
            </a:r>
            <a:r>
              <a:rPr lang="it-IT" altLang="it-IT" sz="2800" dirty="0">
                <a:cs typeface="Arial" panose="020B0604020202020204" pitchFamily="34" charset="0"/>
              </a:rPr>
              <a:t> associate ad un  concetto matematico ( </a:t>
            </a:r>
            <a:r>
              <a:rPr lang="it-IT" altLang="it-IT" sz="2800" dirty="0" err="1">
                <a:cs typeface="Arial" panose="020B0604020202020204" pitchFamily="34" charset="0"/>
              </a:rPr>
              <a:t>Duval</a:t>
            </a:r>
            <a:r>
              <a:rPr lang="it-IT" altLang="it-IT" sz="2800" dirty="0">
                <a:cs typeface="Arial" panose="020B0604020202020204" pitchFamily="34" charset="0"/>
              </a:rPr>
              <a:t> ); </a:t>
            </a:r>
          </a:p>
        </p:txBody>
      </p:sp>
      <p:sp>
        <p:nvSpPr>
          <p:cNvPr id="3" name="Rettangolo 2"/>
          <p:cNvSpPr/>
          <p:nvPr/>
        </p:nvSpPr>
        <p:spPr>
          <a:xfrm>
            <a:off x="169332" y="3429000"/>
            <a:ext cx="885613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3600"/>
              </a:spcAft>
              <a:buClr>
                <a:srgbClr val="FF0000"/>
              </a:buClr>
              <a:buSzPct val="120000"/>
            </a:pPr>
            <a:r>
              <a:rPr lang="it-IT" altLang="it-IT" sz="2800" dirty="0">
                <a:solidFill>
                  <a:srgbClr val="008000"/>
                </a:solidFill>
                <a:cs typeface="Arial" panose="020B0604020202020204" pitchFamily="34" charset="0"/>
              </a:rPr>
              <a:t>l’apprendimento è un’esperienza </a:t>
            </a:r>
            <a:r>
              <a:rPr lang="it-IT" altLang="it-IT" sz="2800" dirty="0" smtClean="0">
                <a:solidFill>
                  <a:srgbClr val="008000"/>
                </a:solidFill>
                <a:cs typeface="Arial" panose="020B0604020202020204" pitchFamily="34" charset="0"/>
              </a:rPr>
              <a:t>sociale</a:t>
            </a:r>
            <a:r>
              <a:rPr lang="it-IT" altLang="it-IT" sz="2800" dirty="0" smtClean="0">
                <a:cs typeface="Arial" panose="020B0604020202020204" pitchFamily="34" charset="0"/>
              </a:rPr>
              <a:t>: influenza </a:t>
            </a:r>
            <a:r>
              <a:rPr lang="it-IT" altLang="it-IT" sz="2800" dirty="0">
                <a:cs typeface="Arial" panose="020B0604020202020204" pitchFamily="34" charset="0"/>
              </a:rPr>
              <a:t>ed è influenzato dall’ambiente in cui si realizza, ed è un complesso intreccio di </a:t>
            </a:r>
            <a:r>
              <a:rPr lang="it-IT" altLang="it-IT" sz="2800" dirty="0" err="1">
                <a:cs typeface="Arial" panose="020B0604020202020204" pitchFamily="34" charset="0"/>
              </a:rPr>
              <a:t>saperi</a:t>
            </a:r>
            <a:r>
              <a:rPr lang="it-IT" altLang="it-IT" sz="2800" dirty="0">
                <a:cs typeface="Arial" panose="020B0604020202020204" pitchFamily="34" charset="0"/>
              </a:rPr>
              <a:t>, relazioni, affettività, motivazioni, valori personali e collettivi ( </a:t>
            </a:r>
            <a:r>
              <a:rPr lang="it-IT" altLang="it-IT" sz="2800" dirty="0" err="1">
                <a:cs typeface="Arial" panose="020B0604020202020204" pitchFamily="34" charset="0"/>
              </a:rPr>
              <a:t>Vygotskij</a:t>
            </a:r>
            <a:r>
              <a:rPr lang="it-IT" altLang="it-IT" sz="2800" dirty="0">
                <a:cs typeface="Arial" panose="020B0604020202020204" pitchFamily="34" charset="0"/>
              </a:rPr>
              <a:t> ). </a:t>
            </a:r>
          </a:p>
        </p:txBody>
      </p:sp>
    </p:spTree>
    <p:extLst>
      <p:ext uri="{BB962C8B-B14F-4D97-AF65-F5344CB8AC3E}">
        <p14:creationId xmlns:p14="http://schemas.microsoft.com/office/powerpoint/2010/main" xmlns="" val="2954577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0" y="40349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8000"/>
                </a:solidFill>
                <a:latin typeface="+mj-lt"/>
              </a:rPr>
              <a:t>Esempio di una scheda  MERLO</a:t>
            </a:r>
            <a:endParaRPr lang="it-IT" sz="3200" b="1" dirty="0">
              <a:solidFill>
                <a:srgbClr val="008000"/>
              </a:solidFill>
              <a:latin typeface="+mj-lt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0600"/>
            <a:ext cx="9144000" cy="4875956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99" y="1270249"/>
            <a:ext cx="3091594" cy="228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7758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867" y="3478682"/>
            <a:ext cx="4614852" cy="1194917"/>
          </a:xfrm>
          <a:prstGeom prst="rect">
            <a:avLst/>
          </a:prstGeom>
        </p:spPr>
      </p:pic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1694260" y="2944813"/>
            <a:ext cx="1846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CA" altLang="en-US" sz="1800" dirty="0"/>
          </a:p>
        </p:txBody>
      </p:sp>
      <p:sp>
        <p:nvSpPr>
          <p:cNvPr id="30725" name="Text Box 4"/>
          <p:cNvSpPr txBox="1">
            <a:spLocks noChangeArrowheads="1"/>
          </p:cNvSpPr>
          <p:nvPr/>
        </p:nvSpPr>
        <p:spPr bwMode="auto">
          <a:xfrm>
            <a:off x="1694260" y="4889502"/>
            <a:ext cx="1846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CA" altLang="en-US" sz="1800" dirty="0"/>
          </a:p>
        </p:txBody>
      </p:sp>
      <p:sp>
        <p:nvSpPr>
          <p:cNvPr id="6" name="Rettangolo arrotondato 5"/>
          <p:cNvSpPr/>
          <p:nvPr/>
        </p:nvSpPr>
        <p:spPr>
          <a:xfrm>
            <a:off x="0" y="5302725"/>
            <a:ext cx="9144000" cy="838262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Attenzione</a:t>
            </a:r>
            <a:r>
              <a:rPr lang="en-US" alt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degli</a:t>
            </a:r>
            <a:r>
              <a:rPr lang="en-US" alt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studenti</a:t>
            </a:r>
            <a:r>
              <a:rPr lang="en-US" alt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concetti</a:t>
            </a:r>
            <a:r>
              <a:rPr lang="en-US" alt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 </a:t>
            </a:r>
            <a:r>
              <a:rPr lang="en-US" altLang="en-US" sz="2400" b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rappresentazioni</a:t>
            </a:r>
            <a:r>
              <a:rPr lang="en-US" altLang="en-US" sz="2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alt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</a:t>
            </a:r>
            <a:r>
              <a:rPr lang="en-US" altLang="en-US" sz="2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costruire</a:t>
            </a:r>
            <a:r>
              <a:rPr lang="en-US" alt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significati</a:t>
            </a:r>
            <a:r>
              <a:rPr lang="en-US" alt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matematici</a:t>
            </a:r>
            <a:endParaRPr lang="it-IT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  <p:sp>
        <p:nvSpPr>
          <p:cNvPr id="11" name="Freccia sinistra 10"/>
          <p:cNvSpPr/>
          <p:nvPr/>
        </p:nvSpPr>
        <p:spPr>
          <a:xfrm>
            <a:off x="3996268" y="778928"/>
            <a:ext cx="5147732" cy="1732014"/>
          </a:xfrm>
          <a:prstGeom prst="leftArrow">
            <a:avLst>
              <a:gd name="adj1" fmla="val 98120"/>
              <a:gd name="adj2" fmla="val 25893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28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Riconoscere</a:t>
            </a:r>
            <a:endParaRPr lang="en-US" sz="28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342900" indent="-342900">
              <a:spcAft>
                <a:spcPts val="1800"/>
              </a:spcAft>
              <a:buFont typeface="Arial"/>
              <a:buChar char="•"/>
            </a:pPr>
            <a:r>
              <a:rPr lang="en-US" sz="2200" dirty="0" smtClean="0"/>
              <a:t>I</a:t>
            </a:r>
            <a:r>
              <a:rPr lang="it-IT" sz="2200" dirty="0" smtClean="0"/>
              <a:t>l concetto matematico</a:t>
            </a:r>
            <a:r>
              <a:rPr lang="it-IT" sz="2200" dirty="0" smtClean="0">
                <a:solidFill>
                  <a:srgbClr val="008000"/>
                </a:solidFill>
              </a:rPr>
              <a:t> </a:t>
            </a:r>
            <a:endParaRPr lang="it-IT" sz="2200" dirty="0"/>
          </a:p>
          <a:p>
            <a:pPr marL="342900" indent="-342900">
              <a:spcAft>
                <a:spcPts val="1800"/>
              </a:spcAft>
              <a:buFont typeface="Arial"/>
              <a:buChar char="•"/>
            </a:pPr>
            <a:r>
              <a:rPr lang="it-IT" sz="2200" dirty="0"/>
              <a:t>le  diverse rappresentazioni semiotiche associate a tale </a:t>
            </a:r>
            <a:r>
              <a:rPr lang="it-IT" sz="2200" dirty="0" smtClean="0"/>
              <a:t>concetto </a:t>
            </a:r>
            <a:endParaRPr lang="it-IT" sz="2200" dirty="0"/>
          </a:p>
        </p:txBody>
      </p:sp>
      <p:sp>
        <p:nvSpPr>
          <p:cNvPr id="12" name="Freccia sinistra 11"/>
          <p:cNvSpPr/>
          <p:nvPr/>
        </p:nvSpPr>
        <p:spPr>
          <a:xfrm>
            <a:off x="4160524" y="3500408"/>
            <a:ext cx="4983476" cy="1020752"/>
          </a:xfrm>
          <a:prstGeom prst="leftArrow">
            <a:avLst>
              <a:gd name="adj1" fmla="val 100000"/>
              <a:gd name="adj2" fmla="val 44141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 b="1" dirty="0" smtClean="0">
              <a:cs typeface="Arial" panose="020B0604020202020204" pitchFamily="34" charset="0"/>
            </a:endParaRPr>
          </a:p>
          <a:p>
            <a:r>
              <a:rPr lang="it-IT" sz="2800" b="1" dirty="0" smtClean="0">
                <a:solidFill>
                  <a:srgbClr val="FFFFFF"/>
                </a:solidFill>
                <a:cs typeface="Arial" panose="020B0604020202020204" pitchFamily="34" charset="0"/>
              </a:rPr>
              <a:t>Argomentare </a:t>
            </a:r>
            <a:endParaRPr lang="it-IT" sz="2800" dirty="0">
              <a:solidFill>
                <a:srgbClr val="FFFFFF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0" y="33867"/>
            <a:ext cx="9144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000" b="1" dirty="0" err="1">
                <a:solidFill>
                  <a:srgbClr val="008000"/>
                </a:solidFill>
                <a:cs typeface="Arial" panose="020B0604020202020204" pitchFamily="34" charset="0"/>
              </a:rPr>
              <a:t>Consegna</a:t>
            </a:r>
            <a:r>
              <a:rPr lang="en-US" altLang="en-US" sz="4000" b="1" dirty="0">
                <a:solidFill>
                  <a:srgbClr val="008000"/>
                </a:solidFill>
                <a:cs typeface="Arial" panose="020B0604020202020204" pitchFamily="34" charset="0"/>
              </a:rPr>
              <a:t> per </a:t>
            </a:r>
            <a:r>
              <a:rPr lang="en-US" altLang="en-US" sz="4000" b="1" dirty="0" err="1">
                <a:solidFill>
                  <a:srgbClr val="008000"/>
                </a:solidFill>
                <a:cs typeface="Arial" panose="020B0604020202020204" pitchFamily="34" charset="0"/>
              </a:rPr>
              <a:t>gli</a:t>
            </a:r>
            <a:r>
              <a:rPr lang="en-US" altLang="en-US" sz="4000" b="1" dirty="0">
                <a:solidFill>
                  <a:srgbClr val="008000"/>
                </a:solidFill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solidFill>
                  <a:srgbClr val="008000"/>
                </a:solidFill>
                <a:cs typeface="Arial" panose="020B0604020202020204" pitchFamily="34" charset="0"/>
              </a:rPr>
              <a:t>studenti</a:t>
            </a:r>
            <a:endParaRPr lang="en-US" altLang="en-US" sz="4000" dirty="0">
              <a:solidFill>
                <a:srgbClr val="008000"/>
              </a:solidFill>
              <a:cs typeface="Arial" panose="020B0604020202020204" pitchFamily="34" charset="0"/>
            </a:endParaRPr>
          </a:p>
          <a:p>
            <a:pPr algn="ctr"/>
            <a:endParaRPr lang="it-IT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97" y="1018751"/>
            <a:ext cx="3798303" cy="149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274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21848"/>
            <a:ext cx="914399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 smtClean="0">
                <a:solidFill>
                  <a:srgbClr val="008000"/>
                </a:solidFill>
              </a:rPr>
              <a:t>Significato matematico comune 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627" y="1099066"/>
            <a:ext cx="3136900" cy="233680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4"/>
          <a:srcRect r="42281" b="26513"/>
          <a:stretch/>
        </p:blipFill>
        <p:spPr>
          <a:xfrm>
            <a:off x="6124934" y="1313729"/>
            <a:ext cx="2307857" cy="212213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5"/>
          <a:srcRect b="23904"/>
          <a:stretch/>
        </p:blipFill>
        <p:spPr>
          <a:xfrm>
            <a:off x="2896056" y="4203655"/>
            <a:ext cx="3730444" cy="1868829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5304031" y="4303091"/>
            <a:ext cx="1390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solidFill>
                  <a:srgbClr val="0000FF"/>
                </a:solidFill>
              </a:rPr>
              <a:t>D</a:t>
            </a:r>
            <a:r>
              <a:rPr lang="it-IT" sz="2000" b="1" dirty="0" smtClean="0">
                <a:solidFill>
                  <a:srgbClr val="0000FF"/>
                </a:solidFill>
              </a:rPr>
              <a:t>efinizione</a:t>
            </a:r>
            <a:endParaRPr lang="it-IT" sz="2000" b="1" dirty="0">
              <a:solidFill>
                <a:srgbClr val="0000FF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6124934" y="3051873"/>
            <a:ext cx="2300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solidFill>
                  <a:srgbClr val="0000FF"/>
                </a:solidFill>
              </a:rPr>
              <a:t>Contestualizzazione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328793" y="3536648"/>
            <a:ext cx="28788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solidFill>
                  <a:srgbClr val="0000FF"/>
                </a:solidFill>
              </a:rPr>
              <a:t>Rappresentazione grafica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1" y="602554"/>
            <a:ext cx="9143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rgbClr val="008000"/>
                </a:solidFill>
              </a:rPr>
              <a:t>Dominio di </a:t>
            </a:r>
            <a:r>
              <a:rPr lang="it-IT" sz="2800" b="1" dirty="0" smtClean="0">
                <a:solidFill>
                  <a:srgbClr val="008000"/>
                </a:solidFill>
              </a:rPr>
              <a:t>una funzione</a:t>
            </a:r>
            <a:endParaRPr lang="it-IT" sz="28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264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72450" y="156155"/>
            <a:ext cx="188284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3200" dirty="0" err="1" smtClean="0">
                <a:solidFill>
                  <a:srgbClr val="FF0000"/>
                </a:solidFill>
              </a:rPr>
              <a:t>Distrattori</a:t>
            </a:r>
            <a:r>
              <a:rPr lang="it-IT" sz="3200" dirty="0" smtClean="0">
                <a:solidFill>
                  <a:srgbClr val="FF0000"/>
                </a:solidFill>
              </a:rPr>
              <a:t> </a:t>
            </a:r>
            <a:endParaRPr lang="it-IT" sz="3200" b="1" dirty="0">
              <a:solidFill>
                <a:srgbClr val="FF0000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984" y="123578"/>
            <a:ext cx="3007180" cy="1942526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067" y="109830"/>
            <a:ext cx="2606230" cy="2489533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2656547"/>
            <a:ext cx="91440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0000FF"/>
                </a:solidFill>
              </a:rPr>
              <a:t>I</a:t>
            </a:r>
            <a:r>
              <a:rPr lang="it-IT" sz="2800" b="1" dirty="0" smtClean="0">
                <a:solidFill>
                  <a:srgbClr val="0000FF"/>
                </a:solidFill>
              </a:rPr>
              <a:t>  </a:t>
            </a:r>
            <a:r>
              <a:rPr lang="it-IT" sz="2800" b="1" dirty="0" err="1" smtClean="0">
                <a:solidFill>
                  <a:srgbClr val="0000FF"/>
                </a:solidFill>
              </a:rPr>
              <a:t>distrattori</a:t>
            </a:r>
            <a:r>
              <a:rPr lang="it-IT" sz="2800" b="1" dirty="0" smtClean="0">
                <a:solidFill>
                  <a:srgbClr val="0000FF"/>
                </a:solidFill>
              </a:rPr>
              <a:t>  </a:t>
            </a:r>
            <a:r>
              <a:rPr lang="it-IT" sz="2800" dirty="0" smtClean="0">
                <a:solidFill>
                  <a:srgbClr val="0000FF"/>
                </a:solidFill>
              </a:rPr>
              <a:t>hanno le seguenti </a:t>
            </a:r>
            <a:r>
              <a:rPr lang="it-IT" sz="2800" b="1" dirty="0" smtClean="0">
                <a:solidFill>
                  <a:srgbClr val="0000FF"/>
                </a:solidFill>
              </a:rPr>
              <a:t>caratteristiche:</a:t>
            </a:r>
          </a:p>
          <a:p>
            <a:endParaRPr lang="it-IT" sz="2800" dirty="0" smtClean="0">
              <a:solidFill>
                <a:srgbClr val="0000FF"/>
              </a:solidFill>
            </a:endParaRP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it-IT" sz="2800" dirty="0" smtClean="0">
                <a:solidFill>
                  <a:srgbClr val="0000FF"/>
                </a:solidFill>
              </a:rPr>
              <a:t>Sono matematicamente </a:t>
            </a:r>
            <a:r>
              <a:rPr lang="it-IT" sz="2800" b="1" dirty="0" smtClean="0">
                <a:solidFill>
                  <a:srgbClr val="0000FF"/>
                </a:solidFill>
              </a:rPr>
              <a:t>corretti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it-IT" sz="2800" dirty="0" smtClean="0">
                <a:solidFill>
                  <a:srgbClr val="0000FF"/>
                </a:solidFill>
              </a:rPr>
              <a:t>Hanno una </a:t>
            </a:r>
            <a:r>
              <a:rPr lang="it-IT" sz="2800" b="1" dirty="0" smtClean="0">
                <a:solidFill>
                  <a:srgbClr val="0000FF"/>
                </a:solidFill>
              </a:rPr>
              <a:t>somiglianza apparente  con almeno una </a:t>
            </a:r>
            <a:r>
              <a:rPr lang="it-IT" sz="2800" dirty="0" smtClean="0">
                <a:solidFill>
                  <a:srgbClr val="0000FF"/>
                </a:solidFill>
              </a:rPr>
              <a:t>delle  rappresentazioni del concetto matematico  della scheda </a:t>
            </a:r>
          </a:p>
          <a:p>
            <a:pPr marL="342900" indent="-342900">
              <a:spcAft>
                <a:spcPts val="1200"/>
              </a:spcAft>
              <a:buFont typeface="Arial"/>
              <a:buChar char="•"/>
            </a:pPr>
            <a:r>
              <a:rPr lang="it-IT" sz="2800" dirty="0">
                <a:solidFill>
                  <a:srgbClr val="0000FF"/>
                </a:solidFill>
              </a:rPr>
              <a:t>D</a:t>
            </a:r>
            <a:r>
              <a:rPr lang="it-IT" sz="2800" dirty="0" smtClean="0">
                <a:solidFill>
                  <a:srgbClr val="0000FF"/>
                </a:solidFill>
              </a:rPr>
              <a:t>evono  </a:t>
            </a:r>
            <a:r>
              <a:rPr lang="it-IT" sz="2800" b="1" dirty="0" smtClean="0">
                <a:solidFill>
                  <a:srgbClr val="0000FF"/>
                </a:solidFill>
              </a:rPr>
              <a:t>far emergere  </a:t>
            </a:r>
            <a:r>
              <a:rPr lang="it-IT" sz="2800" b="1" dirty="0" err="1" smtClean="0">
                <a:solidFill>
                  <a:srgbClr val="0000FF"/>
                </a:solidFill>
              </a:rPr>
              <a:t>misconcetti</a:t>
            </a:r>
            <a:r>
              <a:rPr lang="it-IT" sz="2800" b="1" dirty="0" smtClean="0">
                <a:solidFill>
                  <a:srgbClr val="0000FF"/>
                </a:solidFill>
              </a:rPr>
              <a:t> ed errori </a:t>
            </a:r>
            <a:r>
              <a:rPr lang="it-IT" sz="2800" dirty="0" smtClean="0">
                <a:solidFill>
                  <a:srgbClr val="0000FF"/>
                </a:solidFill>
              </a:rPr>
              <a:t>più frequenti</a:t>
            </a:r>
            <a:endParaRPr lang="it-IT" sz="2800" dirty="0">
              <a:solidFill>
                <a:srgbClr val="0000FF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0468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2946920" y="260482"/>
            <a:ext cx="2143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Riassumendo…</a:t>
            </a:r>
            <a:endParaRPr lang="it-IT" sz="2400" b="1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0600"/>
            <a:ext cx="9144000" cy="4875956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3628556" y="1294368"/>
            <a:ext cx="2422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008000"/>
                </a:solidFill>
              </a:rPr>
              <a:t>c</a:t>
            </a:r>
            <a:r>
              <a:rPr lang="it-IT" b="1" dirty="0" smtClean="0">
                <a:solidFill>
                  <a:srgbClr val="008000"/>
                </a:solidFill>
              </a:rPr>
              <a:t>ondivisione significato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516150" y="5257800"/>
            <a:ext cx="2422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008000"/>
                </a:solidFill>
              </a:rPr>
              <a:t>c</a:t>
            </a:r>
            <a:r>
              <a:rPr lang="it-IT" b="1" dirty="0" smtClean="0">
                <a:solidFill>
                  <a:srgbClr val="008000"/>
                </a:solidFill>
              </a:rPr>
              <a:t>ondivisione significato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538750" y="5334000"/>
            <a:ext cx="2422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008000"/>
                </a:solidFill>
              </a:rPr>
              <a:t>c</a:t>
            </a:r>
            <a:r>
              <a:rPr lang="it-IT" b="1" dirty="0" smtClean="0">
                <a:solidFill>
                  <a:srgbClr val="008000"/>
                </a:solidFill>
              </a:rPr>
              <a:t>ondivisione significato</a:t>
            </a:r>
            <a:endParaRPr lang="it-IT" b="1" dirty="0">
              <a:solidFill>
                <a:srgbClr val="00800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6705600" y="3022600"/>
            <a:ext cx="120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 smtClean="0">
                <a:solidFill>
                  <a:srgbClr val="FF0000"/>
                </a:solidFill>
              </a:rPr>
              <a:t>distrattore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1416016" y="5258832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 smtClean="0">
                <a:solidFill>
                  <a:srgbClr val="FF0000"/>
                </a:solidFill>
              </a:rPr>
              <a:t>distrattore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99" y="1270249"/>
            <a:ext cx="3091594" cy="228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5994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ttangolo 2"/>
          <p:cNvSpPr>
            <a:spLocks noChangeArrowheads="1"/>
          </p:cNvSpPr>
          <p:nvPr/>
        </p:nvSpPr>
        <p:spPr bwMode="auto">
          <a:xfrm>
            <a:off x="368300" y="0"/>
            <a:ext cx="8181993" cy="78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800"/>
              </a:spcAft>
              <a:defRPr/>
            </a:pPr>
            <a:r>
              <a:rPr lang="it-IT" sz="3200" b="1" dirty="0" smtClean="0">
                <a:solidFill>
                  <a:srgbClr val="008000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Fasi di una attività MERLO </a:t>
            </a:r>
            <a:endParaRPr lang="it-IT" sz="3200" dirty="0" smtClean="0">
              <a:solidFill>
                <a:srgbClr val="008000"/>
              </a:solidFill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8675" name="Picture 2" descr="http://www.istitutoalcmeone.it/dati/upload/image/classe-geneticamente-modificata-L-qz1E7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31" r="2161"/>
          <a:stretch>
            <a:fillRect/>
          </a:stretch>
        </p:blipFill>
        <p:spPr bwMode="auto">
          <a:xfrm>
            <a:off x="6210534" y="2296998"/>
            <a:ext cx="2797998" cy="2512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Rettangolo 7"/>
          <p:cNvSpPr>
            <a:spLocks noChangeArrowheads="1"/>
          </p:cNvSpPr>
          <p:nvPr/>
        </p:nvSpPr>
        <p:spPr bwMode="auto">
          <a:xfrm>
            <a:off x="0" y="2034018"/>
            <a:ext cx="6261844" cy="308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457200" indent="-457200" eaLnBrk="1" hangingPunct="1">
              <a:spcAft>
                <a:spcPts val="800"/>
              </a:spcAft>
              <a:buFont typeface="+mj-lt"/>
              <a:buAutoNum type="arabicPeriod"/>
              <a:defRPr/>
            </a:pPr>
            <a:r>
              <a:rPr lang="it-IT" sz="2800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Lavoro  individuale </a:t>
            </a:r>
          </a:p>
          <a:p>
            <a:pPr marL="457200" indent="-457200" eaLnBrk="1" hangingPunct="1">
              <a:spcAft>
                <a:spcPts val="800"/>
              </a:spcAft>
              <a:buFont typeface="+mj-lt"/>
              <a:buAutoNum type="arabicPeriod"/>
              <a:defRPr/>
            </a:pPr>
            <a:endParaRPr lang="it-IT" sz="2800" dirty="0" smtClean="0">
              <a:solidFill>
                <a:srgbClr val="008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spcAft>
                <a:spcPts val="800"/>
              </a:spcAft>
              <a:buFont typeface="+mj-lt"/>
              <a:buAutoNum type="arabicPeriod"/>
              <a:defRPr/>
            </a:pPr>
            <a:r>
              <a:rPr lang="it-IT" sz="2800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Lavoro in gruppo di 3 o 4 studenti </a:t>
            </a:r>
          </a:p>
          <a:p>
            <a:pPr marL="457200" indent="-457200" eaLnBrk="1" hangingPunct="1">
              <a:spcAft>
                <a:spcPts val="800"/>
              </a:spcAft>
              <a:buFont typeface="+mj-lt"/>
              <a:buAutoNum type="arabicPeriod"/>
              <a:defRPr/>
            </a:pPr>
            <a:endParaRPr lang="it-IT" sz="2800" dirty="0">
              <a:solidFill>
                <a:srgbClr val="008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spcAft>
                <a:spcPts val="800"/>
              </a:spcAft>
              <a:buFont typeface="+mj-lt"/>
              <a:buAutoNum type="arabicPeriod"/>
              <a:defRPr/>
            </a:pPr>
            <a:r>
              <a:rPr lang="it-IT" sz="2800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Confronto tra gruppi e discussione di classe</a:t>
            </a:r>
          </a:p>
        </p:txBody>
      </p:sp>
      <p:sp>
        <p:nvSpPr>
          <p:cNvPr id="5" name="Rettangolo 4"/>
          <p:cNvSpPr/>
          <p:nvPr/>
        </p:nvSpPr>
        <p:spPr>
          <a:xfrm>
            <a:off x="0" y="6276451"/>
            <a:ext cx="9144000" cy="58154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altLang="en-US" sz="1400" b="1" dirty="0" smtClean="0">
                <a:solidFill>
                  <a:schemeClr val="tx1"/>
                </a:solidFill>
              </a:rPr>
              <a:t>Gruppo di ricerca didattica Merlo</a:t>
            </a:r>
            <a:r>
              <a:rPr lang="it-IT" altLang="en-US" sz="1400" b="1" dirty="0">
                <a:solidFill>
                  <a:schemeClr val="tx1"/>
                </a:solidFill>
              </a:rPr>
              <a:t> 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– </a:t>
            </a:r>
            <a:r>
              <a:rPr lang="it-IT" altLang="en-US" sz="1400" b="1" dirty="0" err="1" smtClean="0">
                <a:solidFill>
                  <a:schemeClr val="tx1"/>
                </a:solidFill>
              </a:rPr>
              <a:t>Univ</a:t>
            </a:r>
            <a:r>
              <a:rPr lang="it-IT" altLang="en-US" sz="1400" b="1" dirty="0" smtClean="0">
                <a:solidFill>
                  <a:schemeClr val="tx1"/>
                </a:solidFill>
              </a:rPr>
              <a:t>. Torino - Dipartimento di Matematica </a:t>
            </a:r>
          </a:p>
          <a:p>
            <a:pPr algn="ctr"/>
            <a:r>
              <a:rPr lang="it-IT" altLang="en-US" sz="1400" dirty="0" smtClean="0">
                <a:solidFill>
                  <a:schemeClr val="tx1"/>
                </a:solidFill>
              </a:rPr>
              <a:t>S. Abbati,</a:t>
            </a:r>
            <a:r>
              <a:rPr lang="en-US" altLang="en-US" sz="1400" dirty="0">
                <a:solidFill>
                  <a:schemeClr val="tx1"/>
                </a:solidFill>
              </a:rPr>
              <a:t> F. </a:t>
            </a:r>
            <a:r>
              <a:rPr lang="en-US" altLang="en-US" sz="1400" dirty="0" err="1">
                <a:solidFill>
                  <a:schemeClr val="tx1"/>
                </a:solidFill>
              </a:rPr>
              <a:t>Arzarello</a:t>
            </a:r>
            <a:r>
              <a:rPr lang="en-US" altLang="en-US" sz="1400" dirty="0">
                <a:solidFill>
                  <a:schemeClr val="tx1"/>
                </a:solidFill>
              </a:rPr>
              <a:t>, P. </a:t>
            </a:r>
            <a:r>
              <a:rPr lang="en-US" altLang="en-US" sz="1400" dirty="0" err="1">
                <a:solidFill>
                  <a:schemeClr val="tx1"/>
                </a:solidFill>
              </a:rPr>
              <a:t>Carante</a:t>
            </a:r>
            <a:r>
              <a:rPr lang="en-US" altLang="en-US" sz="1400" dirty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A. Cena, A. Coviello, S. Fratti, L. Genoni, </a:t>
            </a:r>
            <a:r>
              <a:rPr lang="en-US" altLang="en-US" sz="1400" dirty="0">
                <a:solidFill>
                  <a:schemeClr val="tx1"/>
                </a:solidFill>
              </a:rPr>
              <a:t>O.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Robutti</a:t>
            </a:r>
            <a:r>
              <a:rPr lang="en-US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smtClean="0">
                <a:solidFill>
                  <a:schemeClr val="tx1"/>
                </a:solidFill>
              </a:rPr>
              <a:t>G.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Trinchero</a:t>
            </a:r>
            <a:r>
              <a:rPr lang="it-IT" altLang="en-US" sz="1400" dirty="0" smtClean="0">
                <a:solidFill>
                  <a:schemeClr val="tx1"/>
                </a:solidFill>
              </a:rPr>
              <a:t>,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F</a:t>
            </a:r>
            <a:r>
              <a:rPr lang="it-IT" altLang="en-US" sz="1400" dirty="0" smtClean="0">
                <a:solidFill>
                  <a:schemeClr val="tx1"/>
                </a:solidFill>
              </a:rPr>
              <a:t>. </a:t>
            </a:r>
            <a:r>
              <a:rPr lang="it-IT" altLang="en-US" sz="1400" dirty="0" err="1" smtClean="0">
                <a:solidFill>
                  <a:schemeClr val="tx1"/>
                </a:solidFill>
              </a:rPr>
              <a:t>Turiano</a:t>
            </a:r>
            <a:endParaRPr lang="it-IT" sz="1400" i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4439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1793</Words>
  <Application>Microsoft Office PowerPoint</Application>
  <PresentationFormat>Presentazione su schermo (4:3)</PresentationFormat>
  <Paragraphs>170</Paragraphs>
  <Slides>18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19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M.E.R.L.O.</dc:title>
  <dc:creator>Germana</dc:creator>
  <cp:lastModifiedBy>ospite</cp:lastModifiedBy>
  <cp:revision>183</cp:revision>
  <cp:lastPrinted>2015-09-03T13:32:51Z</cp:lastPrinted>
  <dcterms:created xsi:type="dcterms:W3CDTF">2015-08-31T07:00:07Z</dcterms:created>
  <dcterms:modified xsi:type="dcterms:W3CDTF">2015-10-08T14:51:15Z</dcterms:modified>
</cp:coreProperties>
</file>