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2"/>
    <p:sldMasterId id="2147483660" r:id="rId3"/>
  </p:sldMasterIdLst>
  <p:notesMasterIdLst>
    <p:notesMasterId r:id="rId33"/>
  </p:notesMasterIdLst>
  <p:handoutMasterIdLst>
    <p:handoutMasterId r:id="rId34"/>
  </p:handoutMasterIdLst>
  <p:sldIdLst>
    <p:sldId id="256" r:id="rId4"/>
    <p:sldId id="272" r:id="rId5"/>
    <p:sldId id="274" r:id="rId6"/>
    <p:sldId id="304" r:id="rId7"/>
    <p:sldId id="305" r:id="rId8"/>
    <p:sldId id="264" r:id="rId9"/>
    <p:sldId id="301" r:id="rId10"/>
    <p:sldId id="271" r:id="rId11"/>
    <p:sldId id="275" r:id="rId12"/>
    <p:sldId id="284" r:id="rId13"/>
    <p:sldId id="273" r:id="rId14"/>
    <p:sldId id="269" r:id="rId15"/>
    <p:sldId id="261" r:id="rId16"/>
    <p:sldId id="283" r:id="rId17"/>
    <p:sldId id="289" r:id="rId18"/>
    <p:sldId id="306" r:id="rId19"/>
    <p:sldId id="307" r:id="rId20"/>
    <p:sldId id="308" r:id="rId21"/>
    <p:sldId id="309" r:id="rId22"/>
    <p:sldId id="310" r:id="rId23"/>
    <p:sldId id="293" r:id="rId24"/>
    <p:sldId id="295" r:id="rId25"/>
    <p:sldId id="292" r:id="rId26"/>
    <p:sldId id="296" r:id="rId27"/>
    <p:sldId id="294" r:id="rId28"/>
    <p:sldId id="288" r:id="rId29"/>
    <p:sldId id="311" r:id="rId30"/>
    <p:sldId id="302" r:id="rId31"/>
    <p:sldId id="285" r:id="rId32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008">
          <p15:clr>
            <a:srgbClr val="A4A3A4"/>
          </p15:clr>
        </p15:guide>
        <p15:guide id="3" orient="horz" pos="3888">
          <p15:clr>
            <a:srgbClr val="A4A3A4"/>
          </p15:clr>
        </p15:guide>
        <p15:guide id="4" orient="horz" pos="321">
          <p15:clr>
            <a:srgbClr val="A4A3A4"/>
          </p15:clr>
        </p15:guide>
        <p15:guide id="5" pos="3839">
          <p15:clr>
            <a:srgbClr val="A4A3A4"/>
          </p15:clr>
        </p15:guide>
        <p15:guide id="6" pos="1007">
          <p15:clr>
            <a:srgbClr val="A4A3A4"/>
          </p15:clr>
        </p15:guide>
        <p15:guide id="7" pos="717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80"/>
    <a:srgbClr val="6D1D6B"/>
    <a:srgbClr val="FF3399"/>
    <a:srgbClr val="FFFFCC"/>
    <a:srgbClr val="66FFFF"/>
    <a:srgbClr val="CC3399"/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59" autoAdjust="0"/>
    <p:restoredTop sz="83569" autoAdjust="0"/>
  </p:normalViewPr>
  <p:slideViewPr>
    <p:cSldViewPr showGuides="1">
      <p:cViewPr varScale="1">
        <p:scale>
          <a:sx n="58" d="100"/>
          <a:sy n="58" d="100"/>
        </p:scale>
        <p:origin x="888" y="56"/>
      </p:cViewPr>
      <p:guideLst>
        <p:guide orient="horz" pos="2160"/>
        <p:guide orient="horz" pos="1008"/>
        <p:guide orient="horz" pos="3888"/>
        <p:guide orient="horz" pos="321"/>
        <p:guide pos="3839"/>
        <p:guide pos="1007"/>
        <p:guide pos="717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4" d="100"/>
          <a:sy n="84" d="100"/>
        </p:scale>
        <p:origin x="1002" y="6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891D02E-9FD2-46DB-AC4B-C79B632E6383}" type="doc">
      <dgm:prSet loTypeId="urn:microsoft.com/office/officeart/2005/8/layout/arrow2" loCatId="process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5F4A92C7-E356-4302-B17E-1117196F389F}">
      <dgm:prSet phldrT="[Testo]" custT="1"/>
      <dgm:spPr/>
      <dgm:t>
        <a:bodyPr/>
        <a:lstStyle/>
        <a:p>
          <a:endParaRPr lang="it-IT" sz="2000" b="1" dirty="0" smtClean="0"/>
        </a:p>
        <a:p>
          <a:r>
            <a:rPr lang="it-IT" sz="2000" b="1" dirty="0" smtClean="0">
              <a:solidFill>
                <a:srgbClr val="6D1D6B"/>
              </a:solidFill>
            </a:rPr>
            <a:t>Impulso al rinnovamento della didattica</a:t>
          </a:r>
          <a:endParaRPr lang="it-IT" sz="2000" b="1" dirty="0">
            <a:solidFill>
              <a:srgbClr val="6D1D6B"/>
            </a:solidFill>
          </a:endParaRPr>
        </a:p>
      </dgm:t>
    </dgm:pt>
    <dgm:pt modelId="{25DC2680-8D9B-4690-A074-14DAC8B489F0}" type="parTrans" cxnId="{EC0E8B29-907B-426B-9689-AAA4824483BB}">
      <dgm:prSet/>
      <dgm:spPr/>
      <dgm:t>
        <a:bodyPr/>
        <a:lstStyle/>
        <a:p>
          <a:endParaRPr lang="it-IT"/>
        </a:p>
      </dgm:t>
    </dgm:pt>
    <dgm:pt modelId="{95DF18C4-F503-4820-B212-E3E94E942E2F}" type="sibTrans" cxnId="{EC0E8B29-907B-426B-9689-AAA4824483BB}">
      <dgm:prSet/>
      <dgm:spPr/>
      <dgm:t>
        <a:bodyPr/>
        <a:lstStyle/>
        <a:p>
          <a:endParaRPr lang="it-IT"/>
        </a:p>
      </dgm:t>
    </dgm:pt>
    <dgm:pt modelId="{1B86AD86-0577-447D-8D88-0D465C86E022}">
      <dgm:prSet phldrT="[Testo]" custT="1"/>
      <dgm:spPr/>
      <dgm:t>
        <a:bodyPr/>
        <a:lstStyle/>
        <a:p>
          <a:endParaRPr lang="it-IT" sz="2000" b="1" dirty="0" smtClean="0"/>
        </a:p>
        <a:p>
          <a:r>
            <a:rPr lang="it-IT" sz="2000" b="1" dirty="0" smtClean="0">
              <a:solidFill>
                <a:srgbClr val="6D1D6B"/>
              </a:solidFill>
            </a:rPr>
            <a:t>Ripensamento uso della tecnologia </a:t>
          </a:r>
          <a:endParaRPr lang="it-IT" sz="2000" dirty="0">
            <a:solidFill>
              <a:srgbClr val="6D1D6B"/>
            </a:solidFill>
          </a:endParaRPr>
        </a:p>
      </dgm:t>
    </dgm:pt>
    <dgm:pt modelId="{8F05D10E-9F14-443C-BDEB-A75784F7D26D}" type="parTrans" cxnId="{413FF904-5D83-4E0C-B172-2C1E3F7527A1}">
      <dgm:prSet/>
      <dgm:spPr/>
      <dgm:t>
        <a:bodyPr/>
        <a:lstStyle/>
        <a:p>
          <a:endParaRPr lang="it-IT"/>
        </a:p>
      </dgm:t>
    </dgm:pt>
    <dgm:pt modelId="{7D823D84-9B83-4568-AA97-8AEFF8EC9C74}" type="sibTrans" cxnId="{413FF904-5D83-4E0C-B172-2C1E3F7527A1}">
      <dgm:prSet/>
      <dgm:spPr/>
      <dgm:t>
        <a:bodyPr/>
        <a:lstStyle/>
        <a:p>
          <a:endParaRPr lang="it-IT"/>
        </a:p>
      </dgm:t>
    </dgm:pt>
    <dgm:pt modelId="{295313E5-D43E-415A-A23F-A36E274410AF}">
      <dgm:prSet phldrT="[Testo]" custT="1"/>
      <dgm:spPr/>
      <dgm:t>
        <a:bodyPr/>
        <a:lstStyle/>
        <a:p>
          <a:r>
            <a:rPr lang="it-IT" sz="1600" dirty="0" smtClean="0"/>
            <a:t> </a:t>
          </a:r>
        </a:p>
        <a:p>
          <a:r>
            <a:rPr lang="it-IT" sz="2000" b="1" dirty="0" smtClean="0">
              <a:solidFill>
                <a:srgbClr val="6D1D6B"/>
              </a:solidFill>
            </a:rPr>
            <a:t>Creazione Comunità di riflessione</a:t>
          </a:r>
          <a:endParaRPr lang="it-IT" sz="2000" dirty="0">
            <a:solidFill>
              <a:srgbClr val="6D1D6B"/>
            </a:solidFill>
          </a:endParaRPr>
        </a:p>
      </dgm:t>
    </dgm:pt>
    <dgm:pt modelId="{DA0BB2A7-3B14-4A87-A30A-81CE7D2B4707}" type="parTrans" cxnId="{11CE1115-D97B-4844-AB91-DEA5372B0AE7}">
      <dgm:prSet/>
      <dgm:spPr/>
      <dgm:t>
        <a:bodyPr/>
        <a:lstStyle/>
        <a:p>
          <a:endParaRPr lang="it-IT"/>
        </a:p>
      </dgm:t>
    </dgm:pt>
    <dgm:pt modelId="{DA3B7554-CE04-49D8-8561-193AFCF4083E}" type="sibTrans" cxnId="{11CE1115-D97B-4844-AB91-DEA5372B0AE7}">
      <dgm:prSet/>
      <dgm:spPr/>
      <dgm:t>
        <a:bodyPr/>
        <a:lstStyle/>
        <a:p>
          <a:endParaRPr lang="it-IT"/>
        </a:p>
      </dgm:t>
    </dgm:pt>
    <dgm:pt modelId="{B46E6F8B-199F-4C7C-B83A-88AFD7251395}">
      <dgm:prSet custT="1"/>
      <dgm:spPr/>
      <dgm:t>
        <a:bodyPr/>
        <a:lstStyle/>
        <a:p>
          <a:endParaRPr lang="it-IT" sz="800" b="1" dirty="0" smtClean="0"/>
        </a:p>
        <a:p>
          <a:r>
            <a:rPr lang="it-IT" sz="2000" b="1" dirty="0" smtClean="0">
              <a:solidFill>
                <a:srgbClr val="6D1D6B"/>
              </a:solidFill>
            </a:rPr>
            <a:t>Fidelizzazione alla Comunità di pratica nata con il MOOC</a:t>
          </a:r>
          <a:endParaRPr lang="it-IT" sz="2000" b="1" dirty="0">
            <a:solidFill>
              <a:srgbClr val="6D1D6B"/>
            </a:solidFill>
          </a:endParaRPr>
        </a:p>
      </dgm:t>
    </dgm:pt>
    <dgm:pt modelId="{522D72BA-ABA6-45A6-A73E-1AC21F6E28E4}" type="parTrans" cxnId="{B713F129-8335-490E-8361-337C7D9BCDA8}">
      <dgm:prSet/>
      <dgm:spPr/>
      <dgm:t>
        <a:bodyPr/>
        <a:lstStyle/>
        <a:p>
          <a:endParaRPr lang="it-IT"/>
        </a:p>
      </dgm:t>
    </dgm:pt>
    <dgm:pt modelId="{1868EE9E-771A-439C-9323-875A26AC5A6F}" type="sibTrans" cxnId="{B713F129-8335-490E-8361-337C7D9BCDA8}">
      <dgm:prSet/>
      <dgm:spPr/>
      <dgm:t>
        <a:bodyPr/>
        <a:lstStyle/>
        <a:p>
          <a:endParaRPr lang="it-IT"/>
        </a:p>
      </dgm:t>
    </dgm:pt>
    <dgm:pt modelId="{8B7024EF-12A6-4C1D-ADCD-8CE57DB44FDE}" type="pres">
      <dgm:prSet presAssocID="{1891D02E-9FD2-46DB-AC4B-C79B632E6383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8AA20135-5966-46E7-81C7-E79C873E45DA}" type="pres">
      <dgm:prSet presAssocID="{1891D02E-9FD2-46DB-AC4B-C79B632E6383}" presName="arrow" presStyleLbl="bgShp" presStyleIdx="0" presStyleCnt="1" custLinFactNeighborX="7112" custLinFactNeighborY="-114"/>
      <dgm:spPr/>
      <dgm:t>
        <a:bodyPr/>
        <a:lstStyle/>
        <a:p>
          <a:endParaRPr lang="it-IT"/>
        </a:p>
      </dgm:t>
    </dgm:pt>
    <dgm:pt modelId="{3A0D14F4-6A8D-4F7C-BB6A-C7139D91C9D0}" type="pres">
      <dgm:prSet presAssocID="{1891D02E-9FD2-46DB-AC4B-C79B632E6383}" presName="arrowDiagram4" presStyleCnt="0"/>
      <dgm:spPr/>
      <dgm:t>
        <a:bodyPr/>
        <a:lstStyle/>
        <a:p>
          <a:endParaRPr lang="it-IT"/>
        </a:p>
      </dgm:t>
    </dgm:pt>
    <dgm:pt modelId="{492D29E5-B40C-47A1-BE5E-759AA2288CB6}" type="pres">
      <dgm:prSet presAssocID="{5F4A92C7-E356-4302-B17E-1117196F389F}" presName="bullet4a" presStyleLbl="node1" presStyleIdx="0" presStyleCnt="4"/>
      <dgm:spPr/>
      <dgm:t>
        <a:bodyPr/>
        <a:lstStyle/>
        <a:p>
          <a:endParaRPr lang="it-IT"/>
        </a:p>
      </dgm:t>
    </dgm:pt>
    <dgm:pt modelId="{8C27AE3E-0468-4C21-A37D-39A455F92379}" type="pres">
      <dgm:prSet presAssocID="{5F4A92C7-E356-4302-B17E-1117196F389F}" presName="textBox4a" presStyleLbl="revTx" presStyleIdx="0" presStyleCnt="4" custScaleX="158043" custScaleY="10663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9689D5D-C776-405E-9FFC-C3E1431E7279}" type="pres">
      <dgm:prSet presAssocID="{1B86AD86-0577-447D-8D88-0D465C86E022}" presName="bullet4b" presStyleLbl="node1" presStyleIdx="1" presStyleCnt="4"/>
      <dgm:spPr/>
      <dgm:t>
        <a:bodyPr/>
        <a:lstStyle/>
        <a:p>
          <a:endParaRPr lang="it-IT"/>
        </a:p>
      </dgm:t>
    </dgm:pt>
    <dgm:pt modelId="{FCA71419-AB58-427E-A168-F15F84B5D6BE}" type="pres">
      <dgm:prSet presAssocID="{1B86AD86-0577-447D-8D88-0D465C86E022}" presName="textBox4b" presStyleLbl="revTx" presStyleIdx="1" presStyleCnt="4" custScaleX="13645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28128E2-210B-4EFE-B467-2D9055CE0811}" type="pres">
      <dgm:prSet presAssocID="{295313E5-D43E-415A-A23F-A36E274410AF}" presName="bullet4c" presStyleLbl="node1" presStyleIdx="2" presStyleCnt="4"/>
      <dgm:spPr/>
      <dgm:t>
        <a:bodyPr/>
        <a:lstStyle/>
        <a:p>
          <a:endParaRPr lang="it-IT"/>
        </a:p>
      </dgm:t>
    </dgm:pt>
    <dgm:pt modelId="{417023D8-4F09-4503-88DC-F2EC234BE87B}" type="pres">
      <dgm:prSet presAssocID="{295313E5-D43E-415A-A23F-A36E274410AF}" presName="textBox4c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ECC4446-101A-4055-8454-8F4CCCF29DEA}" type="pres">
      <dgm:prSet presAssocID="{B46E6F8B-199F-4C7C-B83A-88AFD7251395}" presName="bullet4d" presStyleLbl="node1" presStyleIdx="3" presStyleCnt="4"/>
      <dgm:spPr/>
      <dgm:t>
        <a:bodyPr/>
        <a:lstStyle/>
        <a:p>
          <a:endParaRPr lang="it-IT"/>
        </a:p>
      </dgm:t>
    </dgm:pt>
    <dgm:pt modelId="{CE38BE56-0069-4487-B722-1B96781939E2}" type="pres">
      <dgm:prSet presAssocID="{B46E6F8B-199F-4C7C-B83A-88AFD7251395}" presName="textBox4d" presStyleLbl="revTx" presStyleIdx="3" presStyleCnt="4" custScaleX="137522" custScaleY="46506" custLinFactNeighborX="3360" custLinFactNeighborY="-1504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D8F477F1-CC2F-48D8-BD0A-3E6627BA364E}" type="presOf" srcId="{B46E6F8B-199F-4C7C-B83A-88AFD7251395}" destId="{CE38BE56-0069-4487-B722-1B96781939E2}" srcOrd="0" destOrd="0" presId="urn:microsoft.com/office/officeart/2005/8/layout/arrow2"/>
    <dgm:cxn modelId="{11CE1115-D97B-4844-AB91-DEA5372B0AE7}" srcId="{1891D02E-9FD2-46DB-AC4B-C79B632E6383}" destId="{295313E5-D43E-415A-A23F-A36E274410AF}" srcOrd="2" destOrd="0" parTransId="{DA0BB2A7-3B14-4A87-A30A-81CE7D2B4707}" sibTransId="{DA3B7554-CE04-49D8-8561-193AFCF4083E}"/>
    <dgm:cxn modelId="{EC0E8B29-907B-426B-9689-AAA4824483BB}" srcId="{1891D02E-9FD2-46DB-AC4B-C79B632E6383}" destId="{5F4A92C7-E356-4302-B17E-1117196F389F}" srcOrd="0" destOrd="0" parTransId="{25DC2680-8D9B-4690-A074-14DAC8B489F0}" sibTransId="{95DF18C4-F503-4820-B212-E3E94E942E2F}"/>
    <dgm:cxn modelId="{413FF904-5D83-4E0C-B172-2C1E3F7527A1}" srcId="{1891D02E-9FD2-46DB-AC4B-C79B632E6383}" destId="{1B86AD86-0577-447D-8D88-0D465C86E022}" srcOrd="1" destOrd="0" parTransId="{8F05D10E-9F14-443C-BDEB-A75784F7D26D}" sibTransId="{7D823D84-9B83-4568-AA97-8AEFF8EC9C74}"/>
    <dgm:cxn modelId="{4439B754-5840-4738-9A73-868D21B81A33}" type="presOf" srcId="{1B86AD86-0577-447D-8D88-0D465C86E022}" destId="{FCA71419-AB58-427E-A168-F15F84B5D6BE}" srcOrd="0" destOrd="0" presId="urn:microsoft.com/office/officeart/2005/8/layout/arrow2"/>
    <dgm:cxn modelId="{B713F129-8335-490E-8361-337C7D9BCDA8}" srcId="{1891D02E-9FD2-46DB-AC4B-C79B632E6383}" destId="{B46E6F8B-199F-4C7C-B83A-88AFD7251395}" srcOrd="3" destOrd="0" parTransId="{522D72BA-ABA6-45A6-A73E-1AC21F6E28E4}" sibTransId="{1868EE9E-771A-439C-9323-875A26AC5A6F}"/>
    <dgm:cxn modelId="{ECA9C248-B422-4481-92A6-299698166EA4}" type="presOf" srcId="{5F4A92C7-E356-4302-B17E-1117196F389F}" destId="{8C27AE3E-0468-4C21-A37D-39A455F92379}" srcOrd="0" destOrd="0" presId="urn:microsoft.com/office/officeart/2005/8/layout/arrow2"/>
    <dgm:cxn modelId="{2BAEE734-B707-4748-8C67-7FEDD28D6D76}" type="presOf" srcId="{1891D02E-9FD2-46DB-AC4B-C79B632E6383}" destId="{8B7024EF-12A6-4C1D-ADCD-8CE57DB44FDE}" srcOrd="0" destOrd="0" presId="urn:microsoft.com/office/officeart/2005/8/layout/arrow2"/>
    <dgm:cxn modelId="{FB75E506-8296-4CAC-AEE0-D40B5222E332}" type="presOf" srcId="{295313E5-D43E-415A-A23F-A36E274410AF}" destId="{417023D8-4F09-4503-88DC-F2EC234BE87B}" srcOrd="0" destOrd="0" presId="urn:microsoft.com/office/officeart/2005/8/layout/arrow2"/>
    <dgm:cxn modelId="{1049D8A8-CAC6-498A-AE34-ED37D4935EC6}" type="presParOf" srcId="{8B7024EF-12A6-4C1D-ADCD-8CE57DB44FDE}" destId="{8AA20135-5966-46E7-81C7-E79C873E45DA}" srcOrd="0" destOrd="0" presId="urn:microsoft.com/office/officeart/2005/8/layout/arrow2"/>
    <dgm:cxn modelId="{3B560FD0-D3F9-480D-87B4-1D54F097A695}" type="presParOf" srcId="{8B7024EF-12A6-4C1D-ADCD-8CE57DB44FDE}" destId="{3A0D14F4-6A8D-4F7C-BB6A-C7139D91C9D0}" srcOrd="1" destOrd="0" presId="urn:microsoft.com/office/officeart/2005/8/layout/arrow2"/>
    <dgm:cxn modelId="{5FF4BD8A-8B76-4D58-8EDD-4CF3BD2F4E86}" type="presParOf" srcId="{3A0D14F4-6A8D-4F7C-BB6A-C7139D91C9D0}" destId="{492D29E5-B40C-47A1-BE5E-759AA2288CB6}" srcOrd="0" destOrd="0" presId="urn:microsoft.com/office/officeart/2005/8/layout/arrow2"/>
    <dgm:cxn modelId="{4511E260-416C-4AC5-90F3-E611BE82B584}" type="presParOf" srcId="{3A0D14F4-6A8D-4F7C-BB6A-C7139D91C9D0}" destId="{8C27AE3E-0468-4C21-A37D-39A455F92379}" srcOrd="1" destOrd="0" presId="urn:microsoft.com/office/officeart/2005/8/layout/arrow2"/>
    <dgm:cxn modelId="{97EB3CF8-465C-462E-A699-FA0DF2BF5277}" type="presParOf" srcId="{3A0D14F4-6A8D-4F7C-BB6A-C7139D91C9D0}" destId="{79689D5D-C776-405E-9FFC-C3E1431E7279}" srcOrd="2" destOrd="0" presId="urn:microsoft.com/office/officeart/2005/8/layout/arrow2"/>
    <dgm:cxn modelId="{972F8504-B904-45AB-A318-8944AAD8F0F2}" type="presParOf" srcId="{3A0D14F4-6A8D-4F7C-BB6A-C7139D91C9D0}" destId="{FCA71419-AB58-427E-A168-F15F84B5D6BE}" srcOrd="3" destOrd="0" presId="urn:microsoft.com/office/officeart/2005/8/layout/arrow2"/>
    <dgm:cxn modelId="{675057EE-5A5C-48A4-9B13-9FF573F5D261}" type="presParOf" srcId="{3A0D14F4-6A8D-4F7C-BB6A-C7139D91C9D0}" destId="{C28128E2-210B-4EFE-B467-2D9055CE0811}" srcOrd="4" destOrd="0" presId="urn:microsoft.com/office/officeart/2005/8/layout/arrow2"/>
    <dgm:cxn modelId="{2C5D9E33-DC54-4FEE-86F2-817E82543EBD}" type="presParOf" srcId="{3A0D14F4-6A8D-4F7C-BB6A-C7139D91C9D0}" destId="{417023D8-4F09-4503-88DC-F2EC234BE87B}" srcOrd="5" destOrd="0" presId="urn:microsoft.com/office/officeart/2005/8/layout/arrow2"/>
    <dgm:cxn modelId="{1925B935-F08F-45BB-AD8C-86C2C34DD58B}" type="presParOf" srcId="{3A0D14F4-6A8D-4F7C-BB6A-C7139D91C9D0}" destId="{BECC4446-101A-4055-8454-8F4CCCF29DEA}" srcOrd="6" destOrd="0" presId="urn:microsoft.com/office/officeart/2005/8/layout/arrow2"/>
    <dgm:cxn modelId="{5F93B9D9-8A34-4243-980A-7EF5B68EE8E5}" type="presParOf" srcId="{3A0D14F4-6A8D-4F7C-BB6A-C7139D91C9D0}" destId="{CE38BE56-0069-4487-B722-1B96781939E2}" srcOrd="7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183185A-2A53-4D8C-8F32-C845F2F70CBF}" type="doc">
      <dgm:prSet loTypeId="urn:microsoft.com/office/officeart/2005/8/layout/chevron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758CBA3A-9936-4C67-965C-A8DD3074879B}">
      <dgm:prSet phldrT="[Text]" custT="1"/>
      <dgm:spPr/>
      <dgm:t>
        <a:bodyPr/>
        <a:lstStyle/>
        <a:p>
          <a:pPr algn="ctr" defTabSz="914400">
            <a:buNone/>
          </a:pPr>
          <a:r>
            <a:rPr lang="it-IT" sz="1400" b="1" i="0" noProof="0" dirty="0" smtClean="0">
              <a:latin typeface="Euphemia"/>
              <a:ea typeface="+mn-ea"/>
              <a:cs typeface="+mn-cs"/>
            </a:rPr>
            <a:t>Manifesto</a:t>
          </a:r>
          <a:endParaRPr lang="it-IT" sz="1400" b="1" i="0" noProof="0" dirty="0">
            <a:latin typeface="Euphemia"/>
            <a:ea typeface="+mn-ea"/>
            <a:cs typeface="+mn-cs"/>
          </a:endParaRPr>
        </a:p>
      </dgm:t>
    </dgm:pt>
    <dgm:pt modelId="{39812E31-9C15-4A6C-B8B9-78CE6FB555B1}" type="parTrans" cxnId="{F717B596-7122-4C3F-9238-14763508386B}">
      <dgm:prSet/>
      <dgm:spPr/>
      <dgm:t>
        <a:bodyPr/>
        <a:lstStyle/>
        <a:p>
          <a:endParaRPr lang="en-US"/>
        </a:p>
      </dgm:t>
    </dgm:pt>
    <dgm:pt modelId="{290E9CBE-1634-47AD-B973-508944073D35}" type="sibTrans" cxnId="{F717B596-7122-4C3F-9238-14763508386B}">
      <dgm:prSet/>
      <dgm:spPr/>
      <dgm:t>
        <a:bodyPr/>
        <a:lstStyle/>
        <a:p>
          <a:endParaRPr lang="en-US"/>
        </a:p>
      </dgm:t>
    </dgm:pt>
    <dgm:pt modelId="{E90264E4-81CE-47E1-80E3-2624D8E5DFEE}">
      <dgm:prSet phldrT="[Text]" custT="1"/>
      <dgm:spPr/>
      <dgm:t>
        <a:bodyPr/>
        <a:lstStyle/>
        <a:p>
          <a:pPr algn="l" defTabSz="914400">
            <a:buNone/>
          </a:pPr>
          <a:r>
            <a:rPr lang="it-IT" sz="2400" b="0" i="0" noProof="0" dirty="0" smtClean="0">
              <a:solidFill>
                <a:schemeClr val="accent1">
                  <a:lumMod val="75000"/>
                </a:schemeClr>
              </a:solidFill>
              <a:latin typeface="Euphemia"/>
              <a:ea typeface="+mn-ea"/>
              <a:cs typeface="+mn-cs"/>
            </a:rPr>
            <a:t>Presentazione del MOOC</a:t>
          </a:r>
          <a:endParaRPr lang="it-IT" sz="2400" b="0" i="0" noProof="0" dirty="0">
            <a:solidFill>
              <a:schemeClr val="accent1">
                <a:lumMod val="75000"/>
              </a:schemeClr>
            </a:solidFill>
            <a:latin typeface="Euphemia"/>
            <a:ea typeface="+mn-ea"/>
            <a:cs typeface="+mn-cs"/>
          </a:endParaRPr>
        </a:p>
      </dgm:t>
    </dgm:pt>
    <dgm:pt modelId="{79881485-DDC4-4A70-AA7E-393B9FD5747B}" type="parTrans" cxnId="{F3B89C52-602F-49F7-B10E-F3B64BCDF706}">
      <dgm:prSet/>
      <dgm:spPr/>
      <dgm:t>
        <a:bodyPr/>
        <a:lstStyle/>
        <a:p>
          <a:endParaRPr lang="en-US"/>
        </a:p>
      </dgm:t>
    </dgm:pt>
    <dgm:pt modelId="{F41EE2E3-AB57-4E33-8FAD-2DCFFB467FDC}" type="sibTrans" cxnId="{F3B89C52-602F-49F7-B10E-F3B64BCDF706}">
      <dgm:prSet/>
      <dgm:spPr/>
      <dgm:t>
        <a:bodyPr/>
        <a:lstStyle/>
        <a:p>
          <a:endParaRPr lang="en-US"/>
        </a:p>
      </dgm:t>
    </dgm:pt>
    <dgm:pt modelId="{15031D9C-993C-4715-A26F-56D8831933EB}">
      <dgm:prSet phldrT="[Text]" custT="1"/>
      <dgm:spPr/>
      <dgm:t>
        <a:bodyPr/>
        <a:lstStyle/>
        <a:p>
          <a:pPr algn="ctr" defTabSz="914400">
            <a:buNone/>
          </a:pPr>
          <a:r>
            <a:rPr lang="it-IT" sz="1400" b="1" i="0" noProof="0" dirty="0" smtClean="0">
              <a:latin typeface="Euphemia"/>
              <a:ea typeface="+mn-ea"/>
              <a:cs typeface="+mn-cs"/>
            </a:rPr>
            <a:t>Modulo </a:t>
          </a:r>
          <a:r>
            <a:rPr lang="it-IT" sz="1300" b="1" i="0" noProof="0" dirty="0" smtClean="0">
              <a:latin typeface="Euphemia"/>
              <a:ea typeface="+mn-ea"/>
              <a:cs typeface="+mn-cs"/>
            </a:rPr>
            <a:t>Introduttivo</a:t>
          </a:r>
          <a:endParaRPr lang="it-IT" sz="1300" b="1" i="0" noProof="0" dirty="0">
            <a:latin typeface="Euphemia"/>
            <a:ea typeface="+mn-ea"/>
            <a:cs typeface="+mn-cs"/>
          </a:endParaRPr>
        </a:p>
      </dgm:t>
    </dgm:pt>
    <dgm:pt modelId="{77530735-8AD3-469C-AEC2-B5B17A08AF65}" type="parTrans" cxnId="{C8C2ADA0-316E-46E3-A4D5-49BD4A9A4B0B}">
      <dgm:prSet/>
      <dgm:spPr/>
      <dgm:t>
        <a:bodyPr/>
        <a:lstStyle/>
        <a:p>
          <a:endParaRPr lang="en-US"/>
        </a:p>
      </dgm:t>
    </dgm:pt>
    <dgm:pt modelId="{FB1D36D5-798A-40AA-91C3-3F3E5AF1A86F}" type="sibTrans" cxnId="{C8C2ADA0-316E-46E3-A4D5-49BD4A9A4B0B}">
      <dgm:prSet/>
      <dgm:spPr/>
      <dgm:t>
        <a:bodyPr/>
        <a:lstStyle/>
        <a:p>
          <a:endParaRPr lang="en-US"/>
        </a:p>
      </dgm:t>
    </dgm:pt>
    <dgm:pt modelId="{07B93839-AE15-473C-B47B-27FA5DBEE4E9}">
      <dgm:prSet phldrT="[Text]" custT="1"/>
      <dgm:spPr/>
      <dgm:t>
        <a:bodyPr/>
        <a:lstStyle/>
        <a:p>
          <a:pPr algn="l" defTabSz="914400">
            <a:buNone/>
          </a:pPr>
          <a:r>
            <a:rPr lang="it-IT" sz="2400" b="0" i="0" noProof="0" dirty="0" smtClean="0">
              <a:solidFill>
                <a:schemeClr val="accent1">
                  <a:lumMod val="75000"/>
                </a:schemeClr>
              </a:solidFill>
              <a:latin typeface="Euphemia"/>
              <a:ea typeface="+mn-ea"/>
              <a:cs typeface="+mn-cs"/>
            </a:rPr>
            <a:t>Introduzione</a:t>
          </a:r>
          <a:r>
            <a:rPr lang="it-IT" sz="2400" b="0" i="0" baseline="0" noProof="0" dirty="0" smtClean="0">
              <a:solidFill>
                <a:schemeClr val="accent1">
                  <a:lumMod val="75000"/>
                </a:schemeClr>
              </a:solidFill>
              <a:latin typeface="Euphemia"/>
              <a:ea typeface="+mn-ea"/>
              <a:cs typeface="+mn-cs"/>
            </a:rPr>
            <a:t> al corso</a:t>
          </a:r>
          <a:endParaRPr lang="it-IT" sz="2400" b="0" i="0" noProof="0" dirty="0">
            <a:solidFill>
              <a:schemeClr val="accent1">
                <a:lumMod val="75000"/>
              </a:schemeClr>
            </a:solidFill>
            <a:latin typeface="Euphemia"/>
            <a:ea typeface="+mn-ea"/>
            <a:cs typeface="+mn-cs"/>
          </a:endParaRPr>
        </a:p>
      </dgm:t>
    </dgm:pt>
    <dgm:pt modelId="{2BEFC288-C4D1-45AF-B679-7A41333941DE}" type="parTrans" cxnId="{4D38D698-DC6D-4926-9520-43A255B536D4}">
      <dgm:prSet/>
      <dgm:spPr/>
      <dgm:t>
        <a:bodyPr/>
        <a:lstStyle/>
        <a:p>
          <a:endParaRPr lang="en-US"/>
        </a:p>
      </dgm:t>
    </dgm:pt>
    <dgm:pt modelId="{0468DBFC-CB2D-4B3A-AAE7-09352D12344E}" type="sibTrans" cxnId="{4D38D698-DC6D-4926-9520-43A255B536D4}">
      <dgm:prSet/>
      <dgm:spPr/>
      <dgm:t>
        <a:bodyPr/>
        <a:lstStyle/>
        <a:p>
          <a:endParaRPr lang="en-US"/>
        </a:p>
      </dgm:t>
    </dgm:pt>
    <dgm:pt modelId="{2936D842-720E-4365-AD39-F6EAEC441633}">
      <dgm:prSet phldrT="[Text]" custT="1"/>
      <dgm:spPr/>
      <dgm:t>
        <a:bodyPr/>
        <a:lstStyle/>
        <a:p>
          <a:pPr algn="ctr" defTabSz="914400">
            <a:buNone/>
          </a:pPr>
          <a:r>
            <a:rPr lang="it-IT" sz="1400" b="1" i="0" noProof="0" dirty="0" smtClean="0">
              <a:latin typeface="Euphemia"/>
              <a:ea typeface="+mn-ea"/>
              <a:cs typeface="+mn-cs"/>
            </a:rPr>
            <a:t>Moduli di attività</a:t>
          </a:r>
          <a:endParaRPr lang="it-IT" sz="1400" b="1" i="0" noProof="0" dirty="0">
            <a:latin typeface="Euphemia"/>
            <a:ea typeface="+mn-ea"/>
            <a:cs typeface="+mn-cs"/>
          </a:endParaRPr>
        </a:p>
      </dgm:t>
    </dgm:pt>
    <dgm:pt modelId="{13139645-28B0-41D9-8ED9-DA67D736E51B}" type="parTrans" cxnId="{3A8ECB28-E23B-45B6-8C84-8AF5114507DE}">
      <dgm:prSet/>
      <dgm:spPr/>
      <dgm:t>
        <a:bodyPr/>
        <a:lstStyle/>
        <a:p>
          <a:endParaRPr lang="en-US"/>
        </a:p>
      </dgm:t>
    </dgm:pt>
    <dgm:pt modelId="{96C19FF6-672B-4588-9D93-2A932D4ACF8D}" type="sibTrans" cxnId="{3A8ECB28-E23B-45B6-8C84-8AF5114507DE}">
      <dgm:prSet/>
      <dgm:spPr/>
      <dgm:t>
        <a:bodyPr/>
        <a:lstStyle/>
        <a:p>
          <a:endParaRPr lang="en-US"/>
        </a:p>
      </dgm:t>
    </dgm:pt>
    <dgm:pt modelId="{A05E8D05-15E6-4BEC-B725-D745A48258D3}">
      <dgm:prSet phldrT="[Text]" custT="1"/>
      <dgm:spPr/>
      <dgm:t>
        <a:bodyPr/>
        <a:lstStyle/>
        <a:p>
          <a:pPr algn="l" defTabSz="914400">
            <a:buNone/>
          </a:pPr>
          <a:r>
            <a:rPr lang="it-IT" sz="2400" b="0" i="0" noProof="0" dirty="0" smtClean="0">
              <a:solidFill>
                <a:srgbClr val="6D1D6B"/>
              </a:solidFill>
              <a:latin typeface="Euphemia"/>
              <a:ea typeface="+mn-ea"/>
              <a:cs typeface="+mn-cs"/>
            </a:rPr>
            <a:t>Attività settimanali</a:t>
          </a:r>
          <a:endParaRPr lang="it-IT" sz="2400" b="0" i="0" noProof="0" dirty="0">
            <a:solidFill>
              <a:srgbClr val="6D1D6B"/>
            </a:solidFill>
            <a:latin typeface="Euphemia"/>
            <a:ea typeface="+mn-ea"/>
            <a:cs typeface="+mn-cs"/>
          </a:endParaRPr>
        </a:p>
      </dgm:t>
    </dgm:pt>
    <dgm:pt modelId="{29C49A6E-36B2-41D1-83D5-6B58713D5DAF}" type="parTrans" cxnId="{EFE22C42-C667-4B7A-8208-6758BAEC1445}">
      <dgm:prSet/>
      <dgm:spPr/>
      <dgm:t>
        <a:bodyPr/>
        <a:lstStyle/>
        <a:p>
          <a:endParaRPr lang="en-US"/>
        </a:p>
      </dgm:t>
    </dgm:pt>
    <dgm:pt modelId="{EA09E308-F440-47C6-8C86-B63BABC170D9}" type="sibTrans" cxnId="{EFE22C42-C667-4B7A-8208-6758BAEC1445}">
      <dgm:prSet/>
      <dgm:spPr/>
      <dgm:t>
        <a:bodyPr/>
        <a:lstStyle/>
        <a:p>
          <a:endParaRPr lang="en-US"/>
        </a:p>
      </dgm:t>
    </dgm:pt>
    <dgm:pt modelId="{B443F2F2-1974-4785-B7CD-A43DF55F8CE1}">
      <dgm:prSet phldrT="[Text]" custT="1"/>
      <dgm:spPr/>
      <dgm:t>
        <a:bodyPr/>
        <a:lstStyle/>
        <a:p>
          <a:pPr algn="l" defTabSz="914400">
            <a:buNone/>
          </a:pPr>
          <a:endParaRPr lang="it-IT" sz="3200" b="0" i="0" noProof="0" dirty="0">
            <a:latin typeface="Euphemia"/>
            <a:ea typeface="+mn-ea"/>
            <a:cs typeface="+mn-cs"/>
          </a:endParaRPr>
        </a:p>
      </dgm:t>
    </dgm:pt>
    <dgm:pt modelId="{A7819D25-1D91-4B26-BAEA-3CF97DA602E7}" type="parTrans" cxnId="{A26DAD10-6B5D-466B-AFB9-AB8B083DEEB7}">
      <dgm:prSet/>
      <dgm:spPr/>
      <dgm:t>
        <a:bodyPr/>
        <a:lstStyle/>
        <a:p>
          <a:endParaRPr lang="it-IT"/>
        </a:p>
      </dgm:t>
    </dgm:pt>
    <dgm:pt modelId="{E1923AD0-235E-475B-A0FE-A5D4C4EF80E6}" type="sibTrans" cxnId="{A26DAD10-6B5D-466B-AFB9-AB8B083DEEB7}">
      <dgm:prSet/>
      <dgm:spPr/>
      <dgm:t>
        <a:bodyPr/>
        <a:lstStyle/>
        <a:p>
          <a:endParaRPr lang="it-IT"/>
        </a:p>
      </dgm:t>
    </dgm:pt>
    <dgm:pt modelId="{01AEBB83-50BE-4215-9BA6-3B2B43413EFB}">
      <dgm:prSet phldrT="[Text]" custT="1"/>
      <dgm:spPr/>
      <dgm:t>
        <a:bodyPr/>
        <a:lstStyle/>
        <a:p>
          <a:pPr algn="l" defTabSz="914400">
            <a:buNone/>
          </a:pPr>
          <a:endParaRPr lang="it-IT" sz="3200" b="0" i="0" noProof="0" dirty="0">
            <a:latin typeface="Euphemia"/>
            <a:ea typeface="+mn-ea"/>
            <a:cs typeface="+mn-cs"/>
          </a:endParaRPr>
        </a:p>
      </dgm:t>
    </dgm:pt>
    <dgm:pt modelId="{1DF0FE1C-FCF1-469D-AF96-8503844D594F}" type="parTrans" cxnId="{5B71CB03-90B6-4842-A80C-7B62FBDF7F65}">
      <dgm:prSet/>
      <dgm:spPr/>
      <dgm:t>
        <a:bodyPr/>
        <a:lstStyle/>
        <a:p>
          <a:endParaRPr lang="it-IT"/>
        </a:p>
      </dgm:t>
    </dgm:pt>
    <dgm:pt modelId="{38839FCB-9B8D-4D9D-B994-28AEB0C60E79}" type="sibTrans" cxnId="{5B71CB03-90B6-4842-A80C-7B62FBDF7F65}">
      <dgm:prSet/>
      <dgm:spPr/>
      <dgm:t>
        <a:bodyPr/>
        <a:lstStyle/>
        <a:p>
          <a:endParaRPr lang="it-IT"/>
        </a:p>
      </dgm:t>
    </dgm:pt>
    <dgm:pt modelId="{0A1C8C84-5DD0-49F0-8817-E7CF4CC01A50}">
      <dgm:prSet phldrT="[Text]" custT="1"/>
      <dgm:spPr/>
      <dgm:t>
        <a:bodyPr/>
        <a:lstStyle/>
        <a:p>
          <a:pPr algn="l" defTabSz="914400">
            <a:buNone/>
          </a:pPr>
          <a:endParaRPr lang="it-IT" sz="3200" b="0" i="0" noProof="0" dirty="0">
            <a:latin typeface="Euphemia"/>
            <a:ea typeface="+mn-ea"/>
            <a:cs typeface="+mn-cs"/>
          </a:endParaRPr>
        </a:p>
      </dgm:t>
    </dgm:pt>
    <dgm:pt modelId="{D50C1E97-277E-495B-B1EE-3BE9946C9CF4}" type="parTrans" cxnId="{1E6A7529-D4CD-4CAF-8B89-7C710A5991B1}">
      <dgm:prSet/>
      <dgm:spPr/>
      <dgm:t>
        <a:bodyPr/>
        <a:lstStyle/>
        <a:p>
          <a:endParaRPr lang="it-IT"/>
        </a:p>
      </dgm:t>
    </dgm:pt>
    <dgm:pt modelId="{29BE05BE-C8F6-4D52-AA8F-D0BB10BFC364}" type="sibTrans" cxnId="{1E6A7529-D4CD-4CAF-8B89-7C710A5991B1}">
      <dgm:prSet/>
      <dgm:spPr/>
      <dgm:t>
        <a:bodyPr/>
        <a:lstStyle/>
        <a:p>
          <a:endParaRPr lang="it-IT"/>
        </a:p>
      </dgm:t>
    </dgm:pt>
    <dgm:pt modelId="{728DAA07-F4E9-49D2-8DAB-E1B4FFB6CE37}">
      <dgm:prSet custT="1"/>
      <dgm:spPr/>
      <dgm:t>
        <a:bodyPr/>
        <a:lstStyle/>
        <a:p>
          <a:r>
            <a:rPr lang="it-IT" sz="2400" dirty="0" smtClean="0">
              <a:solidFill>
                <a:schemeClr val="accent1">
                  <a:lumMod val="75000"/>
                </a:schemeClr>
              </a:solidFill>
            </a:rPr>
            <a:t>Progettazione attività e </a:t>
          </a:r>
          <a:r>
            <a:rPr lang="it-IT" sz="2400" dirty="0" err="1" smtClean="0">
              <a:solidFill>
                <a:schemeClr val="accent1">
                  <a:lumMod val="75000"/>
                </a:schemeClr>
              </a:solidFill>
            </a:rPr>
            <a:t>peer</a:t>
          </a:r>
          <a:r>
            <a:rPr lang="it-IT" sz="2400" dirty="0" smtClean="0">
              <a:solidFill>
                <a:schemeClr val="accent1">
                  <a:lumMod val="75000"/>
                </a:schemeClr>
              </a:solidFill>
            </a:rPr>
            <a:t> </a:t>
          </a:r>
          <a:r>
            <a:rPr lang="it-IT" sz="2400" dirty="0" err="1" smtClean="0">
              <a:solidFill>
                <a:schemeClr val="accent1">
                  <a:lumMod val="75000"/>
                </a:schemeClr>
              </a:solidFill>
            </a:rPr>
            <a:t>review</a:t>
          </a:r>
          <a:r>
            <a:rPr lang="it-IT" sz="2400" dirty="0" smtClean="0">
              <a:solidFill>
                <a:schemeClr val="accent1">
                  <a:lumMod val="75000"/>
                </a:schemeClr>
              </a:solidFill>
            </a:rPr>
            <a:t> del progetto di un collega</a:t>
          </a:r>
          <a:endParaRPr lang="it-IT" sz="2400" dirty="0">
            <a:solidFill>
              <a:schemeClr val="accent1">
                <a:lumMod val="75000"/>
              </a:schemeClr>
            </a:solidFill>
          </a:endParaRPr>
        </a:p>
      </dgm:t>
    </dgm:pt>
    <dgm:pt modelId="{00A0E900-C364-4306-9429-5737B01659DC}" type="parTrans" cxnId="{22330D1F-8ECA-4C65-ACBC-7F2463F18C19}">
      <dgm:prSet/>
      <dgm:spPr/>
      <dgm:t>
        <a:bodyPr/>
        <a:lstStyle/>
        <a:p>
          <a:endParaRPr lang="it-IT"/>
        </a:p>
      </dgm:t>
    </dgm:pt>
    <dgm:pt modelId="{6BC2F61E-3841-4B31-A845-EA69BF3E6103}" type="sibTrans" cxnId="{22330D1F-8ECA-4C65-ACBC-7F2463F18C19}">
      <dgm:prSet/>
      <dgm:spPr/>
      <dgm:t>
        <a:bodyPr/>
        <a:lstStyle/>
        <a:p>
          <a:endParaRPr lang="it-IT"/>
        </a:p>
      </dgm:t>
    </dgm:pt>
    <dgm:pt modelId="{E80E23AD-ECAE-46D2-92A5-71CA9074EED7}" type="pres">
      <dgm:prSet presAssocID="{3183185A-2A53-4D8C-8F32-C845F2F70CB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3DDCCD6-3F31-4095-8E42-5BBFC31B83BE}" type="pres">
      <dgm:prSet presAssocID="{758CBA3A-9936-4C67-965C-A8DD3074879B}" presName="composite" presStyleCnt="0"/>
      <dgm:spPr/>
    </dgm:pt>
    <dgm:pt modelId="{C0AF5CB7-6C4F-49BC-8738-E4DE0AC00B72}" type="pres">
      <dgm:prSet presAssocID="{758CBA3A-9936-4C67-965C-A8DD3074879B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E09DE89-66C0-478D-8170-8F0BC920F1EB}" type="pres">
      <dgm:prSet presAssocID="{758CBA3A-9936-4C67-965C-A8DD3074879B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E78D13-8FB5-4AEC-B5C0-881B683FCF22}" type="pres">
      <dgm:prSet presAssocID="{290E9CBE-1634-47AD-B973-508944073D35}" presName="sp" presStyleCnt="0"/>
      <dgm:spPr/>
    </dgm:pt>
    <dgm:pt modelId="{E529DD28-A6C8-4185-BA28-3A73741EACF4}" type="pres">
      <dgm:prSet presAssocID="{15031D9C-993C-4715-A26F-56D8831933EB}" presName="composite" presStyleCnt="0"/>
      <dgm:spPr/>
    </dgm:pt>
    <dgm:pt modelId="{29EA1718-F619-46D8-B505-CF1DDA71B8BF}" type="pres">
      <dgm:prSet presAssocID="{15031D9C-993C-4715-A26F-56D8831933EB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6267EA-EF01-411B-8D37-95F44BBB68D3}" type="pres">
      <dgm:prSet presAssocID="{15031D9C-993C-4715-A26F-56D8831933EB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CED8E1-297A-4834-9FC1-39D8E59A67B1}" type="pres">
      <dgm:prSet presAssocID="{FB1D36D5-798A-40AA-91C3-3F3E5AF1A86F}" presName="sp" presStyleCnt="0"/>
      <dgm:spPr/>
    </dgm:pt>
    <dgm:pt modelId="{95036E43-6C97-4BF5-8CB3-7871077B6900}" type="pres">
      <dgm:prSet presAssocID="{2936D842-720E-4365-AD39-F6EAEC441633}" presName="composite" presStyleCnt="0"/>
      <dgm:spPr/>
    </dgm:pt>
    <dgm:pt modelId="{E7C44091-B50A-4CB0-98F0-E70A01DD36F4}" type="pres">
      <dgm:prSet presAssocID="{2936D842-720E-4365-AD39-F6EAEC441633}" presName="parentText" presStyleLbl="alignNode1" presStyleIdx="2" presStyleCnt="4" custLinFactNeighborX="1623" custLinFactNeighborY="106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EF0610-07B4-40C7-AD99-F2285099C2E4}" type="pres">
      <dgm:prSet presAssocID="{2936D842-720E-4365-AD39-F6EAEC441633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D3A78E-195B-49AE-BE2A-829D3E025B67}" type="pres">
      <dgm:prSet presAssocID="{96C19FF6-672B-4588-9D93-2A932D4ACF8D}" presName="sp" presStyleCnt="0"/>
      <dgm:spPr/>
    </dgm:pt>
    <dgm:pt modelId="{351FA454-6B53-4AC6-BBD1-AD79EA29AA9B}" type="pres">
      <dgm:prSet presAssocID="{B443F2F2-1974-4785-B7CD-A43DF55F8CE1}" presName="composite" presStyleCnt="0"/>
      <dgm:spPr/>
    </dgm:pt>
    <dgm:pt modelId="{8F4C31B2-20B2-4B48-9264-7A8F2888FD97}" type="pres">
      <dgm:prSet presAssocID="{B443F2F2-1974-4785-B7CD-A43DF55F8CE1}" presName="parentText" presStyleLbl="alignNode1" presStyleIdx="3" presStyleCnt="4" custLinFactNeighborX="1623" custLinFactNeighborY="283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817530E-DC0C-4ACE-BB59-8A23D90F74AF}" type="pres">
      <dgm:prSet presAssocID="{B443F2F2-1974-4785-B7CD-A43DF55F8CE1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4684350B-06FE-48D5-B3C1-163A56F1155A}" type="presOf" srcId="{07B93839-AE15-473C-B47B-27FA5DBEE4E9}" destId="{C96267EA-EF01-411B-8D37-95F44BBB68D3}" srcOrd="0" destOrd="0" presId="urn:microsoft.com/office/officeart/2005/8/layout/chevron2"/>
    <dgm:cxn modelId="{EFE22C42-C667-4B7A-8208-6758BAEC1445}" srcId="{2936D842-720E-4365-AD39-F6EAEC441633}" destId="{A05E8D05-15E6-4BEC-B725-D745A48258D3}" srcOrd="1" destOrd="0" parTransId="{29C49A6E-36B2-41D1-83D5-6B58713D5DAF}" sibTransId="{EA09E308-F440-47C6-8C86-B63BABC170D9}"/>
    <dgm:cxn modelId="{B3B75767-F5F8-4491-90D5-5742EB2BC878}" type="presOf" srcId="{E90264E4-81CE-47E1-80E3-2624D8E5DFEE}" destId="{0E09DE89-66C0-478D-8170-8F0BC920F1EB}" srcOrd="0" destOrd="0" presId="urn:microsoft.com/office/officeart/2005/8/layout/chevron2"/>
    <dgm:cxn modelId="{5B71CB03-90B6-4842-A80C-7B62FBDF7F65}" srcId="{2936D842-720E-4365-AD39-F6EAEC441633}" destId="{01AEBB83-50BE-4215-9BA6-3B2B43413EFB}" srcOrd="2" destOrd="0" parTransId="{1DF0FE1C-FCF1-469D-AF96-8503844D594F}" sibTransId="{38839FCB-9B8D-4D9D-B994-28AEB0C60E79}"/>
    <dgm:cxn modelId="{F717B596-7122-4C3F-9238-14763508386B}" srcId="{3183185A-2A53-4D8C-8F32-C845F2F70CBF}" destId="{758CBA3A-9936-4C67-965C-A8DD3074879B}" srcOrd="0" destOrd="0" parTransId="{39812E31-9C15-4A6C-B8B9-78CE6FB555B1}" sibTransId="{290E9CBE-1634-47AD-B973-508944073D35}"/>
    <dgm:cxn modelId="{71B43602-5819-468F-A340-DA5A96BA033E}" type="presOf" srcId="{758CBA3A-9936-4C67-965C-A8DD3074879B}" destId="{C0AF5CB7-6C4F-49BC-8738-E4DE0AC00B72}" srcOrd="0" destOrd="0" presId="urn:microsoft.com/office/officeart/2005/8/layout/chevron2"/>
    <dgm:cxn modelId="{BC601E1E-9614-41EA-A4BA-D164E4006313}" type="presOf" srcId="{B443F2F2-1974-4785-B7CD-A43DF55F8CE1}" destId="{8F4C31B2-20B2-4B48-9264-7A8F2888FD97}" srcOrd="0" destOrd="0" presId="urn:microsoft.com/office/officeart/2005/8/layout/chevron2"/>
    <dgm:cxn modelId="{4333FB74-FEDF-4697-9A39-612F6D8B9AB6}" type="presOf" srcId="{2936D842-720E-4365-AD39-F6EAEC441633}" destId="{E7C44091-B50A-4CB0-98F0-E70A01DD36F4}" srcOrd="0" destOrd="0" presId="urn:microsoft.com/office/officeart/2005/8/layout/chevron2"/>
    <dgm:cxn modelId="{A26DAD10-6B5D-466B-AFB9-AB8B083DEEB7}" srcId="{3183185A-2A53-4D8C-8F32-C845F2F70CBF}" destId="{B443F2F2-1974-4785-B7CD-A43DF55F8CE1}" srcOrd="3" destOrd="0" parTransId="{A7819D25-1D91-4B26-BAEA-3CF97DA602E7}" sibTransId="{E1923AD0-235E-475B-A0FE-A5D4C4EF80E6}"/>
    <dgm:cxn modelId="{B16F9628-8397-4FE5-BC4D-5FC1A248AC83}" type="presOf" srcId="{15031D9C-993C-4715-A26F-56D8831933EB}" destId="{29EA1718-F619-46D8-B505-CF1DDA71B8BF}" srcOrd="0" destOrd="0" presId="urn:microsoft.com/office/officeart/2005/8/layout/chevron2"/>
    <dgm:cxn modelId="{CC2F2B2A-04B7-4809-A4A4-4104809974E6}" type="presOf" srcId="{A05E8D05-15E6-4BEC-B725-D745A48258D3}" destId="{68EF0610-07B4-40C7-AD99-F2285099C2E4}" srcOrd="0" destOrd="1" presId="urn:microsoft.com/office/officeart/2005/8/layout/chevron2"/>
    <dgm:cxn modelId="{5F92077A-D266-43D8-B1E4-282FB69A0EF5}" type="presOf" srcId="{3183185A-2A53-4D8C-8F32-C845F2F70CBF}" destId="{E80E23AD-ECAE-46D2-92A5-71CA9074EED7}" srcOrd="0" destOrd="0" presId="urn:microsoft.com/office/officeart/2005/8/layout/chevron2"/>
    <dgm:cxn modelId="{4D38D698-DC6D-4926-9520-43A255B536D4}" srcId="{15031D9C-993C-4715-A26F-56D8831933EB}" destId="{07B93839-AE15-473C-B47B-27FA5DBEE4E9}" srcOrd="0" destOrd="0" parTransId="{2BEFC288-C4D1-45AF-B679-7A41333941DE}" sibTransId="{0468DBFC-CB2D-4B3A-AAE7-09352D12344E}"/>
    <dgm:cxn modelId="{C8C2ADA0-316E-46E3-A4D5-49BD4A9A4B0B}" srcId="{3183185A-2A53-4D8C-8F32-C845F2F70CBF}" destId="{15031D9C-993C-4715-A26F-56D8831933EB}" srcOrd="1" destOrd="0" parTransId="{77530735-8AD3-469C-AEC2-B5B17A08AF65}" sibTransId="{FB1D36D5-798A-40AA-91C3-3F3E5AF1A86F}"/>
    <dgm:cxn modelId="{22330D1F-8ECA-4C65-ACBC-7F2463F18C19}" srcId="{B443F2F2-1974-4785-B7CD-A43DF55F8CE1}" destId="{728DAA07-F4E9-49D2-8DAB-E1B4FFB6CE37}" srcOrd="0" destOrd="0" parTransId="{00A0E900-C364-4306-9429-5737B01659DC}" sibTransId="{6BC2F61E-3841-4B31-A845-EA69BF3E6103}"/>
    <dgm:cxn modelId="{F3B89C52-602F-49F7-B10E-F3B64BCDF706}" srcId="{758CBA3A-9936-4C67-965C-A8DD3074879B}" destId="{E90264E4-81CE-47E1-80E3-2624D8E5DFEE}" srcOrd="0" destOrd="0" parTransId="{79881485-DDC4-4A70-AA7E-393B9FD5747B}" sibTransId="{F41EE2E3-AB57-4E33-8FAD-2DCFFB467FDC}"/>
    <dgm:cxn modelId="{366D2E21-C323-426E-9097-2C3F435550B7}" type="presOf" srcId="{728DAA07-F4E9-49D2-8DAB-E1B4FFB6CE37}" destId="{7817530E-DC0C-4ACE-BB59-8A23D90F74AF}" srcOrd="0" destOrd="0" presId="urn:microsoft.com/office/officeart/2005/8/layout/chevron2"/>
    <dgm:cxn modelId="{A546C27F-656F-41ED-9B15-6E646361F8EF}" type="presOf" srcId="{01AEBB83-50BE-4215-9BA6-3B2B43413EFB}" destId="{68EF0610-07B4-40C7-AD99-F2285099C2E4}" srcOrd="0" destOrd="2" presId="urn:microsoft.com/office/officeart/2005/8/layout/chevron2"/>
    <dgm:cxn modelId="{1E6A7529-D4CD-4CAF-8B89-7C710A5991B1}" srcId="{2936D842-720E-4365-AD39-F6EAEC441633}" destId="{0A1C8C84-5DD0-49F0-8817-E7CF4CC01A50}" srcOrd="0" destOrd="0" parTransId="{D50C1E97-277E-495B-B1EE-3BE9946C9CF4}" sibTransId="{29BE05BE-C8F6-4D52-AA8F-D0BB10BFC364}"/>
    <dgm:cxn modelId="{E726F7F8-8CBE-498C-B229-4439442D916B}" type="presOf" srcId="{0A1C8C84-5DD0-49F0-8817-E7CF4CC01A50}" destId="{68EF0610-07B4-40C7-AD99-F2285099C2E4}" srcOrd="0" destOrd="0" presId="urn:microsoft.com/office/officeart/2005/8/layout/chevron2"/>
    <dgm:cxn modelId="{3A8ECB28-E23B-45B6-8C84-8AF5114507DE}" srcId="{3183185A-2A53-4D8C-8F32-C845F2F70CBF}" destId="{2936D842-720E-4365-AD39-F6EAEC441633}" srcOrd="2" destOrd="0" parTransId="{13139645-28B0-41D9-8ED9-DA67D736E51B}" sibTransId="{96C19FF6-672B-4588-9D93-2A932D4ACF8D}"/>
    <dgm:cxn modelId="{135E7873-A46E-4154-8EE3-52AAA60564FD}" type="presParOf" srcId="{E80E23AD-ECAE-46D2-92A5-71CA9074EED7}" destId="{63DDCCD6-3F31-4095-8E42-5BBFC31B83BE}" srcOrd="0" destOrd="0" presId="urn:microsoft.com/office/officeart/2005/8/layout/chevron2"/>
    <dgm:cxn modelId="{A9FAD751-EA16-40A5-97AE-3F69AE5C1837}" type="presParOf" srcId="{63DDCCD6-3F31-4095-8E42-5BBFC31B83BE}" destId="{C0AF5CB7-6C4F-49BC-8738-E4DE0AC00B72}" srcOrd="0" destOrd="0" presId="urn:microsoft.com/office/officeart/2005/8/layout/chevron2"/>
    <dgm:cxn modelId="{D4F1CFD9-FAA1-4448-ABAA-E3FEFCB6CAF1}" type="presParOf" srcId="{63DDCCD6-3F31-4095-8E42-5BBFC31B83BE}" destId="{0E09DE89-66C0-478D-8170-8F0BC920F1EB}" srcOrd="1" destOrd="0" presId="urn:microsoft.com/office/officeart/2005/8/layout/chevron2"/>
    <dgm:cxn modelId="{2E2E534E-4D39-4D42-98E3-8E839879F75B}" type="presParOf" srcId="{E80E23AD-ECAE-46D2-92A5-71CA9074EED7}" destId="{52E78D13-8FB5-4AEC-B5C0-881B683FCF22}" srcOrd="1" destOrd="0" presId="urn:microsoft.com/office/officeart/2005/8/layout/chevron2"/>
    <dgm:cxn modelId="{E68FD358-61E9-4B14-947B-E013AD32E758}" type="presParOf" srcId="{E80E23AD-ECAE-46D2-92A5-71CA9074EED7}" destId="{E529DD28-A6C8-4185-BA28-3A73741EACF4}" srcOrd="2" destOrd="0" presId="urn:microsoft.com/office/officeart/2005/8/layout/chevron2"/>
    <dgm:cxn modelId="{ADDEDC8D-E08F-431C-8144-0F1630B4A0CB}" type="presParOf" srcId="{E529DD28-A6C8-4185-BA28-3A73741EACF4}" destId="{29EA1718-F619-46D8-B505-CF1DDA71B8BF}" srcOrd="0" destOrd="0" presId="urn:microsoft.com/office/officeart/2005/8/layout/chevron2"/>
    <dgm:cxn modelId="{D8DF5C2A-E654-4638-8D6A-DD69C6F02065}" type="presParOf" srcId="{E529DD28-A6C8-4185-BA28-3A73741EACF4}" destId="{C96267EA-EF01-411B-8D37-95F44BBB68D3}" srcOrd="1" destOrd="0" presId="urn:microsoft.com/office/officeart/2005/8/layout/chevron2"/>
    <dgm:cxn modelId="{8CA69AEF-3F6A-4CF3-AA93-E24960786D06}" type="presParOf" srcId="{E80E23AD-ECAE-46D2-92A5-71CA9074EED7}" destId="{4CCED8E1-297A-4834-9FC1-39D8E59A67B1}" srcOrd="3" destOrd="0" presId="urn:microsoft.com/office/officeart/2005/8/layout/chevron2"/>
    <dgm:cxn modelId="{23553970-4502-4F21-A038-1A6EF7082C03}" type="presParOf" srcId="{E80E23AD-ECAE-46D2-92A5-71CA9074EED7}" destId="{95036E43-6C97-4BF5-8CB3-7871077B6900}" srcOrd="4" destOrd="0" presId="urn:microsoft.com/office/officeart/2005/8/layout/chevron2"/>
    <dgm:cxn modelId="{2BCE6584-740F-4DE0-9BB4-2B4E6DC85A9E}" type="presParOf" srcId="{95036E43-6C97-4BF5-8CB3-7871077B6900}" destId="{E7C44091-B50A-4CB0-98F0-E70A01DD36F4}" srcOrd="0" destOrd="0" presId="urn:microsoft.com/office/officeart/2005/8/layout/chevron2"/>
    <dgm:cxn modelId="{EEBB7F6E-84DC-4C03-95AA-EA05A012B25A}" type="presParOf" srcId="{95036E43-6C97-4BF5-8CB3-7871077B6900}" destId="{68EF0610-07B4-40C7-AD99-F2285099C2E4}" srcOrd="1" destOrd="0" presId="urn:microsoft.com/office/officeart/2005/8/layout/chevron2"/>
    <dgm:cxn modelId="{867D2C78-1415-42F7-A1F0-9FDBA9903CAA}" type="presParOf" srcId="{E80E23AD-ECAE-46D2-92A5-71CA9074EED7}" destId="{76D3A78E-195B-49AE-BE2A-829D3E025B67}" srcOrd="5" destOrd="0" presId="urn:microsoft.com/office/officeart/2005/8/layout/chevron2"/>
    <dgm:cxn modelId="{CB1F03BE-22B9-42EC-BFD9-0E32953BA5BF}" type="presParOf" srcId="{E80E23AD-ECAE-46D2-92A5-71CA9074EED7}" destId="{351FA454-6B53-4AC6-BBD1-AD79EA29AA9B}" srcOrd="6" destOrd="0" presId="urn:microsoft.com/office/officeart/2005/8/layout/chevron2"/>
    <dgm:cxn modelId="{E8050054-B40E-4B9C-A009-50F2D62475D9}" type="presParOf" srcId="{351FA454-6B53-4AC6-BBD1-AD79EA29AA9B}" destId="{8F4C31B2-20B2-4B48-9264-7A8F2888FD97}" srcOrd="0" destOrd="0" presId="urn:microsoft.com/office/officeart/2005/8/layout/chevron2"/>
    <dgm:cxn modelId="{BA7635BD-018E-4F69-8F84-431E3474E368}" type="presParOf" srcId="{351FA454-6B53-4AC6-BBD1-AD79EA29AA9B}" destId="{7817530E-DC0C-4ACE-BB59-8A23D90F74A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15D1F9C-FF15-4467-B50E-E491FDCEE25D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BFE4D2FF-DA8C-4AC4-B3B0-E7F99C5FC124}">
      <dgm:prSet phldrT="[Testo]"/>
      <dgm:spPr/>
      <dgm:t>
        <a:bodyPr/>
        <a:lstStyle/>
        <a:p>
          <a:r>
            <a:rPr lang="it-IT" dirty="0" smtClean="0"/>
            <a:t>La raccolta delle attività </a:t>
          </a:r>
          <a:endParaRPr lang="it-IT" dirty="0"/>
        </a:p>
      </dgm:t>
    </dgm:pt>
    <dgm:pt modelId="{FBBE209D-587C-42E1-9F91-AFDE57AE772B}" type="parTrans" cxnId="{AACB2349-C7F4-4DBC-913C-9C65BF5D623F}">
      <dgm:prSet/>
      <dgm:spPr/>
      <dgm:t>
        <a:bodyPr/>
        <a:lstStyle/>
        <a:p>
          <a:endParaRPr lang="it-IT"/>
        </a:p>
      </dgm:t>
    </dgm:pt>
    <dgm:pt modelId="{5A422A44-B3B8-490B-B109-ACC5AAA3E241}" type="sibTrans" cxnId="{AACB2349-C7F4-4DBC-913C-9C65BF5D623F}">
      <dgm:prSet/>
      <dgm:spPr/>
      <dgm:t>
        <a:bodyPr/>
        <a:lstStyle/>
        <a:p>
          <a:endParaRPr lang="it-IT"/>
        </a:p>
      </dgm:t>
    </dgm:pt>
    <dgm:pt modelId="{A5AA3541-EA1A-4BC7-8BA5-A64E27F65144}">
      <dgm:prSet phldrT="[Testo]"/>
      <dgm:spPr/>
      <dgm:t>
        <a:bodyPr/>
        <a:lstStyle/>
        <a:p>
          <a:r>
            <a:rPr lang="it-IT" dirty="0" smtClean="0"/>
            <a:t>L’</a:t>
          </a:r>
          <a:r>
            <a:rPr lang="it-IT" dirty="0" err="1" smtClean="0"/>
            <a:t>ebook</a:t>
          </a:r>
          <a:r>
            <a:rPr lang="it-IT" dirty="0" smtClean="0"/>
            <a:t> percorsi con prove Invalsi</a:t>
          </a:r>
          <a:endParaRPr lang="it-IT" dirty="0"/>
        </a:p>
      </dgm:t>
    </dgm:pt>
    <dgm:pt modelId="{75E56BCE-B8B8-449F-8480-411B7E30D19B}" type="parTrans" cxnId="{6D7D5321-C5AF-492F-AD78-560BEBCD3BC9}">
      <dgm:prSet/>
      <dgm:spPr/>
      <dgm:t>
        <a:bodyPr/>
        <a:lstStyle/>
        <a:p>
          <a:endParaRPr lang="it-IT"/>
        </a:p>
      </dgm:t>
    </dgm:pt>
    <dgm:pt modelId="{B28CF711-1777-444B-A49E-629788D5E46C}" type="sibTrans" cxnId="{6D7D5321-C5AF-492F-AD78-560BEBCD3BC9}">
      <dgm:prSet/>
      <dgm:spPr/>
      <dgm:t>
        <a:bodyPr/>
        <a:lstStyle/>
        <a:p>
          <a:endParaRPr lang="it-IT"/>
        </a:p>
      </dgm:t>
    </dgm:pt>
    <dgm:pt modelId="{CE44075F-40B6-47D1-9F80-DBFADD3A3FF5}">
      <dgm:prSet phldrT="[Testo]"/>
      <dgm:spPr/>
      <dgm:t>
        <a:bodyPr/>
        <a:lstStyle/>
        <a:p>
          <a:r>
            <a:rPr lang="it-IT" dirty="0" smtClean="0"/>
            <a:t>Il </a:t>
          </a:r>
          <a:r>
            <a:rPr lang="it-IT" dirty="0" err="1" smtClean="0"/>
            <a:t>GeoGebrabook</a:t>
          </a:r>
          <a:r>
            <a:rPr lang="it-IT" dirty="0" smtClean="0"/>
            <a:t> dei </a:t>
          </a:r>
          <a:r>
            <a:rPr lang="it-IT" dirty="0" err="1" smtClean="0"/>
            <a:t>Mooc</a:t>
          </a:r>
          <a:endParaRPr lang="it-IT" dirty="0"/>
        </a:p>
      </dgm:t>
    </dgm:pt>
    <dgm:pt modelId="{D0D8A94C-3B24-48A2-B423-71E8A351F5CC}" type="parTrans" cxnId="{A518ED59-AFE2-41F9-B370-857F84F35073}">
      <dgm:prSet/>
      <dgm:spPr/>
      <dgm:t>
        <a:bodyPr/>
        <a:lstStyle/>
        <a:p>
          <a:endParaRPr lang="it-IT"/>
        </a:p>
      </dgm:t>
    </dgm:pt>
    <dgm:pt modelId="{8893219B-3DDC-46A5-99F8-EED3EA8D86CB}" type="sibTrans" cxnId="{A518ED59-AFE2-41F9-B370-857F84F35073}">
      <dgm:prSet/>
      <dgm:spPr/>
      <dgm:t>
        <a:bodyPr/>
        <a:lstStyle/>
        <a:p>
          <a:endParaRPr lang="it-IT"/>
        </a:p>
      </dgm:t>
    </dgm:pt>
    <dgm:pt modelId="{4CDEAC2B-8BFE-41A5-8273-7ADEE94E3D59}" type="pres">
      <dgm:prSet presAssocID="{515D1F9C-FF15-4467-B50E-E491FDCEE25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it-IT"/>
        </a:p>
      </dgm:t>
    </dgm:pt>
    <dgm:pt modelId="{8DA4466D-9E95-4A63-A1F7-949DB9B81097}" type="pres">
      <dgm:prSet presAssocID="{515D1F9C-FF15-4467-B50E-E491FDCEE25D}" presName="Name1" presStyleCnt="0"/>
      <dgm:spPr/>
    </dgm:pt>
    <dgm:pt modelId="{AA55BD63-2B9D-490F-88FC-3146D2430E08}" type="pres">
      <dgm:prSet presAssocID="{515D1F9C-FF15-4467-B50E-E491FDCEE25D}" presName="cycle" presStyleCnt="0"/>
      <dgm:spPr/>
    </dgm:pt>
    <dgm:pt modelId="{C2159090-1574-4612-9EAF-F8890E08E352}" type="pres">
      <dgm:prSet presAssocID="{515D1F9C-FF15-4467-B50E-E491FDCEE25D}" presName="srcNode" presStyleLbl="node1" presStyleIdx="0" presStyleCnt="3"/>
      <dgm:spPr/>
    </dgm:pt>
    <dgm:pt modelId="{1E554B72-0F67-427B-9F43-B3F34438A486}" type="pres">
      <dgm:prSet presAssocID="{515D1F9C-FF15-4467-B50E-E491FDCEE25D}" presName="conn" presStyleLbl="parChTrans1D2" presStyleIdx="0" presStyleCnt="1"/>
      <dgm:spPr/>
      <dgm:t>
        <a:bodyPr/>
        <a:lstStyle/>
        <a:p>
          <a:endParaRPr lang="it-IT"/>
        </a:p>
      </dgm:t>
    </dgm:pt>
    <dgm:pt modelId="{C5FBF31F-ABE6-43FA-8417-6FA49E52DD0B}" type="pres">
      <dgm:prSet presAssocID="{515D1F9C-FF15-4467-B50E-E491FDCEE25D}" presName="extraNode" presStyleLbl="node1" presStyleIdx="0" presStyleCnt="3"/>
      <dgm:spPr/>
    </dgm:pt>
    <dgm:pt modelId="{E5AA4C60-572E-4B92-84FA-BE9E0563BFB2}" type="pres">
      <dgm:prSet presAssocID="{515D1F9C-FF15-4467-B50E-E491FDCEE25D}" presName="dstNode" presStyleLbl="node1" presStyleIdx="0" presStyleCnt="3"/>
      <dgm:spPr/>
    </dgm:pt>
    <dgm:pt modelId="{8E414353-1E08-471B-BD44-DD53500437AB}" type="pres">
      <dgm:prSet presAssocID="{BFE4D2FF-DA8C-4AC4-B3B0-E7F99C5FC124}" presName="text_1" presStyleLbl="node1" presStyleIdx="0" presStyleCnt="3" custLinFactNeighborX="-589" custLinFactNeighborY="98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D697BC1-05AE-4802-B513-13344E6FC5E9}" type="pres">
      <dgm:prSet presAssocID="{BFE4D2FF-DA8C-4AC4-B3B0-E7F99C5FC124}" presName="accent_1" presStyleCnt="0"/>
      <dgm:spPr/>
    </dgm:pt>
    <dgm:pt modelId="{7C85D8E6-964B-4942-B574-A8154BFCD3D3}" type="pres">
      <dgm:prSet presAssocID="{BFE4D2FF-DA8C-4AC4-B3B0-E7F99C5FC124}" presName="accentRepeatNode" presStyleLbl="solidFgAcc1" presStyleIdx="0" presStyleCnt="3"/>
      <dgm:spPr/>
    </dgm:pt>
    <dgm:pt modelId="{6487A6FE-3675-4F9F-8E0D-EECF2947D2C5}" type="pres">
      <dgm:prSet presAssocID="{A5AA3541-EA1A-4BC7-8BA5-A64E27F65144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85546D4-A6DB-4CDE-B63F-F78F551E7CD6}" type="pres">
      <dgm:prSet presAssocID="{A5AA3541-EA1A-4BC7-8BA5-A64E27F65144}" presName="accent_2" presStyleCnt="0"/>
      <dgm:spPr/>
    </dgm:pt>
    <dgm:pt modelId="{28A61FC9-9792-45F9-89DF-7283A852E195}" type="pres">
      <dgm:prSet presAssocID="{A5AA3541-EA1A-4BC7-8BA5-A64E27F65144}" presName="accentRepeatNode" presStyleLbl="solidFgAcc1" presStyleIdx="1" presStyleCnt="3"/>
      <dgm:spPr/>
    </dgm:pt>
    <dgm:pt modelId="{A1323E2B-8A50-4C52-8C48-CCD01B083FAF}" type="pres">
      <dgm:prSet presAssocID="{CE44075F-40B6-47D1-9F80-DBFADD3A3FF5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2DF2736-6883-4B7C-B56C-C7D9A8DF902D}" type="pres">
      <dgm:prSet presAssocID="{CE44075F-40B6-47D1-9F80-DBFADD3A3FF5}" presName="accent_3" presStyleCnt="0"/>
      <dgm:spPr/>
    </dgm:pt>
    <dgm:pt modelId="{74EB03FD-9EF8-4700-AE38-481069CC970A}" type="pres">
      <dgm:prSet presAssocID="{CE44075F-40B6-47D1-9F80-DBFADD3A3FF5}" presName="accentRepeatNode" presStyleLbl="solidFgAcc1" presStyleIdx="2" presStyleCnt="3"/>
      <dgm:spPr/>
    </dgm:pt>
  </dgm:ptLst>
  <dgm:cxnLst>
    <dgm:cxn modelId="{0CD05EBF-621D-4B19-B4B5-2A7848D995AC}" type="presOf" srcId="{5A422A44-B3B8-490B-B109-ACC5AAA3E241}" destId="{1E554B72-0F67-427B-9F43-B3F34438A486}" srcOrd="0" destOrd="0" presId="urn:microsoft.com/office/officeart/2008/layout/VerticalCurvedList"/>
    <dgm:cxn modelId="{6D7D5321-C5AF-492F-AD78-560BEBCD3BC9}" srcId="{515D1F9C-FF15-4467-B50E-E491FDCEE25D}" destId="{A5AA3541-EA1A-4BC7-8BA5-A64E27F65144}" srcOrd="1" destOrd="0" parTransId="{75E56BCE-B8B8-449F-8480-411B7E30D19B}" sibTransId="{B28CF711-1777-444B-A49E-629788D5E46C}"/>
    <dgm:cxn modelId="{AACB2349-C7F4-4DBC-913C-9C65BF5D623F}" srcId="{515D1F9C-FF15-4467-B50E-E491FDCEE25D}" destId="{BFE4D2FF-DA8C-4AC4-B3B0-E7F99C5FC124}" srcOrd="0" destOrd="0" parTransId="{FBBE209D-587C-42E1-9F91-AFDE57AE772B}" sibTransId="{5A422A44-B3B8-490B-B109-ACC5AAA3E241}"/>
    <dgm:cxn modelId="{95A0E276-AD11-486C-BC17-4825CA5A6DE9}" type="presOf" srcId="{BFE4D2FF-DA8C-4AC4-B3B0-E7F99C5FC124}" destId="{8E414353-1E08-471B-BD44-DD53500437AB}" srcOrd="0" destOrd="0" presId="urn:microsoft.com/office/officeart/2008/layout/VerticalCurvedList"/>
    <dgm:cxn modelId="{A518ED59-AFE2-41F9-B370-857F84F35073}" srcId="{515D1F9C-FF15-4467-B50E-E491FDCEE25D}" destId="{CE44075F-40B6-47D1-9F80-DBFADD3A3FF5}" srcOrd="2" destOrd="0" parTransId="{D0D8A94C-3B24-48A2-B423-71E8A351F5CC}" sibTransId="{8893219B-3DDC-46A5-99F8-EED3EA8D86CB}"/>
    <dgm:cxn modelId="{FD209E06-A4EB-4E33-A111-8B3976EAB522}" type="presOf" srcId="{CE44075F-40B6-47D1-9F80-DBFADD3A3FF5}" destId="{A1323E2B-8A50-4C52-8C48-CCD01B083FAF}" srcOrd="0" destOrd="0" presId="urn:microsoft.com/office/officeart/2008/layout/VerticalCurvedList"/>
    <dgm:cxn modelId="{D07B4055-5C0A-4435-8F0E-FA2771C3935F}" type="presOf" srcId="{515D1F9C-FF15-4467-B50E-E491FDCEE25D}" destId="{4CDEAC2B-8BFE-41A5-8273-7ADEE94E3D59}" srcOrd="0" destOrd="0" presId="urn:microsoft.com/office/officeart/2008/layout/VerticalCurvedList"/>
    <dgm:cxn modelId="{B65184E7-BE33-4FCA-BD20-868EE9C9E552}" type="presOf" srcId="{A5AA3541-EA1A-4BC7-8BA5-A64E27F65144}" destId="{6487A6FE-3675-4F9F-8E0D-EECF2947D2C5}" srcOrd="0" destOrd="0" presId="urn:microsoft.com/office/officeart/2008/layout/VerticalCurvedList"/>
    <dgm:cxn modelId="{C4A315FD-B32B-445A-ACC8-D2C5D39F9BD6}" type="presParOf" srcId="{4CDEAC2B-8BFE-41A5-8273-7ADEE94E3D59}" destId="{8DA4466D-9E95-4A63-A1F7-949DB9B81097}" srcOrd="0" destOrd="0" presId="urn:microsoft.com/office/officeart/2008/layout/VerticalCurvedList"/>
    <dgm:cxn modelId="{358FBF78-A1A2-4F9A-BEF8-3AD1A9A4A5E9}" type="presParOf" srcId="{8DA4466D-9E95-4A63-A1F7-949DB9B81097}" destId="{AA55BD63-2B9D-490F-88FC-3146D2430E08}" srcOrd="0" destOrd="0" presId="urn:microsoft.com/office/officeart/2008/layout/VerticalCurvedList"/>
    <dgm:cxn modelId="{384631B2-9828-46D2-ACBB-6AC389A1102F}" type="presParOf" srcId="{AA55BD63-2B9D-490F-88FC-3146D2430E08}" destId="{C2159090-1574-4612-9EAF-F8890E08E352}" srcOrd="0" destOrd="0" presId="urn:microsoft.com/office/officeart/2008/layout/VerticalCurvedList"/>
    <dgm:cxn modelId="{CE6818C6-63A0-42F8-ACE4-F8609E15824D}" type="presParOf" srcId="{AA55BD63-2B9D-490F-88FC-3146D2430E08}" destId="{1E554B72-0F67-427B-9F43-B3F34438A486}" srcOrd="1" destOrd="0" presId="urn:microsoft.com/office/officeart/2008/layout/VerticalCurvedList"/>
    <dgm:cxn modelId="{04494356-A26E-4E09-9DEA-B7DCC28C5026}" type="presParOf" srcId="{AA55BD63-2B9D-490F-88FC-3146D2430E08}" destId="{C5FBF31F-ABE6-43FA-8417-6FA49E52DD0B}" srcOrd="2" destOrd="0" presId="urn:microsoft.com/office/officeart/2008/layout/VerticalCurvedList"/>
    <dgm:cxn modelId="{19D017DB-DED0-4038-8C24-8861D33B3B4A}" type="presParOf" srcId="{AA55BD63-2B9D-490F-88FC-3146D2430E08}" destId="{E5AA4C60-572E-4B92-84FA-BE9E0563BFB2}" srcOrd="3" destOrd="0" presId="urn:microsoft.com/office/officeart/2008/layout/VerticalCurvedList"/>
    <dgm:cxn modelId="{2534BFD7-7E77-4FBA-A16F-1F8B16872D59}" type="presParOf" srcId="{8DA4466D-9E95-4A63-A1F7-949DB9B81097}" destId="{8E414353-1E08-471B-BD44-DD53500437AB}" srcOrd="1" destOrd="0" presId="urn:microsoft.com/office/officeart/2008/layout/VerticalCurvedList"/>
    <dgm:cxn modelId="{06D1CF66-3DEC-4C91-A834-7561200F2D73}" type="presParOf" srcId="{8DA4466D-9E95-4A63-A1F7-949DB9B81097}" destId="{AD697BC1-05AE-4802-B513-13344E6FC5E9}" srcOrd="2" destOrd="0" presId="urn:microsoft.com/office/officeart/2008/layout/VerticalCurvedList"/>
    <dgm:cxn modelId="{D5CE6A14-5954-4FD6-B690-0E49B2929871}" type="presParOf" srcId="{AD697BC1-05AE-4802-B513-13344E6FC5E9}" destId="{7C85D8E6-964B-4942-B574-A8154BFCD3D3}" srcOrd="0" destOrd="0" presId="urn:microsoft.com/office/officeart/2008/layout/VerticalCurvedList"/>
    <dgm:cxn modelId="{E8600619-0AFC-4011-BC4B-3BEAFB178784}" type="presParOf" srcId="{8DA4466D-9E95-4A63-A1F7-949DB9B81097}" destId="{6487A6FE-3675-4F9F-8E0D-EECF2947D2C5}" srcOrd="3" destOrd="0" presId="urn:microsoft.com/office/officeart/2008/layout/VerticalCurvedList"/>
    <dgm:cxn modelId="{04BF8EFD-8FDE-4275-A709-D29038D2CAC2}" type="presParOf" srcId="{8DA4466D-9E95-4A63-A1F7-949DB9B81097}" destId="{285546D4-A6DB-4CDE-B63F-F78F551E7CD6}" srcOrd="4" destOrd="0" presId="urn:microsoft.com/office/officeart/2008/layout/VerticalCurvedList"/>
    <dgm:cxn modelId="{B5D268D7-6B4C-43C8-8EA3-6D2D817BCE05}" type="presParOf" srcId="{285546D4-A6DB-4CDE-B63F-F78F551E7CD6}" destId="{28A61FC9-9792-45F9-89DF-7283A852E195}" srcOrd="0" destOrd="0" presId="urn:microsoft.com/office/officeart/2008/layout/VerticalCurvedList"/>
    <dgm:cxn modelId="{8A218199-2709-4720-B9E5-12E800629F4B}" type="presParOf" srcId="{8DA4466D-9E95-4A63-A1F7-949DB9B81097}" destId="{A1323E2B-8A50-4C52-8C48-CCD01B083FAF}" srcOrd="5" destOrd="0" presId="urn:microsoft.com/office/officeart/2008/layout/VerticalCurvedList"/>
    <dgm:cxn modelId="{D0929C14-7DC1-4011-809A-B2BC826EAE56}" type="presParOf" srcId="{8DA4466D-9E95-4A63-A1F7-949DB9B81097}" destId="{62DF2736-6883-4B7C-B56C-C7D9A8DF902D}" srcOrd="6" destOrd="0" presId="urn:microsoft.com/office/officeart/2008/layout/VerticalCurvedList"/>
    <dgm:cxn modelId="{1D3C2D3D-8F87-482E-9E16-0A638073B839}" type="presParOf" srcId="{62DF2736-6883-4B7C-B56C-C7D9A8DF902D}" destId="{74EB03FD-9EF8-4700-AE38-481069CC970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AF5CB7-6C4F-49BC-8738-E4DE0AC00B72}">
      <dsp:nvSpPr>
        <dsp:cNvPr id="0" name=""/>
        <dsp:cNvSpPr/>
      </dsp:nvSpPr>
      <dsp:spPr>
        <a:xfrm rot="5400000">
          <a:off x="-213083" y="217405"/>
          <a:ext cx="1420558" cy="994390"/>
        </a:xfrm>
        <a:prstGeom prst="chevron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914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b="1" i="0" kern="1200" noProof="0" dirty="0" smtClean="0">
              <a:latin typeface="Euphemia"/>
              <a:ea typeface="+mn-ea"/>
              <a:cs typeface="+mn-cs"/>
            </a:rPr>
            <a:t>Manifesto</a:t>
          </a:r>
          <a:endParaRPr lang="it-IT" sz="1400" b="1" i="0" kern="1200" noProof="0" dirty="0">
            <a:latin typeface="Euphemia"/>
            <a:ea typeface="+mn-ea"/>
            <a:cs typeface="+mn-cs"/>
          </a:endParaRPr>
        </a:p>
      </dsp:txBody>
      <dsp:txXfrm rot="-5400000">
        <a:off x="1" y="501516"/>
        <a:ext cx="994390" cy="426168"/>
      </dsp:txXfrm>
    </dsp:sp>
    <dsp:sp modelId="{0E09DE89-66C0-478D-8170-8F0BC920F1EB}">
      <dsp:nvSpPr>
        <dsp:cNvPr id="0" name=""/>
        <dsp:cNvSpPr/>
      </dsp:nvSpPr>
      <dsp:spPr>
        <a:xfrm rot="5400000">
          <a:off x="3267455" y="-2268743"/>
          <a:ext cx="923362" cy="546949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914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400" b="0" i="0" kern="1200" noProof="0" dirty="0" smtClean="0">
              <a:solidFill>
                <a:schemeClr val="accent1">
                  <a:lumMod val="75000"/>
                </a:schemeClr>
              </a:solidFill>
              <a:latin typeface="Euphemia"/>
              <a:ea typeface="+mn-ea"/>
              <a:cs typeface="+mn-cs"/>
            </a:rPr>
            <a:t>Presentazione del MOOC</a:t>
          </a:r>
          <a:endParaRPr lang="it-IT" sz="2400" b="0" i="0" kern="1200" noProof="0" dirty="0">
            <a:solidFill>
              <a:schemeClr val="accent1">
                <a:lumMod val="75000"/>
              </a:schemeClr>
            </a:solidFill>
            <a:latin typeface="Euphemia"/>
            <a:ea typeface="+mn-ea"/>
            <a:cs typeface="+mn-cs"/>
          </a:endParaRPr>
        </a:p>
      </dsp:txBody>
      <dsp:txXfrm rot="-5400000">
        <a:off x="994391" y="49396"/>
        <a:ext cx="5424417" cy="833212"/>
      </dsp:txXfrm>
    </dsp:sp>
    <dsp:sp modelId="{29EA1718-F619-46D8-B505-CF1DDA71B8BF}">
      <dsp:nvSpPr>
        <dsp:cNvPr id="0" name=""/>
        <dsp:cNvSpPr/>
      </dsp:nvSpPr>
      <dsp:spPr>
        <a:xfrm rot="5400000">
          <a:off x="-213083" y="1493199"/>
          <a:ext cx="1420558" cy="994390"/>
        </a:xfrm>
        <a:prstGeom prst="chevron">
          <a:avLst/>
        </a:prstGeom>
        <a:solidFill>
          <a:schemeClr val="accent1">
            <a:shade val="80000"/>
            <a:hueOff val="17004"/>
            <a:satOff val="-12584"/>
            <a:lumOff val="11352"/>
            <a:alphaOff val="0"/>
          </a:schemeClr>
        </a:solidFill>
        <a:ln w="12700" cap="flat" cmpd="sng" algn="ctr">
          <a:solidFill>
            <a:schemeClr val="accent1">
              <a:shade val="80000"/>
              <a:hueOff val="17004"/>
              <a:satOff val="-12584"/>
              <a:lumOff val="1135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914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b="1" i="0" kern="1200" noProof="0" dirty="0" smtClean="0">
              <a:latin typeface="Euphemia"/>
              <a:ea typeface="+mn-ea"/>
              <a:cs typeface="+mn-cs"/>
            </a:rPr>
            <a:t>Modulo </a:t>
          </a:r>
          <a:r>
            <a:rPr lang="it-IT" sz="1300" b="1" i="0" kern="1200" noProof="0" dirty="0" smtClean="0">
              <a:latin typeface="Euphemia"/>
              <a:ea typeface="+mn-ea"/>
              <a:cs typeface="+mn-cs"/>
            </a:rPr>
            <a:t>Introduttivo</a:t>
          </a:r>
          <a:endParaRPr lang="it-IT" sz="1300" b="1" i="0" kern="1200" noProof="0" dirty="0">
            <a:latin typeface="Euphemia"/>
            <a:ea typeface="+mn-ea"/>
            <a:cs typeface="+mn-cs"/>
          </a:endParaRPr>
        </a:p>
      </dsp:txBody>
      <dsp:txXfrm rot="-5400000">
        <a:off x="1" y="1777310"/>
        <a:ext cx="994390" cy="426168"/>
      </dsp:txXfrm>
    </dsp:sp>
    <dsp:sp modelId="{C96267EA-EF01-411B-8D37-95F44BBB68D3}">
      <dsp:nvSpPr>
        <dsp:cNvPr id="0" name=""/>
        <dsp:cNvSpPr/>
      </dsp:nvSpPr>
      <dsp:spPr>
        <a:xfrm rot="5400000">
          <a:off x="3267455" y="-992949"/>
          <a:ext cx="923362" cy="546949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17004"/>
              <a:satOff val="-12584"/>
              <a:lumOff val="1135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914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400" b="0" i="0" kern="1200" noProof="0" dirty="0" smtClean="0">
              <a:solidFill>
                <a:schemeClr val="accent1">
                  <a:lumMod val="75000"/>
                </a:schemeClr>
              </a:solidFill>
              <a:latin typeface="Euphemia"/>
              <a:ea typeface="+mn-ea"/>
              <a:cs typeface="+mn-cs"/>
            </a:rPr>
            <a:t>Introduzione</a:t>
          </a:r>
          <a:r>
            <a:rPr lang="it-IT" sz="2400" b="0" i="0" kern="1200" baseline="0" noProof="0" dirty="0" smtClean="0">
              <a:solidFill>
                <a:schemeClr val="accent1">
                  <a:lumMod val="75000"/>
                </a:schemeClr>
              </a:solidFill>
              <a:latin typeface="Euphemia"/>
              <a:ea typeface="+mn-ea"/>
              <a:cs typeface="+mn-cs"/>
            </a:rPr>
            <a:t> al corso</a:t>
          </a:r>
          <a:endParaRPr lang="it-IT" sz="2400" b="0" i="0" kern="1200" noProof="0" dirty="0">
            <a:solidFill>
              <a:schemeClr val="accent1">
                <a:lumMod val="75000"/>
              </a:schemeClr>
            </a:solidFill>
            <a:latin typeface="Euphemia"/>
            <a:ea typeface="+mn-ea"/>
            <a:cs typeface="+mn-cs"/>
          </a:endParaRPr>
        </a:p>
      </dsp:txBody>
      <dsp:txXfrm rot="-5400000">
        <a:off x="994391" y="1325190"/>
        <a:ext cx="5424417" cy="833212"/>
      </dsp:txXfrm>
    </dsp:sp>
    <dsp:sp modelId="{E7C44091-B50A-4CB0-98F0-E70A01DD36F4}">
      <dsp:nvSpPr>
        <dsp:cNvPr id="0" name=""/>
        <dsp:cNvSpPr/>
      </dsp:nvSpPr>
      <dsp:spPr>
        <a:xfrm rot="5400000">
          <a:off x="-196944" y="2784164"/>
          <a:ext cx="1420558" cy="994390"/>
        </a:xfrm>
        <a:prstGeom prst="chevron">
          <a:avLst/>
        </a:prstGeom>
        <a:solidFill>
          <a:schemeClr val="accent1">
            <a:shade val="80000"/>
            <a:hueOff val="34008"/>
            <a:satOff val="-25167"/>
            <a:lumOff val="22704"/>
            <a:alphaOff val="0"/>
          </a:schemeClr>
        </a:solidFill>
        <a:ln w="12700" cap="flat" cmpd="sng" algn="ctr">
          <a:solidFill>
            <a:schemeClr val="accent1">
              <a:shade val="80000"/>
              <a:hueOff val="34008"/>
              <a:satOff val="-25167"/>
              <a:lumOff val="2270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914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b="1" i="0" kern="1200" noProof="0" dirty="0" smtClean="0">
              <a:latin typeface="Euphemia"/>
              <a:ea typeface="+mn-ea"/>
              <a:cs typeface="+mn-cs"/>
            </a:rPr>
            <a:t>Moduli di attività</a:t>
          </a:r>
          <a:endParaRPr lang="it-IT" sz="1400" b="1" i="0" kern="1200" noProof="0" dirty="0">
            <a:latin typeface="Euphemia"/>
            <a:ea typeface="+mn-ea"/>
            <a:cs typeface="+mn-cs"/>
          </a:endParaRPr>
        </a:p>
      </dsp:txBody>
      <dsp:txXfrm rot="-5400000">
        <a:off x="16140" y="3068275"/>
        <a:ext cx="994390" cy="426168"/>
      </dsp:txXfrm>
    </dsp:sp>
    <dsp:sp modelId="{68EF0610-07B4-40C7-AD99-F2285099C2E4}">
      <dsp:nvSpPr>
        <dsp:cNvPr id="0" name=""/>
        <dsp:cNvSpPr/>
      </dsp:nvSpPr>
      <dsp:spPr>
        <a:xfrm rot="5400000">
          <a:off x="3267455" y="282844"/>
          <a:ext cx="923362" cy="546949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34008"/>
              <a:satOff val="-25167"/>
              <a:lumOff val="2270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914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it-IT" sz="3200" b="0" i="0" kern="1200" noProof="0" dirty="0">
            <a:latin typeface="Euphemia"/>
            <a:ea typeface="+mn-ea"/>
            <a:cs typeface="+mn-cs"/>
          </a:endParaRPr>
        </a:p>
        <a:p>
          <a:pPr marL="228600" lvl="1" indent="-228600" algn="l" defTabSz="914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400" b="0" i="0" kern="1200" noProof="0" dirty="0" smtClean="0">
              <a:solidFill>
                <a:srgbClr val="6D1D6B"/>
              </a:solidFill>
              <a:latin typeface="Euphemia"/>
              <a:ea typeface="+mn-ea"/>
              <a:cs typeface="+mn-cs"/>
            </a:rPr>
            <a:t>Attività settimanali</a:t>
          </a:r>
          <a:endParaRPr lang="it-IT" sz="2400" b="0" i="0" kern="1200" noProof="0" dirty="0">
            <a:solidFill>
              <a:srgbClr val="6D1D6B"/>
            </a:solidFill>
            <a:latin typeface="Euphemia"/>
            <a:ea typeface="+mn-ea"/>
            <a:cs typeface="+mn-cs"/>
          </a:endParaRPr>
        </a:p>
        <a:p>
          <a:pPr marL="285750" lvl="1" indent="-285750" algn="l" defTabSz="914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it-IT" sz="3200" b="0" i="0" kern="1200" noProof="0" dirty="0">
            <a:latin typeface="Euphemia"/>
            <a:ea typeface="+mn-ea"/>
            <a:cs typeface="+mn-cs"/>
          </a:endParaRPr>
        </a:p>
      </dsp:txBody>
      <dsp:txXfrm rot="-5400000">
        <a:off x="994391" y="2600984"/>
        <a:ext cx="5424417" cy="833212"/>
      </dsp:txXfrm>
    </dsp:sp>
    <dsp:sp modelId="{8F4C31B2-20B2-4B48-9264-7A8F2888FD97}">
      <dsp:nvSpPr>
        <dsp:cNvPr id="0" name=""/>
        <dsp:cNvSpPr/>
      </dsp:nvSpPr>
      <dsp:spPr>
        <a:xfrm rot="5400000">
          <a:off x="-196944" y="4048807"/>
          <a:ext cx="1420558" cy="994390"/>
        </a:xfrm>
        <a:prstGeom prst="chevron">
          <a:avLst/>
        </a:prstGeom>
        <a:solidFill>
          <a:schemeClr val="accent1">
            <a:shade val="80000"/>
            <a:hueOff val="51011"/>
            <a:satOff val="-37751"/>
            <a:lumOff val="34056"/>
            <a:alphaOff val="0"/>
          </a:schemeClr>
        </a:solidFill>
        <a:ln w="12700" cap="flat" cmpd="sng" algn="ctr">
          <a:solidFill>
            <a:schemeClr val="accent1">
              <a:shade val="80000"/>
              <a:hueOff val="51011"/>
              <a:satOff val="-37751"/>
              <a:lumOff val="340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l" defTabSz="914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3200" b="0" i="0" kern="1200" noProof="0" dirty="0">
            <a:latin typeface="Euphemia"/>
            <a:ea typeface="+mn-ea"/>
            <a:cs typeface="+mn-cs"/>
          </a:endParaRPr>
        </a:p>
      </dsp:txBody>
      <dsp:txXfrm rot="-5400000">
        <a:off x="16140" y="4332918"/>
        <a:ext cx="994390" cy="426168"/>
      </dsp:txXfrm>
    </dsp:sp>
    <dsp:sp modelId="{7817530E-DC0C-4ACE-BB59-8A23D90F74AF}">
      <dsp:nvSpPr>
        <dsp:cNvPr id="0" name=""/>
        <dsp:cNvSpPr/>
      </dsp:nvSpPr>
      <dsp:spPr>
        <a:xfrm rot="5400000">
          <a:off x="3267455" y="1558638"/>
          <a:ext cx="923362" cy="546949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51011"/>
              <a:satOff val="-37751"/>
              <a:lumOff val="340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400" kern="1200" dirty="0" smtClean="0">
              <a:solidFill>
                <a:schemeClr val="accent1">
                  <a:lumMod val="75000"/>
                </a:schemeClr>
              </a:solidFill>
            </a:rPr>
            <a:t>Progettazione attività e </a:t>
          </a:r>
          <a:r>
            <a:rPr lang="it-IT" sz="2400" kern="1200" dirty="0" err="1" smtClean="0">
              <a:solidFill>
                <a:schemeClr val="accent1">
                  <a:lumMod val="75000"/>
                </a:schemeClr>
              </a:solidFill>
            </a:rPr>
            <a:t>peer</a:t>
          </a:r>
          <a:r>
            <a:rPr lang="it-IT" sz="2400" kern="1200" dirty="0" smtClean="0">
              <a:solidFill>
                <a:schemeClr val="accent1">
                  <a:lumMod val="75000"/>
                </a:schemeClr>
              </a:solidFill>
            </a:rPr>
            <a:t> </a:t>
          </a:r>
          <a:r>
            <a:rPr lang="it-IT" sz="2400" kern="1200" dirty="0" err="1" smtClean="0">
              <a:solidFill>
                <a:schemeClr val="accent1">
                  <a:lumMod val="75000"/>
                </a:schemeClr>
              </a:solidFill>
            </a:rPr>
            <a:t>review</a:t>
          </a:r>
          <a:r>
            <a:rPr lang="it-IT" sz="2400" kern="1200" dirty="0" smtClean="0">
              <a:solidFill>
                <a:schemeClr val="accent1">
                  <a:lumMod val="75000"/>
                </a:schemeClr>
              </a:solidFill>
            </a:rPr>
            <a:t> del progetto di un collega</a:t>
          </a:r>
          <a:endParaRPr lang="it-IT" sz="2400" kern="1200" dirty="0">
            <a:solidFill>
              <a:schemeClr val="accent1">
                <a:lumMod val="75000"/>
              </a:schemeClr>
            </a:solidFill>
          </a:endParaRPr>
        </a:p>
      </dsp:txBody>
      <dsp:txXfrm rot="-5400000">
        <a:off x="994391" y="3876778"/>
        <a:ext cx="5424417" cy="83321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554B72-0F67-427B-9F43-B3F34438A486}">
      <dsp:nvSpPr>
        <dsp:cNvPr id="0" name=""/>
        <dsp:cNvSpPr/>
      </dsp:nvSpPr>
      <dsp:spPr>
        <a:xfrm>
          <a:off x="-5047449" y="-773293"/>
          <a:ext cx="6011082" cy="6011082"/>
        </a:xfrm>
        <a:prstGeom prst="blockArc">
          <a:avLst>
            <a:gd name="adj1" fmla="val 18900000"/>
            <a:gd name="adj2" fmla="val 2700000"/>
            <a:gd name="adj3" fmla="val 359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414353-1E08-471B-BD44-DD53500437AB}">
      <dsp:nvSpPr>
        <dsp:cNvPr id="0" name=""/>
        <dsp:cNvSpPr/>
      </dsp:nvSpPr>
      <dsp:spPr>
        <a:xfrm>
          <a:off x="576101" y="455244"/>
          <a:ext cx="7414107" cy="89289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8739" tIns="81280" rIns="81280" bIns="8128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200" kern="1200" dirty="0" smtClean="0"/>
            <a:t>La raccolta delle attività </a:t>
          </a:r>
          <a:endParaRPr lang="it-IT" sz="3200" kern="1200" dirty="0"/>
        </a:p>
      </dsp:txBody>
      <dsp:txXfrm>
        <a:off x="576101" y="455244"/>
        <a:ext cx="7414107" cy="892899"/>
      </dsp:txXfrm>
    </dsp:sp>
    <dsp:sp modelId="{7C85D8E6-964B-4942-B574-A8154BFCD3D3}">
      <dsp:nvSpPr>
        <dsp:cNvPr id="0" name=""/>
        <dsp:cNvSpPr/>
      </dsp:nvSpPr>
      <dsp:spPr>
        <a:xfrm>
          <a:off x="61708" y="334837"/>
          <a:ext cx="1116124" cy="11161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87A6FE-3675-4F9F-8E0D-EECF2947D2C5}">
      <dsp:nvSpPr>
        <dsp:cNvPr id="0" name=""/>
        <dsp:cNvSpPr/>
      </dsp:nvSpPr>
      <dsp:spPr>
        <a:xfrm>
          <a:off x="944338" y="1785798"/>
          <a:ext cx="7089539" cy="89289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8739" tIns="81280" rIns="81280" bIns="8128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200" kern="1200" dirty="0" smtClean="0"/>
            <a:t>L’</a:t>
          </a:r>
          <a:r>
            <a:rPr lang="it-IT" sz="3200" kern="1200" dirty="0" err="1" smtClean="0"/>
            <a:t>ebook</a:t>
          </a:r>
          <a:r>
            <a:rPr lang="it-IT" sz="3200" kern="1200" dirty="0" smtClean="0"/>
            <a:t> percorsi con prove Invalsi</a:t>
          </a:r>
          <a:endParaRPr lang="it-IT" sz="3200" kern="1200" dirty="0"/>
        </a:p>
      </dsp:txBody>
      <dsp:txXfrm>
        <a:off x="944338" y="1785798"/>
        <a:ext cx="7089539" cy="892899"/>
      </dsp:txXfrm>
    </dsp:sp>
    <dsp:sp modelId="{28A61FC9-9792-45F9-89DF-7283A852E195}">
      <dsp:nvSpPr>
        <dsp:cNvPr id="0" name=""/>
        <dsp:cNvSpPr/>
      </dsp:nvSpPr>
      <dsp:spPr>
        <a:xfrm>
          <a:off x="386276" y="1674186"/>
          <a:ext cx="1116124" cy="11161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323E2B-8A50-4C52-8C48-CCD01B083FAF}">
      <dsp:nvSpPr>
        <dsp:cNvPr id="0" name=""/>
        <dsp:cNvSpPr/>
      </dsp:nvSpPr>
      <dsp:spPr>
        <a:xfrm>
          <a:off x="619770" y="3125147"/>
          <a:ext cx="7414107" cy="89289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8739" tIns="81280" rIns="81280" bIns="8128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200" kern="1200" dirty="0" smtClean="0"/>
            <a:t>Il </a:t>
          </a:r>
          <a:r>
            <a:rPr lang="it-IT" sz="3200" kern="1200" dirty="0" err="1" smtClean="0"/>
            <a:t>GeoGebrabook</a:t>
          </a:r>
          <a:r>
            <a:rPr lang="it-IT" sz="3200" kern="1200" dirty="0" smtClean="0"/>
            <a:t> dei </a:t>
          </a:r>
          <a:r>
            <a:rPr lang="it-IT" sz="3200" kern="1200" dirty="0" err="1" smtClean="0"/>
            <a:t>Mooc</a:t>
          </a:r>
          <a:endParaRPr lang="it-IT" sz="3200" kern="1200" dirty="0"/>
        </a:p>
      </dsp:txBody>
      <dsp:txXfrm>
        <a:off x="619770" y="3125147"/>
        <a:ext cx="7414107" cy="892899"/>
      </dsp:txXfrm>
    </dsp:sp>
    <dsp:sp modelId="{74EB03FD-9EF8-4700-AE38-481069CC970A}">
      <dsp:nvSpPr>
        <dsp:cNvPr id="0" name=""/>
        <dsp:cNvSpPr/>
      </dsp:nvSpPr>
      <dsp:spPr>
        <a:xfrm>
          <a:off x="61708" y="3013534"/>
          <a:ext cx="1116124" cy="11161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B7646E-8811-423A-9C42-2CBFADA00A96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360E59-1627-4404-ACC5-51C744AB0F27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2254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677E230-58DD-43ED-96A1-552DDAB53532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841221E5-7225-48EB-A4EE-420E7BFCF705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669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7326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>
                <a:latin typeface="+mn-lt"/>
              </a:rPr>
              <a:t>Le attività sono così strutturate:</a:t>
            </a:r>
          </a:p>
          <a:p>
            <a:r>
              <a:rPr lang="it-IT" dirty="0" smtClean="0">
                <a:latin typeface="+mn-lt"/>
              </a:rPr>
              <a:t>la presa visione dei materiali didattici, che sono stati organizzati con </a:t>
            </a:r>
            <a:r>
              <a:rPr lang="it-IT" dirty="0" err="1" smtClean="0">
                <a:latin typeface="+mn-lt"/>
              </a:rPr>
              <a:t>sway</a:t>
            </a:r>
            <a:r>
              <a:rPr lang="it-IT" dirty="0" smtClean="0">
                <a:latin typeface="+mn-lt"/>
              </a:rPr>
              <a:t> integrando descrizione (audio), foto, struttura e schede di lavoro</a:t>
            </a:r>
          </a:p>
          <a:p>
            <a:r>
              <a:rPr lang="it-IT" dirty="0" smtClean="0">
                <a:solidFill>
                  <a:srgbClr val="00B050"/>
                </a:solidFill>
                <a:latin typeface="+mn-lt"/>
              </a:rPr>
              <a:t>(da integrare)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6821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>
                <a:latin typeface="+mn-lt"/>
              </a:rPr>
              <a:t>Per rendere maggiormente fruibile il materiale abbiamo organizzato differenti tipi di "raccolte" di materiali</a:t>
            </a:r>
          </a:p>
          <a:p>
            <a:r>
              <a:rPr lang="it-IT" dirty="0" smtClean="0">
                <a:latin typeface="+mn-lt"/>
              </a:rPr>
              <a:t>- la raccolta delle attività</a:t>
            </a:r>
          </a:p>
          <a:p>
            <a:r>
              <a:rPr lang="it-IT" dirty="0" smtClean="0">
                <a:latin typeface="+mn-lt"/>
              </a:rPr>
              <a:t>- l'</a:t>
            </a:r>
            <a:r>
              <a:rPr lang="it-IT" dirty="0" err="1" smtClean="0">
                <a:latin typeface="+mn-lt"/>
              </a:rPr>
              <a:t>ebook</a:t>
            </a:r>
            <a:r>
              <a:rPr lang="it-IT" dirty="0" smtClean="0">
                <a:latin typeface="+mn-lt"/>
              </a:rPr>
              <a:t> di percorsi con le prove Invalsi</a:t>
            </a:r>
          </a:p>
          <a:p>
            <a:r>
              <a:rPr lang="it-IT" dirty="0" smtClean="0">
                <a:latin typeface="+mn-lt"/>
              </a:rPr>
              <a:t>- Il </a:t>
            </a:r>
            <a:r>
              <a:rPr lang="it-IT" dirty="0" err="1" smtClean="0">
                <a:latin typeface="+mn-lt"/>
              </a:rPr>
              <a:t>GeoGebrabook</a:t>
            </a:r>
            <a:r>
              <a:rPr lang="it-IT" dirty="0" smtClean="0">
                <a:latin typeface="+mn-lt"/>
              </a:rPr>
              <a:t> dei MOOC con tutte i materiali costruiti con </a:t>
            </a:r>
            <a:r>
              <a:rPr lang="it-IT" dirty="0" err="1" smtClean="0">
                <a:latin typeface="+mn-lt"/>
              </a:rPr>
              <a:t>GeoGebra</a:t>
            </a:r>
            <a:endParaRPr lang="it-IT" dirty="0" smtClean="0">
              <a:latin typeface="+mn-lt"/>
            </a:endParaRP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748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>
                <a:latin typeface="+mn-lt"/>
              </a:rPr>
              <a:t>All'interno delle varie settimane sono fruibili materiali per l'approfondimento circa i nodi concettuali su cui si sta lavorando, come video interviste con esperti e articoli inerenti, scaricabili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9471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>
                <a:latin typeface="+mn-lt"/>
              </a:rPr>
              <a:t>Gli strumenti scelti per la condivisione sono: le bacheche (</a:t>
            </a:r>
            <a:r>
              <a:rPr lang="it-IT" dirty="0" err="1" smtClean="0">
                <a:latin typeface="+mn-lt"/>
              </a:rPr>
              <a:t>padlet</a:t>
            </a:r>
            <a:r>
              <a:rPr lang="it-IT" dirty="0" smtClean="0">
                <a:latin typeface="+mn-lt"/>
              </a:rPr>
              <a:t>), </a:t>
            </a:r>
            <a:r>
              <a:rPr lang="it-IT" dirty="0" err="1" smtClean="0">
                <a:latin typeface="+mn-lt"/>
              </a:rPr>
              <a:t>tricidertwitter</a:t>
            </a:r>
            <a:r>
              <a:rPr lang="it-IT" dirty="0" smtClean="0">
                <a:latin typeface="+mn-lt"/>
              </a:rPr>
              <a:t> e il forum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2964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>
                <a:latin typeface="+mn-lt"/>
              </a:rPr>
              <a:t>Ogni settimana c'è un compito che richiede condivisione di esperienze e pareri, brevi lavori di produzione e un breve test, che, superato, dà accesso a badge intermedi</a:t>
            </a:r>
          </a:p>
          <a:p>
            <a:r>
              <a:rPr lang="it-IT" dirty="0" smtClean="0">
                <a:latin typeface="+mn-lt"/>
              </a:rPr>
              <a:t> La conclusione del corso avviene attraverso la redazione di un compito più articolato, il </a:t>
            </a:r>
            <a:r>
              <a:rPr lang="it-IT" dirty="0" err="1" smtClean="0">
                <a:latin typeface="+mn-lt"/>
              </a:rPr>
              <a:t>project</a:t>
            </a:r>
            <a:r>
              <a:rPr lang="it-IT" dirty="0" smtClean="0">
                <a:latin typeface="+mn-lt"/>
              </a:rPr>
              <a:t> work, ovvero la redazione di una attività, attraverso un </a:t>
            </a:r>
            <a:r>
              <a:rPr lang="it-IT" dirty="0" err="1" smtClean="0">
                <a:latin typeface="+mn-lt"/>
              </a:rPr>
              <a:t>tool</a:t>
            </a:r>
            <a:r>
              <a:rPr lang="it-IT" dirty="0" smtClean="0">
                <a:latin typeface="+mn-lt"/>
              </a:rPr>
              <a:t> .... e rivisto in </a:t>
            </a:r>
            <a:r>
              <a:rPr lang="it-IT" dirty="0" err="1" smtClean="0">
                <a:latin typeface="+mn-lt"/>
              </a:rPr>
              <a:t>peer</a:t>
            </a:r>
            <a:r>
              <a:rPr lang="it-IT" dirty="0" smtClean="0">
                <a:latin typeface="+mn-lt"/>
              </a:rPr>
              <a:t> </a:t>
            </a:r>
            <a:r>
              <a:rPr lang="it-IT" dirty="0" err="1" smtClean="0">
                <a:latin typeface="+mn-lt"/>
              </a:rPr>
              <a:t>review</a:t>
            </a:r>
            <a:r>
              <a:rPr lang="it-IT" dirty="0" smtClean="0">
                <a:latin typeface="+mn-lt"/>
              </a:rPr>
              <a:t>.</a:t>
            </a:r>
          </a:p>
          <a:p>
            <a:r>
              <a:rPr lang="it-IT" dirty="0" smtClean="0">
                <a:latin typeface="+mn-lt"/>
              </a:rPr>
              <a:t>Una volta completato il percorso verrà dato il badge finale, ovvero una certificazione di avvenuta formazione, da parte dell'Università di Torino.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0312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t"/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MONITORAGGIO</a:t>
            </a:r>
          </a:p>
          <a:p>
            <a:pPr rtl="0" fontAlgn="t"/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tasso di abbandono</a:t>
            </a:r>
          </a:p>
          <a:p>
            <a:pPr rtl="0" fontAlgn="t"/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(monitorare il numero dei docenti che si iscrivono e quelli che realmente portano a termine il corso; monitorare anche chi decide di rendersi disponibile per la sperimentazione)</a:t>
            </a:r>
            <a:b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fruizione</a:t>
            </a:r>
          </a:p>
          <a:p>
            <a:pPr rtl="0" fontAlgn="t"/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(monitorare il modo in cui i docenti accedono alle risorse: se visionano ed eseguono i compiti e come, ovvero se eseguono le consegne man mano o tutte in una volta; valutare quindi se è il caso o meno di sollecitare con delle mail)</a:t>
            </a:r>
            <a:b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post</a:t>
            </a:r>
          </a:p>
          <a:p>
            <a:pPr rtl="0" fontAlgn="t"/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(monitorare quanto e cosa scrivono nelle bacheche </a:t>
            </a:r>
            <a:r>
              <a:rPr lang="it-IT" sz="1200" kern="1200" dirty="0" err="1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padlet</a:t>
            </a:r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; se la comunicazione si limita alla chat del </a:t>
            </a:r>
            <a:r>
              <a:rPr lang="it-IT" sz="1200" kern="1200" dirty="0" err="1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mooc</a:t>
            </a:r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 o procede anche sui social)</a:t>
            </a:r>
          </a:p>
          <a:p>
            <a:pPr rtl="0" fontAlgn="t"/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fiducia nella tecnologia</a:t>
            </a:r>
          </a:p>
          <a:p>
            <a:pPr rtl="0" fontAlgn="t"/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(tenendo sotto controllo i precedenti punti, si potrebbe intuire in che misura i docenti pensano di fare affidamento alle nuove tecnologie, in particolare a quelle proposte, nella loro didattica)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7430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t"/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MONITORAGGIO</a:t>
            </a:r>
          </a:p>
          <a:p>
            <a:pPr rtl="0" fontAlgn="t"/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tasso di abbandono</a:t>
            </a:r>
          </a:p>
          <a:p>
            <a:pPr rtl="0" fontAlgn="t"/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(monitorare il numero dei docenti che si iscrivono e quelli che realmente portano a termine il corso; monitorare anche chi decide di rendersi disponibile per la sperimentazione)</a:t>
            </a:r>
            <a:b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fruizione</a:t>
            </a:r>
          </a:p>
          <a:p>
            <a:pPr rtl="0" fontAlgn="t"/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(monitorare il modo in cui i docenti accedono alle risorse: se visionano ed eseguono i compiti e come, ovvero se eseguono le consegne man mano o tutte in una volta; valutare quindi se è il caso o meno di sollecitare con delle mail)</a:t>
            </a:r>
            <a:b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post</a:t>
            </a:r>
          </a:p>
          <a:p>
            <a:pPr rtl="0" fontAlgn="t"/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(monitorare quanto e cosa scrivono nelle bacheche </a:t>
            </a:r>
            <a:r>
              <a:rPr lang="it-IT" sz="1200" kern="1200" dirty="0" err="1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padlet</a:t>
            </a:r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; se la comunicazione si limita alla chat del </a:t>
            </a:r>
            <a:r>
              <a:rPr lang="it-IT" sz="1200" kern="1200" dirty="0" err="1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mooc</a:t>
            </a:r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 o procede anche sui social)</a:t>
            </a:r>
          </a:p>
          <a:p>
            <a:pPr rtl="0" fontAlgn="t"/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fiducia nella tecnologia</a:t>
            </a:r>
          </a:p>
          <a:p>
            <a:pPr rtl="0" fontAlgn="t"/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(tenendo sotto controllo i precedenti punti, si potrebbe intuire in che misura i docenti pensano di fare affidamento alle nuove tecnologie, in particolare a quelle proposte, nella loro didattica)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4146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t"/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MONITORAGGIO</a:t>
            </a:r>
          </a:p>
          <a:p>
            <a:pPr rtl="0" fontAlgn="t"/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tasso di abbandono</a:t>
            </a:r>
          </a:p>
          <a:p>
            <a:pPr rtl="0" fontAlgn="t"/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(monitorare il numero dei docenti che si iscrivono e quelli che realmente portano a termine il corso; monitorare anche chi decide di rendersi disponibile per la sperimentazione)</a:t>
            </a:r>
            <a:b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fruizione</a:t>
            </a:r>
          </a:p>
          <a:p>
            <a:pPr rtl="0" fontAlgn="t"/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(monitorare il modo in cui i docenti accedono alle risorse: se visionano ed eseguono i compiti e come, ovvero se eseguono le consegne man mano o tutte in una volta; valutare quindi se è il caso o meno di sollecitare con delle mail)</a:t>
            </a:r>
            <a:b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post</a:t>
            </a:r>
          </a:p>
          <a:p>
            <a:pPr rtl="0" fontAlgn="t"/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(monitorare quanto e cosa scrivono nelle bacheche </a:t>
            </a:r>
            <a:r>
              <a:rPr lang="it-IT" sz="1200" kern="1200" dirty="0" err="1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padlet</a:t>
            </a:r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; se la comunicazione si limita alla chat del </a:t>
            </a:r>
            <a:r>
              <a:rPr lang="it-IT" sz="1200" kern="1200" dirty="0" err="1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mooc</a:t>
            </a:r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 o procede anche sui social)</a:t>
            </a:r>
          </a:p>
          <a:p>
            <a:pPr rtl="0" fontAlgn="t"/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fiducia nella tecnologia</a:t>
            </a:r>
          </a:p>
          <a:p>
            <a:pPr rtl="0" fontAlgn="t"/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(tenendo sotto controllo i precedenti punti, si potrebbe intuire in che misura i docenti pensano di fare affidamento alle nuove tecnologie, in particolare a quelle proposte, nella loro didattica)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5421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t"/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MONITORAGGIO</a:t>
            </a:r>
          </a:p>
          <a:p>
            <a:pPr rtl="0" fontAlgn="t"/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tasso di abbandono</a:t>
            </a:r>
          </a:p>
          <a:p>
            <a:pPr rtl="0" fontAlgn="t"/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(monitorare il numero dei docenti che si iscrivono e quelli che realmente portano a termine il corso; monitorare anche chi decide di rendersi disponibile per la sperimentazione)</a:t>
            </a:r>
            <a:b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fruizione</a:t>
            </a:r>
          </a:p>
          <a:p>
            <a:pPr rtl="0" fontAlgn="t"/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(monitorare il modo in cui i docenti accedono alle risorse: se visionano ed eseguono i compiti e come, ovvero se eseguono le consegne man mano o tutte in una volta; valutare quindi se è il caso o meno di sollecitare con delle mail)</a:t>
            </a:r>
            <a:b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post</a:t>
            </a:r>
          </a:p>
          <a:p>
            <a:pPr rtl="0" fontAlgn="t"/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(monitorare quanto e cosa scrivono nelle bacheche </a:t>
            </a:r>
            <a:r>
              <a:rPr lang="it-IT" sz="1200" kern="1200" dirty="0" err="1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padlet</a:t>
            </a:r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; se la comunicazione si limita alla chat del </a:t>
            </a:r>
            <a:r>
              <a:rPr lang="it-IT" sz="1200" kern="1200" dirty="0" err="1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mooc</a:t>
            </a:r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 o procede anche sui social)</a:t>
            </a:r>
          </a:p>
          <a:p>
            <a:pPr rtl="0" fontAlgn="t"/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fiducia nella tecnologia</a:t>
            </a:r>
          </a:p>
          <a:p>
            <a:pPr rtl="0" fontAlgn="t"/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(tenendo sotto controllo i precedenti punti, si potrebbe intuire in che misura i docenti pensano di fare affidamento alle nuove tecnologie, in particolare a quelle proposte, nella loro didattica)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0025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t"/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MONITORAGGIO</a:t>
            </a:r>
          </a:p>
          <a:p>
            <a:pPr rtl="0" fontAlgn="t"/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tasso di abbandono</a:t>
            </a:r>
          </a:p>
          <a:p>
            <a:pPr rtl="0" fontAlgn="t"/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(monitorare il numero dei docenti che si iscrivono e quelli che realmente portano a termine il corso; monitorare anche chi decide di rendersi disponibile per la sperimentazione)</a:t>
            </a:r>
            <a:b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fruizione</a:t>
            </a:r>
          </a:p>
          <a:p>
            <a:pPr rtl="0" fontAlgn="t"/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(monitorare il modo in cui i docenti accedono alle risorse: se visionano ed eseguono i compiti e come, ovvero se eseguono le consegne man mano o tutte in una volta; valutare quindi se è il caso o meno di sollecitare con delle mail)</a:t>
            </a:r>
            <a:b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post</a:t>
            </a:r>
          </a:p>
          <a:p>
            <a:pPr rtl="0" fontAlgn="t"/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(monitorare quanto e cosa scrivono nelle bacheche </a:t>
            </a:r>
            <a:r>
              <a:rPr lang="it-IT" sz="1200" kern="1200" dirty="0" err="1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padlet</a:t>
            </a:r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; se la comunicazione si limita alla chat del </a:t>
            </a:r>
            <a:r>
              <a:rPr lang="it-IT" sz="1200" kern="1200" dirty="0" err="1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mooc</a:t>
            </a:r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 o procede anche sui social)</a:t>
            </a:r>
          </a:p>
          <a:p>
            <a:pPr rtl="0" fontAlgn="t"/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fiducia nella tecnologia</a:t>
            </a:r>
          </a:p>
          <a:p>
            <a:pPr rtl="0" fontAlgn="t"/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(tenendo sotto controllo i precedenti punti, si potrebbe intuire in che misura i docenti pensano di fare affidamento alle nuove tecnologie, in particolare a quelle proposte, nella loro didattica)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0650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Scelta dei MOOC</a:t>
            </a:r>
          </a:p>
          <a:p>
            <a:endParaRPr lang="it-IT" sz="1200" kern="1200" dirty="0" smtClean="0">
              <a:solidFill>
                <a:schemeClr val="tx2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o perché un MOOC per la formazione docente: </a:t>
            </a:r>
          </a:p>
          <a:p>
            <a:endParaRPr lang="it-IT" sz="1200" kern="1200" dirty="0" smtClean="0">
              <a:solidFill>
                <a:schemeClr val="tx2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 è open</a:t>
            </a:r>
          </a:p>
          <a:p>
            <a:endParaRPr lang="it-IT" sz="1200" kern="1200" dirty="0" smtClean="0">
              <a:solidFill>
                <a:schemeClr val="tx2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 si realizza apprendimento e cooperazione sociale</a:t>
            </a:r>
          </a:p>
          <a:p>
            <a:endParaRPr lang="it-IT" sz="1200" kern="1200" dirty="0" smtClean="0">
              <a:solidFill>
                <a:schemeClr val="tx2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 la gestione dei tempi è autonoma </a:t>
            </a:r>
          </a:p>
          <a:p>
            <a:endParaRPr lang="it-IT" sz="1200" kern="1200" dirty="0" smtClean="0">
              <a:solidFill>
                <a:schemeClr val="tx2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o quali attenzioni (tutoraggio puntuale, stile </a:t>
            </a:r>
            <a:r>
              <a:rPr lang="it-IT" sz="1200" kern="1200" dirty="0" err="1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m@t.abel</a:t>
            </a:r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, per evitare l'abbandono)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3066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t"/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MONITORAGGIO</a:t>
            </a:r>
          </a:p>
          <a:p>
            <a:pPr rtl="0" fontAlgn="t"/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tasso di abbandono</a:t>
            </a:r>
          </a:p>
          <a:p>
            <a:pPr rtl="0" fontAlgn="t"/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(monitorare il numero dei docenti che si iscrivono e quelli che realmente portano a termine il corso; monitorare anche chi decide di rendersi disponibile per la sperimentazione)</a:t>
            </a:r>
            <a:b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fruizione</a:t>
            </a:r>
          </a:p>
          <a:p>
            <a:pPr rtl="0" fontAlgn="t"/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(monitorare il modo in cui i docenti accedono alle risorse: se visionano ed eseguono i compiti e come, ovvero se eseguono le consegne man mano o tutte in una volta; valutare quindi se è il caso o meno di sollecitare con delle mail)</a:t>
            </a:r>
            <a:b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post</a:t>
            </a:r>
          </a:p>
          <a:p>
            <a:pPr rtl="0" fontAlgn="t"/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(monitorare quanto e cosa scrivono nelle bacheche </a:t>
            </a:r>
            <a:r>
              <a:rPr lang="it-IT" sz="1200" kern="1200" dirty="0" err="1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padlet</a:t>
            </a:r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; se la comunicazione si limita alla chat del </a:t>
            </a:r>
            <a:r>
              <a:rPr lang="it-IT" sz="1200" kern="1200" dirty="0" err="1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mooc</a:t>
            </a:r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 o procede anche sui social)</a:t>
            </a:r>
          </a:p>
          <a:p>
            <a:pPr rtl="0" fontAlgn="t"/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fiducia nella tecnologia</a:t>
            </a:r>
          </a:p>
          <a:p>
            <a:pPr rtl="0" fontAlgn="t"/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(tenendo sotto controllo i precedenti punti, si potrebbe intuire in che misura i docenti pensano di fare affidamento alle nuove tecnologie, in particolare a quelle proposte, nella loro didattica)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4298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t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6765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t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4763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t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4045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t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47651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t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5354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Abbiamo seguito un Master di specializzazione a Torino diventando formatori in didattica della </a:t>
            </a:r>
          </a:p>
          <a:p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matematica e la nostra tesi di master è consistita nel pensare, progettare e realizzare un MOOC per </a:t>
            </a:r>
            <a:r>
              <a:rPr lang="it-IT" sz="1200" kern="1200" dirty="0" smtClean="0">
                <a:solidFill>
                  <a:schemeClr val="tx2"/>
                </a:solidFill>
                <a:effectLst/>
              </a:rPr>
              <a:t>la</a:t>
            </a:r>
            <a:endParaRPr lang="it-IT" sz="1200" kern="1200" dirty="0" smtClean="0">
              <a:solidFill>
                <a:schemeClr val="tx2"/>
              </a:solidFill>
              <a:effectLst/>
              <a:latin typeface="+mn-lt"/>
            </a:endParaRPr>
          </a:p>
          <a:p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formazione docente.</a:t>
            </a:r>
          </a:p>
          <a:p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Le idee forti alla base del progetto sono due (che abbiamo letto come sfide nell'attuale momento storico rispetto alla scuola):</a:t>
            </a:r>
          </a:p>
          <a:p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o partire da materiali per il rinnovamento della didattica (didattica laboratoriale, in senso allargato) realizzati e validati durante i due anni di master   o puntare sull'utilizzo di strumenti tecnologici, da fruire e nello stesso tempo da poter proporre come strumenti all'interno della didattica (c'è una generale difficoltà da parte di molti docenti nell'utilizzo degli strumenti informatici</a:t>
            </a:r>
            <a:r>
              <a:rPr lang="it-IT" sz="1200" kern="1200" dirty="0" smtClean="0">
                <a:solidFill>
                  <a:schemeClr val="tx2"/>
                </a:solidFill>
                <a:effectLst/>
              </a:rPr>
              <a:t>)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7558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>
                <a:latin typeface="Calibri"/>
                <a:cs typeface="Times New Roman"/>
              </a:rPr>
              <a:t>Da dove abbiamo preso le mosse?</a:t>
            </a:r>
          </a:p>
          <a:p>
            <a:r>
              <a:rPr lang="it-IT" dirty="0" smtClean="0">
                <a:latin typeface="Calibri"/>
                <a:cs typeface="Times New Roman"/>
              </a:rPr>
              <a:t>Innanzi tutto dal progetto </a:t>
            </a:r>
            <a:r>
              <a:rPr lang="it-IT" dirty="0" err="1" smtClean="0">
                <a:latin typeface="Calibri"/>
                <a:cs typeface="Times New Roman"/>
              </a:rPr>
              <a:t>M@t.abel</a:t>
            </a:r>
            <a:r>
              <a:rPr lang="it-IT" dirty="0" smtClean="0">
                <a:latin typeface="Calibri"/>
                <a:cs typeface="Times New Roman"/>
              </a:rPr>
              <a:t> (Matematica: apprendimenti di base in e-learning) che propone una didattica a partire da situazioni concrete, attraverso il "laboratorio" matematico.</a:t>
            </a:r>
          </a:p>
          <a:p>
            <a:r>
              <a:rPr lang="it-IT" dirty="0" smtClean="0">
                <a:latin typeface="Calibri"/>
                <a:cs typeface="Times New Roman"/>
              </a:rPr>
              <a:t>Dal TPACK, che propone una didattica che punta anch'essa al coinvolgimento attivo degli studenti, ma con in aggiunta un forte ruolo delle tecnologie.</a:t>
            </a:r>
          </a:p>
          <a:p>
            <a:r>
              <a:rPr lang="it-IT" dirty="0" smtClean="0">
                <a:latin typeface="Calibri"/>
                <a:cs typeface="Times New Roman"/>
              </a:rPr>
              <a:t>Attraverso l'ADDIE Model abbiamo progettato e costruito l'architettura del corso</a:t>
            </a:r>
          </a:p>
          <a:p>
            <a:r>
              <a:rPr lang="it-IT" dirty="0" smtClean="0">
                <a:latin typeface="Calibri"/>
                <a:cs typeface="Times New Roman"/>
              </a:rPr>
              <a:t>Il 7 CS ...</a:t>
            </a:r>
            <a:endParaRPr lang="it-IT" dirty="0">
              <a:latin typeface="Calibri"/>
              <a:cs typeface="Times New Roman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6486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>
                <a:latin typeface="Calibri"/>
                <a:cs typeface="Times New Roman"/>
              </a:rPr>
              <a:t>Da dove abbiamo preso le mosse?</a:t>
            </a:r>
          </a:p>
          <a:p>
            <a:r>
              <a:rPr lang="it-IT" dirty="0" smtClean="0">
                <a:latin typeface="Calibri"/>
                <a:cs typeface="Times New Roman"/>
              </a:rPr>
              <a:t>Innanzi tutto dal progetto </a:t>
            </a:r>
            <a:r>
              <a:rPr lang="it-IT" dirty="0" err="1" smtClean="0">
                <a:latin typeface="Calibri"/>
                <a:cs typeface="Times New Roman"/>
              </a:rPr>
              <a:t>M@t.abel</a:t>
            </a:r>
            <a:r>
              <a:rPr lang="it-IT" dirty="0" smtClean="0">
                <a:latin typeface="Calibri"/>
                <a:cs typeface="Times New Roman"/>
              </a:rPr>
              <a:t> (Matematica: apprendimenti di base in e-learning) che propone una didattica a partire da situazioni concrete, attraverso il "laboratorio" matematico.</a:t>
            </a:r>
          </a:p>
          <a:p>
            <a:r>
              <a:rPr lang="it-IT" dirty="0" smtClean="0">
                <a:latin typeface="Calibri"/>
                <a:cs typeface="Times New Roman"/>
              </a:rPr>
              <a:t>Dal TPACK, che propone una didattica che punta anch'essa al coinvolgimento attivo degli studenti, ma con in aggiunta un forte ruolo delle tecnologie.</a:t>
            </a:r>
          </a:p>
          <a:p>
            <a:r>
              <a:rPr lang="it-IT" dirty="0" smtClean="0">
                <a:latin typeface="Calibri"/>
                <a:cs typeface="Times New Roman"/>
              </a:rPr>
              <a:t>Attraverso l'ADDIE Model abbiamo progettato e costruito l'architettura del corso</a:t>
            </a:r>
          </a:p>
          <a:p>
            <a:r>
              <a:rPr lang="it-IT" dirty="0" smtClean="0">
                <a:latin typeface="Calibri"/>
                <a:cs typeface="Times New Roman"/>
              </a:rPr>
              <a:t>Il 7 CS ...</a:t>
            </a:r>
            <a:endParaRPr lang="it-IT" dirty="0">
              <a:latin typeface="Calibri"/>
              <a:cs typeface="Times New Roman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1797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>
                <a:latin typeface="+mn-lt"/>
              </a:rPr>
              <a:t>Nel design del corso si è voluto proporre una didattica che coinvolga maggiormente gli studenti attraverso il laboratorio di matematica in senso lato, favorire l'utilizzo delle tecnologie nelle varie modalità possibili (</a:t>
            </a:r>
            <a:r>
              <a:rPr lang="it-IT" dirty="0" err="1" smtClean="0">
                <a:latin typeface="+mn-lt"/>
              </a:rPr>
              <a:t>geogebra</a:t>
            </a:r>
            <a:r>
              <a:rPr lang="it-IT" dirty="0" smtClean="0">
                <a:latin typeface="+mn-lt"/>
              </a:rPr>
              <a:t>, applicativi di </a:t>
            </a:r>
            <a:r>
              <a:rPr lang="it-IT" dirty="0" err="1" smtClean="0">
                <a:latin typeface="+mn-lt"/>
              </a:rPr>
              <a:t>google</a:t>
            </a:r>
            <a:r>
              <a:rPr lang="it-IT" dirty="0" smtClean="0">
                <a:latin typeface="+mn-lt"/>
              </a:rPr>
              <a:t>, video e audio da fruire e creare) e, tra gli insegnanti, creare una comunità di pratiche in cui collaborare e condividere idee, esperienze e materiali.</a:t>
            </a:r>
          </a:p>
          <a:p>
            <a:r>
              <a:rPr lang="it-IT" dirty="0" smtClean="0">
                <a:latin typeface="+mn-lt"/>
              </a:rPr>
              <a:t>C'è stata attenzione a che le attività fossero fruibili in base alle esigenze, scomponibili e ricomponibili rielaborandole secondo il proprio progetto.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0042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>
                <a:latin typeface="+mn-lt"/>
              </a:rPr>
              <a:t>Le attività sono così strutturate:</a:t>
            </a:r>
          </a:p>
          <a:p>
            <a:r>
              <a:rPr lang="it-IT" dirty="0" smtClean="0">
                <a:latin typeface="+mn-lt"/>
              </a:rPr>
              <a:t>la presa visione dei materiali didattici, che sono stati organizzati con </a:t>
            </a:r>
            <a:r>
              <a:rPr lang="it-IT" dirty="0" err="1" smtClean="0">
                <a:latin typeface="+mn-lt"/>
              </a:rPr>
              <a:t>sway</a:t>
            </a:r>
            <a:r>
              <a:rPr lang="it-IT" dirty="0" smtClean="0">
                <a:latin typeface="+mn-lt"/>
              </a:rPr>
              <a:t> integrando descrizione (audio), foto, struttura e schede di lavoro</a:t>
            </a:r>
          </a:p>
          <a:p>
            <a:r>
              <a:rPr lang="it-IT" dirty="0" smtClean="0">
                <a:solidFill>
                  <a:srgbClr val="00B050"/>
                </a:solidFill>
                <a:latin typeface="+mn-lt"/>
              </a:rPr>
              <a:t>(da integrare)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0225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>
                <a:latin typeface="+mn-lt"/>
              </a:rPr>
              <a:t>La struttura di ogni MOOC è la seguente:</a:t>
            </a:r>
          </a:p>
          <a:p>
            <a:r>
              <a:rPr lang="it-IT" dirty="0" smtClean="0">
                <a:latin typeface="+mn-lt"/>
              </a:rPr>
              <a:t>- c'è una pagina introduttiva esterna al corso che serve come lancio e divulgazione dello stesso</a:t>
            </a:r>
          </a:p>
          <a:p>
            <a:r>
              <a:rPr lang="it-IT" dirty="0" smtClean="0">
                <a:latin typeface="+mn-lt"/>
              </a:rPr>
              <a:t>- un modulo introduttivo nel quale c'è un questionario iniziale, una mappa da completare e la struttura del corso che si sta iniziando.</a:t>
            </a:r>
          </a:p>
          <a:p>
            <a:r>
              <a:rPr lang="it-IT" dirty="0" smtClean="0">
                <a:latin typeface="+mn-lt"/>
              </a:rPr>
              <a:t>Vi è inoltre la proposta di partecipare alla ricerca che l'Università di Torino porterà avanti sulla formazione docente attraverso questa modalità</a:t>
            </a:r>
          </a:p>
          <a:p>
            <a:r>
              <a:rPr lang="it-IT" dirty="0" smtClean="0">
                <a:latin typeface="+mn-lt"/>
              </a:rPr>
              <a:t>- Le attività suddivise settimanalmente </a:t>
            </a:r>
            <a:r>
              <a:rPr lang="it-IT" dirty="0" smtClean="0">
                <a:solidFill>
                  <a:srgbClr val="FF0000"/>
                </a:solidFill>
                <a:latin typeface="+mn-lt"/>
              </a:rPr>
              <a:t>(cambio diapositiva)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8565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</a:rPr>
              <a:t>Presentazione </a:t>
            </a:r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dei MOOC e indicazione della loro durata</a:t>
            </a:r>
            <a:endParaRPr lang="it-IT" dirty="0" smtClean="0"/>
          </a:p>
          <a:p>
            <a:endParaRPr lang="it-IT" sz="1200" kern="1200" dirty="0" smtClean="0">
              <a:solidFill>
                <a:schemeClr val="tx2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o perché un MOOC per la formazione docente: </a:t>
            </a:r>
          </a:p>
          <a:p>
            <a:endParaRPr lang="it-IT" sz="1200" kern="1200" dirty="0" smtClean="0">
              <a:solidFill>
                <a:schemeClr val="tx2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 è open</a:t>
            </a:r>
          </a:p>
          <a:p>
            <a:endParaRPr lang="it-IT" sz="1200" kern="1200" dirty="0" smtClean="0">
              <a:solidFill>
                <a:schemeClr val="tx2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 si realizza apprendimento e cooperazione sociale</a:t>
            </a:r>
          </a:p>
          <a:p>
            <a:endParaRPr lang="it-IT" sz="1200" kern="1200" dirty="0" smtClean="0">
              <a:solidFill>
                <a:schemeClr val="tx2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 la gestione dei tempi è autonoma </a:t>
            </a:r>
          </a:p>
          <a:p>
            <a:endParaRPr lang="it-IT" sz="1200" kern="1200" dirty="0" smtClean="0">
              <a:solidFill>
                <a:schemeClr val="tx2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o quali attenzioni (tutoraggio puntuale, stile </a:t>
            </a:r>
            <a:r>
              <a:rPr lang="it-IT" sz="1200" kern="1200" dirty="0" err="1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m@t.abel</a:t>
            </a:r>
            <a:r>
              <a:rPr lang="it-IT" sz="1200" kern="120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, per evitare l'abbandono)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6315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1579384" y="5638800"/>
            <a:ext cx="609441" cy="1219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20" name="Rectangle 19"/>
          <p:cNvSpPr/>
          <p:nvPr/>
        </p:nvSpPr>
        <p:spPr>
          <a:xfrm>
            <a:off x="11274663" y="5638800"/>
            <a:ext cx="304721" cy="1219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24" name="Rectangle 23"/>
          <p:cNvSpPr/>
          <p:nvPr/>
        </p:nvSpPr>
        <p:spPr>
          <a:xfrm>
            <a:off x="1216152" y="5638800"/>
            <a:ext cx="609441" cy="1219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21" name="Rectangle 20"/>
          <p:cNvSpPr/>
          <p:nvPr/>
        </p:nvSpPr>
        <p:spPr>
          <a:xfrm>
            <a:off x="0" y="5638800"/>
            <a:ext cx="12188825" cy="1219200"/>
          </a:xfrm>
          <a:prstGeom prst="rect">
            <a:avLst/>
          </a:prstGeom>
          <a:solidFill>
            <a:schemeClr val="accent1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cxnSp>
        <p:nvCxnSpPr>
          <p:cNvPr id="22" name="Straight Connector 21"/>
          <p:cNvCxnSpPr/>
          <p:nvPr/>
        </p:nvCxnSpPr>
        <p:spPr bwMode="white">
          <a:xfrm>
            <a:off x="11573293" y="5638800"/>
            <a:ext cx="0" cy="1219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 userDrawn="1"/>
        </p:nvSpPr>
        <p:spPr>
          <a:xfrm>
            <a:off x="0" y="5643132"/>
            <a:ext cx="1216152" cy="1214868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18" name="Pi"/>
          <p:cNvSpPr>
            <a:spLocks/>
          </p:cNvSpPr>
          <p:nvPr/>
        </p:nvSpPr>
        <p:spPr bwMode="white">
          <a:xfrm>
            <a:off x="276462" y="6032500"/>
            <a:ext cx="593189" cy="519176"/>
          </a:xfrm>
          <a:custGeom>
            <a:avLst/>
            <a:gdLst>
              <a:gd name="T0" fmla="*/ 411 w 426"/>
              <a:gd name="T1" fmla="*/ 0 h 372"/>
              <a:gd name="T2" fmla="*/ 90 w 426"/>
              <a:gd name="T3" fmla="*/ 0 h 372"/>
              <a:gd name="T4" fmla="*/ 3 w 426"/>
              <a:gd name="T5" fmla="*/ 64 h 372"/>
              <a:gd name="T6" fmla="*/ 12 w 426"/>
              <a:gd name="T7" fmla="*/ 83 h 372"/>
              <a:gd name="T8" fmla="*/ 17 w 426"/>
              <a:gd name="T9" fmla="*/ 83 h 372"/>
              <a:gd name="T10" fmla="*/ 31 w 426"/>
              <a:gd name="T11" fmla="*/ 73 h 372"/>
              <a:gd name="T12" fmla="*/ 90 w 426"/>
              <a:gd name="T13" fmla="*/ 30 h 372"/>
              <a:gd name="T14" fmla="*/ 131 w 426"/>
              <a:gd name="T15" fmla="*/ 30 h 372"/>
              <a:gd name="T16" fmla="*/ 61 w 426"/>
              <a:gd name="T17" fmla="*/ 334 h 372"/>
              <a:gd name="T18" fmla="*/ 61 w 426"/>
              <a:gd name="T19" fmla="*/ 355 h 372"/>
              <a:gd name="T20" fmla="*/ 72 w 426"/>
              <a:gd name="T21" fmla="*/ 359 h 372"/>
              <a:gd name="T22" fmla="*/ 83 w 426"/>
              <a:gd name="T23" fmla="*/ 355 h 372"/>
              <a:gd name="T24" fmla="*/ 161 w 426"/>
              <a:gd name="T25" fmla="*/ 30 h 372"/>
              <a:gd name="T26" fmla="*/ 272 w 426"/>
              <a:gd name="T27" fmla="*/ 30 h 372"/>
              <a:gd name="T28" fmla="*/ 253 w 426"/>
              <a:gd name="T29" fmla="*/ 270 h 372"/>
              <a:gd name="T30" fmla="*/ 277 w 426"/>
              <a:gd name="T31" fmla="*/ 355 h 372"/>
              <a:gd name="T32" fmla="*/ 322 w 426"/>
              <a:gd name="T33" fmla="*/ 372 h 372"/>
              <a:gd name="T34" fmla="*/ 335 w 426"/>
              <a:gd name="T35" fmla="*/ 371 h 372"/>
              <a:gd name="T36" fmla="*/ 417 w 426"/>
              <a:gd name="T37" fmla="*/ 280 h 372"/>
              <a:gd name="T38" fmla="*/ 406 w 426"/>
              <a:gd name="T39" fmla="*/ 262 h 372"/>
              <a:gd name="T40" fmla="*/ 388 w 426"/>
              <a:gd name="T41" fmla="*/ 273 h 372"/>
              <a:gd name="T42" fmla="*/ 331 w 426"/>
              <a:gd name="T43" fmla="*/ 341 h 372"/>
              <a:gd name="T44" fmla="*/ 298 w 426"/>
              <a:gd name="T45" fmla="*/ 333 h 372"/>
              <a:gd name="T46" fmla="*/ 283 w 426"/>
              <a:gd name="T47" fmla="*/ 272 h 372"/>
              <a:gd name="T48" fmla="*/ 302 w 426"/>
              <a:gd name="T49" fmla="*/ 30 h 372"/>
              <a:gd name="T50" fmla="*/ 411 w 426"/>
              <a:gd name="T51" fmla="*/ 30 h 372"/>
              <a:gd name="T52" fmla="*/ 426 w 426"/>
              <a:gd name="T53" fmla="*/ 15 h 372"/>
              <a:gd name="T54" fmla="*/ 411 w 426"/>
              <a:gd name="T55" fmla="*/ 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26" h="372">
                <a:moveTo>
                  <a:pt x="411" y="0"/>
                </a:moveTo>
                <a:cubicBezTo>
                  <a:pt x="90" y="0"/>
                  <a:pt x="90" y="0"/>
                  <a:pt x="90" y="0"/>
                </a:cubicBezTo>
                <a:cubicBezTo>
                  <a:pt x="25" y="0"/>
                  <a:pt x="4" y="61"/>
                  <a:pt x="3" y="64"/>
                </a:cubicBezTo>
                <a:cubicBezTo>
                  <a:pt x="0" y="71"/>
                  <a:pt x="4" y="80"/>
                  <a:pt x="12" y="83"/>
                </a:cubicBezTo>
                <a:cubicBezTo>
                  <a:pt x="14" y="83"/>
                  <a:pt x="15" y="83"/>
                  <a:pt x="17" y="83"/>
                </a:cubicBezTo>
                <a:cubicBezTo>
                  <a:pt x="23" y="83"/>
                  <a:pt x="29" y="80"/>
                  <a:pt x="31" y="73"/>
                </a:cubicBezTo>
                <a:cubicBezTo>
                  <a:pt x="31" y="73"/>
                  <a:pt x="46" y="30"/>
                  <a:pt x="90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29" y="83"/>
                  <a:pt x="118" y="274"/>
                  <a:pt x="61" y="334"/>
                </a:cubicBezTo>
                <a:cubicBezTo>
                  <a:pt x="55" y="340"/>
                  <a:pt x="55" y="350"/>
                  <a:pt x="61" y="355"/>
                </a:cubicBezTo>
                <a:cubicBezTo>
                  <a:pt x="64" y="358"/>
                  <a:pt x="68" y="359"/>
                  <a:pt x="72" y="359"/>
                </a:cubicBezTo>
                <a:cubicBezTo>
                  <a:pt x="76" y="359"/>
                  <a:pt x="80" y="358"/>
                  <a:pt x="83" y="355"/>
                </a:cubicBezTo>
                <a:cubicBezTo>
                  <a:pt x="148" y="286"/>
                  <a:pt x="159" y="84"/>
                  <a:pt x="161" y="30"/>
                </a:cubicBezTo>
                <a:cubicBezTo>
                  <a:pt x="272" y="30"/>
                  <a:pt x="272" y="30"/>
                  <a:pt x="272" y="30"/>
                </a:cubicBezTo>
                <a:cubicBezTo>
                  <a:pt x="253" y="270"/>
                  <a:pt x="253" y="270"/>
                  <a:pt x="253" y="270"/>
                </a:cubicBezTo>
                <a:cubicBezTo>
                  <a:pt x="253" y="272"/>
                  <a:pt x="248" y="327"/>
                  <a:pt x="277" y="355"/>
                </a:cubicBezTo>
                <a:cubicBezTo>
                  <a:pt x="289" y="366"/>
                  <a:pt x="304" y="372"/>
                  <a:pt x="322" y="372"/>
                </a:cubicBezTo>
                <a:cubicBezTo>
                  <a:pt x="326" y="372"/>
                  <a:pt x="330" y="372"/>
                  <a:pt x="335" y="371"/>
                </a:cubicBezTo>
                <a:cubicBezTo>
                  <a:pt x="398" y="362"/>
                  <a:pt x="416" y="283"/>
                  <a:pt x="417" y="280"/>
                </a:cubicBezTo>
                <a:cubicBezTo>
                  <a:pt x="419" y="271"/>
                  <a:pt x="414" y="264"/>
                  <a:pt x="406" y="262"/>
                </a:cubicBezTo>
                <a:cubicBezTo>
                  <a:pt x="398" y="260"/>
                  <a:pt x="390" y="265"/>
                  <a:pt x="388" y="273"/>
                </a:cubicBezTo>
                <a:cubicBezTo>
                  <a:pt x="388" y="274"/>
                  <a:pt x="373" y="335"/>
                  <a:pt x="331" y="341"/>
                </a:cubicBezTo>
                <a:cubicBezTo>
                  <a:pt x="316" y="343"/>
                  <a:pt x="306" y="341"/>
                  <a:pt x="298" y="333"/>
                </a:cubicBezTo>
                <a:cubicBezTo>
                  <a:pt x="282" y="318"/>
                  <a:pt x="282" y="284"/>
                  <a:pt x="283" y="272"/>
                </a:cubicBezTo>
                <a:cubicBezTo>
                  <a:pt x="302" y="30"/>
                  <a:pt x="302" y="30"/>
                  <a:pt x="302" y="30"/>
                </a:cubicBezTo>
                <a:cubicBezTo>
                  <a:pt x="411" y="30"/>
                  <a:pt x="411" y="30"/>
                  <a:pt x="411" y="30"/>
                </a:cubicBezTo>
                <a:cubicBezTo>
                  <a:pt x="419" y="30"/>
                  <a:pt x="426" y="24"/>
                  <a:pt x="426" y="15"/>
                </a:cubicBezTo>
                <a:cubicBezTo>
                  <a:pt x="426" y="7"/>
                  <a:pt x="419" y="0"/>
                  <a:pt x="411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xtLst/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</a:bodyPr>
          <a:lstStyle/>
          <a:p>
            <a:endParaRPr/>
          </a:p>
        </p:txBody>
      </p:sp>
      <p:cxnSp>
        <p:nvCxnSpPr>
          <p:cNvPr id="23" name="Straight Connector 22"/>
          <p:cNvCxnSpPr/>
          <p:nvPr/>
        </p:nvCxnSpPr>
        <p:spPr bwMode="white">
          <a:xfrm>
            <a:off x="1216152" y="5638800"/>
            <a:ext cx="0" cy="1219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11579384" y="0"/>
            <a:ext cx="609441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27" name="Rectangle 26"/>
          <p:cNvSpPr/>
          <p:nvPr/>
        </p:nvSpPr>
        <p:spPr>
          <a:xfrm>
            <a:off x="11274663" y="0"/>
            <a:ext cx="304721" cy="609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28" name="Rectangle 27"/>
          <p:cNvSpPr/>
          <p:nvPr/>
        </p:nvSpPr>
        <p:spPr>
          <a:xfrm>
            <a:off x="1218883" y="0"/>
            <a:ext cx="609441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29" name="Rectangle 28"/>
          <p:cNvSpPr/>
          <p:nvPr/>
        </p:nvSpPr>
        <p:spPr>
          <a:xfrm>
            <a:off x="-2" y="0"/>
            <a:ext cx="1218883" cy="609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30" name="Rectangle 29"/>
          <p:cNvSpPr/>
          <p:nvPr/>
        </p:nvSpPr>
        <p:spPr>
          <a:xfrm>
            <a:off x="0" y="0"/>
            <a:ext cx="12188825" cy="609600"/>
          </a:xfrm>
          <a:prstGeom prst="rect">
            <a:avLst/>
          </a:prstGeom>
          <a:solidFill>
            <a:schemeClr val="accent1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cxnSp>
        <p:nvCxnSpPr>
          <p:cNvPr id="31" name="Straight Connector 30"/>
          <p:cNvCxnSpPr/>
          <p:nvPr/>
        </p:nvCxnSpPr>
        <p:spPr bwMode="white">
          <a:xfrm>
            <a:off x="11573293" y="0"/>
            <a:ext cx="0" cy="6096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0" y="0"/>
            <a:ext cx="1216152" cy="609600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cxnSp>
        <p:nvCxnSpPr>
          <p:cNvPr id="33" name="Straight Connector 32"/>
          <p:cNvCxnSpPr/>
          <p:nvPr/>
        </p:nvCxnSpPr>
        <p:spPr bwMode="white">
          <a:xfrm>
            <a:off x="1218884" y="0"/>
            <a:ext cx="0" cy="6096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84DEC4A-5147-4EB6-AFC4-52B44B2626FB}" type="datetime1">
              <a:rPr lang="it-IT" smtClean="0"/>
              <a:t>08/10/2015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 smtClean="0"/>
              <a:t>Convegno EM&amp;MITALIA 2015-Genova, 9 settembre 2015-F. Arzarello, E. Taranto, S. Labasin, V. Alberti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1BBB0-96F0-4077-A278-0F3FB5C104D3}" type="slidenum">
              <a:rPr/>
              <a:pPr/>
              <a:t>‹N›</a:t>
            </a:fld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98613" y="1600201"/>
            <a:ext cx="8283272" cy="2654064"/>
          </a:xfrm>
        </p:spPr>
        <p:txBody>
          <a:bodyPr anchor="b">
            <a:normAutofit/>
          </a:bodyPr>
          <a:lstStyle>
            <a:lvl1pPr algn="l">
              <a:defRPr sz="5400" b="0" cap="none" baseline="0"/>
            </a:lvl1pPr>
          </a:lstStyle>
          <a:p>
            <a:r>
              <a:rPr lang="it-IT" dirty="0" smtClean="0">
                <a:effectLst/>
              </a:rPr>
              <a:t>MOOC di Matematica per la formazione docente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8613" y="4259996"/>
            <a:ext cx="7264623" cy="1150203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7" name="Rettangolo 6"/>
          <p:cNvSpPr/>
          <p:nvPr userDrawn="1"/>
        </p:nvSpPr>
        <p:spPr>
          <a:xfrm>
            <a:off x="0" y="5638800"/>
            <a:ext cx="1210062" cy="1219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34467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0053E-6EC5-4ACF-A2E2-3EE61C6BE845}" type="datetime1">
              <a:rPr lang="it-IT" smtClean="0"/>
              <a:t>08/10/2015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Convegno EM&amp;MITALIA 2015-Genova, 9 settembre 2015-F. Arzarello, E. Taranto, S. Labasin, V. Alberti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40880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884104" y="0"/>
            <a:ext cx="304721" cy="6858000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17143" y="0"/>
            <a:ext cx="60944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609441" cy="6858000"/>
          </a:xfrm>
          <a:prstGeom prst="rect">
            <a:avLst/>
          </a:prstGeom>
          <a:solidFill>
            <a:schemeClr val="accent1">
              <a:lumMod val="75000"/>
              <a:alpha val="8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 rot="10800000">
            <a:off x="617143" y="736219"/>
            <a:ext cx="609441" cy="609600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11" name="Straight Connector 10"/>
          <p:cNvCxnSpPr/>
          <p:nvPr/>
        </p:nvCxnSpPr>
        <p:spPr bwMode="white">
          <a:xfrm>
            <a:off x="617143" y="736219"/>
            <a:ext cx="60944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 bwMode="white">
          <a:xfrm>
            <a:off x="617143" y="1345819"/>
            <a:ext cx="60944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"/>
          <p:cNvSpPr>
            <a:spLocks/>
          </p:cNvSpPr>
          <p:nvPr/>
        </p:nvSpPr>
        <p:spPr bwMode="white">
          <a:xfrm rot="5400000">
            <a:off x="756095" y="898102"/>
            <a:ext cx="336023" cy="294097"/>
          </a:xfrm>
          <a:custGeom>
            <a:avLst/>
            <a:gdLst>
              <a:gd name="T0" fmla="*/ 411 w 426"/>
              <a:gd name="T1" fmla="*/ 0 h 372"/>
              <a:gd name="T2" fmla="*/ 90 w 426"/>
              <a:gd name="T3" fmla="*/ 0 h 372"/>
              <a:gd name="T4" fmla="*/ 3 w 426"/>
              <a:gd name="T5" fmla="*/ 64 h 372"/>
              <a:gd name="T6" fmla="*/ 12 w 426"/>
              <a:gd name="T7" fmla="*/ 83 h 372"/>
              <a:gd name="T8" fmla="*/ 17 w 426"/>
              <a:gd name="T9" fmla="*/ 83 h 372"/>
              <a:gd name="T10" fmla="*/ 31 w 426"/>
              <a:gd name="T11" fmla="*/ 73 h 372"/>
              <a:gd name="T12" fmla="*/ 90 w 426"/>
              <a:gd name="T13" fmla="*/ 30 h 372"/>
              <a:gd name="T14" fmla="*/ 131 w 426"/>
              <a:gd name="T15" fmla="*/ 30 h 372"/>
              <a:gd name="T16" fmla="*/ 61 w 426"/>
              <a:gd name="T17" fmla="*/ 334 h 372"/>
              <a:gd name="T18" fmla="*/ 61 w 426"/>
              <a:gd name="T19" fmla="*/ 355 h 372"/>
              <a:gd name="T20" fmla="*/ 72 w 426"/>
              <a:gd name="T21" fmla="*/ 359 h 372"/>
              <a:gd name="T22" fmla="*/ 83 w 426"/>
              <a:gd name="T23" fmla="*/ 355 h 372"/>
              <a:gd name="T24" fmla="*/ 161 w 426"/>
              <a:gd name="T25" fmla="*/ 30 h 372"/>
              <a:gd name="T26" fmla="*/ 272 w 426"/>
              <a:gd name="T27" fmla="*/ 30 h 372"/>
              <a:gd name="T28" fmla="*/ 253 w 426"/>
              <a:gd name="T29" fmla="*/ 270 h 372"/>
              <a:gd name="T30" fmla="*/ 277 w 426"/>
              <a:gd name="T31" fmla="*/ 355 h 372"/>
              <a:gd name="T32" fmla="*/ 322 w 426"/>
              <a:gd name="T33" fmla="*/ 372 h 372"/>
              <a:gd name="T34" fmla="*/ 335 w 426"/>
              <a:gd name="T35" fmla="*/ 371 h 372"/>
              <a:gd name="T36" fmla="*/ 417 w 426"/>
              <a:gd name="T37" fmla="*/ 280 h 372"/>
              <a:gd name="T38" fmla="*/ 406 w 426"/>
              <a:gd name="T39" fmla="*/ 262 h 372"/>
              <a:gd name="T40" fmla="*/ 388 w 426"/>
              <a:gd name="T41" fmla="*/ 273 h 372"/>
              <a:gd name="T42" fmla="*/ 331 w 426"/>
              <a:gd name="T43" fmla="*/ 341 h 372"/>
              <a:gd name="T44" fmla="*/ 298 w 426"/>
              <a:gd name="T45" fmla="*/ 333 h 372"/>
              <a:gd name="T46" fmla="*/ 283 w 426"/>
              <a:gd name="T47" fmla="*/ 272 h 372"/>
              <a:gd name="T48" fmla="*/ 302 w 426"/>
              <a:gd name="T49" fmla="*/ 30 h 372"/>
              <a:gd name="T50" fmla="*/ 411 w 426"/>
              <a:gd name="T51" fmla="*/ 30 h 372"/>
              <a:gd name="T52" fmla="*/ 426 w 426"/>
              <a:gd name="T53" fmla="*/ 15 h 372"/>
              <a:gd name="T54" fmla="*/ 411 w 426"/>
              <a:gd name="T55" fmla="*/ 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26" h="372">
                <a:moveTo>
                  <a:pt x="411" y="0"/>
                </a:moveTo>
                <a:cubicBezTo>
                  <a:pt x="90" y="0"/>
                  <a:pt x="90" y="0"/>
                  <a:pt x="90" y="0"/>
                </a:cubicBezTo>
                <a:cubicBezTo>
                  <a:pt x="25" y="0"/>
                  <a:pt x="4" y="61"/>
                  <a:pt x="3" y="64"/>
                </a:cubicBezTo>
                <a:cubicBezTo>
                  <a:pt x="0" y="71"/>
                  <a:pt x="4" y="80"/>
                  <a:pt x="12" y="83"/>
                </a:cubicBezTo>
                <a:cubicBezTo>
                  <a:pt x="14" y="83"/>
                  <a:pt x="15" y="83"/>
                  <a:pt x="17" y="83"/>
                </a:cubicBezTo>
                <a:cubicBezTo>
                  <a:pt x="23" y="83"/>
                  <a:pt x="29" y="80"/>
                  <a:pt x="31" y="73"/>
                </a:cubicBezTo>
                <a:cubicBezTo>
                  <a:pt x="31" y="73"/>
                  <a:pt x="46" y="30"/>
                  <a:pt x="90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29" y="83"/>
                  <a:pt x="118" y="274"/>
                  <a:pt x="61" y="334"/>
                </a:cubicBezTo>
                <a:cubicBezTo>
                  <a:pt x="55" y="340"/>
                  <a:pt x="55" y="350"/>
                  <a:pt x="61" y="355"/>
                </a:cubicBezTo>
                <a:cubicBezTo>
                  <a:pt x="64" y="358"/>
                  <a:pt x="68" y="359"/>
                  <a:pt x="72" y="359"/>
                </a:cubicBezTo>
                <a:cubicBezTo>
                  <a:pt x="76" y="359"/>
                  <a:pt x="80" y="358"/>
                  <a:pt x="83" y="355"/>
                </a:cubicBezTo>
                <a:cubicBezTo>
                  <a:pt x="148" y="286"/>
                  <a:pt x="159" y="84"/>
                  <a:pt x="161" y="30"/>
                </a:cubicBezTo>
                <a:cubicBezTo>
                  <a:pt x="272" y="30"/>
                  <a:pt x="272" y="30"/>
                  <a:pt x="272" y="30"/>
                </a:cubicBezTo>
                <a:cubicBezTo>
                  <a:pt x="253" y="270"/>
                  <a:pt x="253" y="270"/>
                  <a:pt x="253" y="270"/>
                </a:cubicBezTo>
                <a:cubicBezTo>
                  <a:pt x="253" y="272"/>
                  <a:pt x="248" y="327"/>
                  <a:pt x="277" y="355"/>
                </a:cubicBezTo>
                <a:cubicBezTo>
                  <a:pt x="289" y="366"/>
                  <a:pt x="304" y="372"/>
                  <a:pt x="322" y="372"/>
                </a:cubicBezTo>
                <a:cubicBezTo>
                  <a:pt x="326" y="372"/>
                  <a:pt x="330" y="372"/>
                  <a:pt x="335" y="371"/>
                </a:cubicBezTo>
                <a:cubicBezTo>
                  <a:pt x="398" y="362"/>
                  <a:pt x="416" y="283"/>
                  <a:pt x="417" y="280"/>
                </a:cubicBezTo>
                <a:cubicBezTo>
                  <a:pt x="419" y="271"/>
                  <a:pt x="414" y="264"/>
                  <a:pt x="406" y="262"/>
                </a:cubicBezTo>
                <a:cubicBezTo>
                  <a:pt x="398" y="260"/>
                  <a:pt x="390" y="265"/>
                  <a:pt x="388" y="273"/>
                </a:cubicBezTo>
                <a:cubicBezTo>
                  <a:pt x="388" y="274"/>
                  <a:pt x="373" y="335"/>
                  <a:pt x="331" y="341"/>
                </a:cubicBezTo>
                <a:cubicBezTo>
                  <a:pt x="316" y="343"/>
                  <a:pt x="306" y="341"/>
                  <a:pt x="298" y="333"/>
                </a:cubicBezTo>
                <a:cubicBezTo>
                  <a:pt x="282" y="318"/>
                  <a:pt x="282" y="284"/>
                  <a:pt x="283" y="272"/>
                </a:cubicBezTo>
                <a:cubicBezTo>
                  <a:pt x="302" y="30"/>
                  <a:pt x="302" y="30"/>
                  <a:pt x="302" y="30"/>
                </a:cubicBezTo>
                <a:cubicBezTo>
                  <a:pt x="411" y="30"/>
                  <a:pt x="411" y="30"/>
                  <a:pt x="411" y="30"/>
                </a:cubicBezTo>
                <a:cubicBezTo>
                  <a:pt x="419" y="30"/>
                  <a:pt x="426" y="24"/>
                  <a:pt x="426" y="15"/>
                </a:cubicBezTo>
                <a:cubicBezTo>
                  <a:pt x="426" y="7"/>
                  <a:pt x="419" y="0"/>
                  <a:pt x="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/>
          </a:p>
        </p:txBody>
      </p:sp>
      <p:cxnSp>
        <p:nvCxnSpPr>
          <p:cNvPr id="14" name="Straight Connector 13"/>
          <p:cNvCxnSpPr/>
          <p:nvPr/>
        </p:nvCxnSpPr>
        <p:spPr bwMode="white">
          <a:xfrm>
            <a:off x="617143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9612" y="685800"/>
            <a:ext cx="1787526" cy="5486400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98613" y="685800"/>
            <a:ext cx="7848599" cy="548640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E8A28-83C4-447C-AD88-10934C666B3D}" type="datetime1">
              <a:rPr lang="it-IT" smtClean="0"/>
              <a:t>08/10/2015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Convegno EM&amp;MITALIA 2015-Genova, 9 settembre 2015-F. Arzarello, E. Taranto, S. Labasin, V. Alberti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12817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0825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0825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9572A-7A77-4A55-AC3A-979335F35E25}" type="datetime1">
              <a:rPr lang="it-IT" smtClean="0"/>
              <a:t>08/10/2015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Convegno EM&amp;MITALIA 2015-Genova, 9 settembre 2015-F. Arzarello, E. Taranto, S. Labasin, V. Alberti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D87CE-97DE-4B7B-8E40-C129AF46E02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906642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868A1-1C83-4B3C-9039-0B487CF574B3}" type="datetime1">
              <a:rPr lang="it-IT" smtClean="0"/>
              <a:t>08/10/2015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Convegno EM&amp;MITALIA 2015-Genova, 9 settembre 2015-F. Arzarello, E. Taranto, S. Labasin, V. Alberti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D87CE-97DE-4B7B-8E40-C129AF46E02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551134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24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24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69817-5F94-448D-A730-202CA0D53647}" type="datetime1">
              <a:rPr lang="it-IT" smtClean="0"/>
              <a:t>08/10/2015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Convegno EM&amp;MITALIA 2015-Genova, 9 settembre 2015-F. Arzarello, E. Taranto, S. Labasin, V. Alberti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D87CE-97DE-4B7B-8E40-C129AF46E02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282026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0012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33FB3-F3EE-4747-B8F3-C987339E6F1A}" type="datetime1">
              <a:rPr lang="it-IT" smtClean="0"/>
              <a:t>08/10/2015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Convegno EM&amp;MITALIA 2015-Genova, 9 settembre 2015-F. Arzarello, E. Taranto, S. Labasin, V. Alberti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D87CE-97DE-4B7B-8E40-C129AF46E02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635082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2425" cy="132556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62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6200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0613" y="1681163"/>
            <a:ext cx="51816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0613" y="2505075"/>
            <a:ext cx="5181600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CC064-A1AA-434F-B43D-77C22E71C32C}" type="datetime1">
              <a:rPr lang="it-IT" smtClean="0"/>
              <a:t>08/10/2015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Convegno EM&amp;MITALIA 2015-Genova, 9 settembre 2015-F. Arzarello, E. Taranto, S. Labasin, V. Alberti</a:t>
            </a:r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D87CE-97DE-4B7B-8E40-C129AF46E02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622605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4879A-018F-4AE6-9F7F-51711F415D1E}" type="datetime1">
              <a:rPr lang="it-IT" smtClean="0"/>
              <a:t>08/10/2015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Convegno EM&amp;MITALIA 2015-Genova, 9 settembre 2015-F. Arzarello, E. Taranto, S. Labasin, V. Alberti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D87CE-97DE-4B7B-8E40-C129AF46E02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00345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18F67-3911-4FF0-B5AE-D0E8A0E840DA}" type="datetime1">
              <a:rPr lang="it-IT" smtClean="0"/>
              <a:t>08/10/2015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Convegno EM&amp;MITALIA 2015-Genova, 9 settembre 2015-F. Arzarello, E. Taranto, S. Labasin, V. Alberti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D87CE-97DE-4B7B-8E40-C129AF46E02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775845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06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1600" y="987425"/>
            <a:ext cx="61706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06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9C280-A015-4A57-9BEA-8228195468FD}" type="datetime1">
              <a:rPr lang="it-IT" smtClean="0"/>
              <a:t>08/10/2015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Convegno EM&amp;MITALIA 2015-Genova, 9 settembre 2015-F. Arzarello, E. Taranto, S. Labasin, V. Alberti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D87CE-97DE-4B7B-8E40-C129AF46E02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52368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1579384" y="5638800"/>
            <a:ext cx="609441" cy="1219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11274663" y="5638800"/>
            <a:ext cx="304721" cy="1219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1218883" y="0"/>
            <a:ext cx="60944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1218883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 userDrawn="1"/>
        </p:nvSpPr>
        <p:spPr>
          <a:xfrm>
            <a:off x="0" y="5638800"/>
            <a:ext cx="12188825" cy="1219200"/>
          </a:xfrm>
          <a:prstGeom prst="rect">
            <a:avLst/>
          </a:prstGeom>
          <a:solidFill>
            <a:schemeClr val="accent1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cxnSp>
        <p:nvCxnSpPr>
          <p:cNvPr id="13" name="Straight Connector 12"/>
          <p:cNvCxnSpPr/>
          <p:nvPr/>
        </p:nvCxnSpPr>
        <p:spPr bwMode="white">
          <a:xfrm>
            <a:off x="11573293" y="5638800"/>
            <a:ext cx="0" cy="1219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0" y="5643132"/>
            <a:ext cx="1216152" cy="1214868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cxnSp>
        <p:nvCxnSpPr>
          <p:cNvPr id="15" name="Straight Connector 14"/>
          <p:cNvCxnSpPr/>
          <p:nvPr/>
        </p:nvCxnSpPr>
        <p:spPr bwMode="white">
          <a:xfrm>
            <a:off x="1218884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 bwMode="white">
          <a:xfrm>
            <a:off x="0" y="5631204"/>
            <a:ext cx="182832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428669" y="1600200"/>
            <a:ext cx="8329031" cy="2680127"/>
          </a:xfrm>
        </p:spPr>
        <p:txBody>
          <a:bodyPr>
            <a:noAutofit/>
          </a:bodyPr>
          <a:lstStyle>
            <a:lvl1pPr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it-IT" dirty="0" smtClean="0">
                <a:effectLst/>
              </a:rPr>
              <a:t>MOOC di Matematica per la formazione docente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8669" y="4344915"/>
            <a:ext cx="7516442" cy="111608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32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BBE0025-3D5A-4B10-B689-F372AB9144DB}" type="datetime1">
              <a:rPr lang="it-IT" smtClean="0"/>
              <a:t>08/10/2015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 smtClean="0"/>
              <a:t>Convegno EM&amp;MITALIA 2015-Genova, 9 settembre 2015-F. Arzarello, E. Taranto, S. Labasin, V. Alberti</a:t>
            </a:r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1BBB0-96F0-4077-A278-0F3FB5C104D3}" type="slidenum">
              <a:rPr/>
              <a:pPr/>
              <a:t>‹N›</a:t>
            </a:fld>
            <a:endParaRPr/>
          </a:p>
        </p:txBody>
      </p:sp>
      <p:grpSp>
        <p:nvGrpSpPr>
          <p:cNvPr id="18" name="Gruppo 17"/>
          <p:cNvGrpSpPr/>
          <p:nvPr userDrawn="1"/>
        </p:nvGrpSpPr>
        <p:grpSpPr>
          <a:xfrm>
            <a:off x="2025122" y="5461000"/>
            <a:ext cx="1672233" cy="1477328"/>
            <a:chOff x="4238885" y="2471403"/>
            <a:chExt cx="1672233" cy="1477328"/>
          </a:xfrm>
        </p:grpSpPr>
        <p:sp>
          <p:nvSpPr>
            <p:cNvPr id="19" name="Rettangolo 18"/>
            <p:cNvSpPr/>
            <p:nvPr/>
          </p:nvSpPr>
          <p:spPr>
            <a:xfrm>
              <a:off x="5285211" y="2553149"/>
              <a:ext cx="18473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endParaRPr lang="it-IT" sz="54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990099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endParaRPr>
            </a:p>
          </p:txBody>
        </p:sp>
        <p:sp>
          <p:nvSpPr>
            <p:cNvPr id="20" name="Rettangolo 19"/>
            <p:cNvSpPr/>
            <p:nvPr/>
          </p:nvSpPr>
          <p:spPr>
            <a:xfrm>
              <a:off x="4238885" y="2471403"/>
              <a:ext cx="1004901" cy="110799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endParaRPr lang="it-IT" sz="66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990099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endParaRPr>
            </a:p>
          </p:txBody>
        </p:sp>
        <p:sp>
          <p:nvSpPr>
            <p:cNvPr id="21" name="Rettangolo 20"/>
            <p:cNvSpPr/>
            <p:nvPr/>
          </p:nvSpPr>
          <p:spPr>
            <a:xfrm>
              <a:off x="5726387" y="2517569"/>
              <a:ext cx="184731" cy="101566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endParaRPr lang="it-IT" sz="60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990099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endParaRPr>
            </a:p>
          </p:txBody>
        </p:sp>
        <p:sp>
          <p:nvSpPr>
            <p:cNvPr id="22" name="Rettangolo 21"/>
            <p:cNvSpPr/>
            <p:nvPr/>
          </p:nvSpPr>
          <p:spPr>
            <a:xfrm>
              <a:off x="5224678" y="3025401"/>
              <a:ext cx="18473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endParaRPr lang="it-IT" sz="54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CC3399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endParaRPr>
            </a:p>
          </p:txBody>
        </p:sp>
      </p:grpSp>
      <p:pic>
        <p:nvPicPr>
          <p:cNvPr id="24" name="Immagine 23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324" y="5639528"/>
            <a:ext cx="1945932" cy="1241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95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06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1600" y="987425"/>
            <a:ext cx="6170613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06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63A4-63DC-44A0-99F8-B1F75217A6F6}" type="datetime1">
              <a:rPr lang="it-IT" smtClean="0"/>
              <a:t>08/10/2015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Convegno EM&amp;MITALIA 2015-Genova, 9 settembre 2015-F. Arzarello, E. Taranto, S. Labasin, V. Alberti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D87CE-97DE-4B7B-8E40-C129AF46E02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746334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B075-F037-4943-A90B-07703BCFE19B}" type="datetime1">
              <a:rPr lang="it-IT" smtClean="0"/>
              <a:t>08/10/2015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Convegno EM&amp;MITALIA 2015-Genova, 9 settembre 2015-F. Arzarello, E. Taranto, S. Labasin, V. Alberti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D87CE-97DE-4B7B-8E40-C129AF46E02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278514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3313" y="365125"/>
            <a:ext cx="2627312" cy="5811838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2713" cy="5811838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31F7F-355C-4E3E-BEA2-7BB6DAC306B8}" type="datetime1">
              <a:rPr lang="it-IT" smtClean="0"/>
              <a:t>08/10/2015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Convegno EM&amp;MITALIA 2015-Genova, 9 settembre 2015-F. Arzarello, E. Taranto, S. Labasin, V. Alberti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D87CE-97DE-4B7B-8E40-C129AF46E02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41139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EBAD3-D3C1-4A1C-A7F5-397433D42746}" type="datetime1">
              <a:rPr lang="it-IT" smtClean="0"/>
              <a:t>08/10/2015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Convegno EM&amp;MITALIA 2015-Genova, 9 settembre 2015-F. Arzarello, E. Taranto, S. Labasin, V. Alberti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85532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93436" y="1600200"/>
            <a:ext cx="4814586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61651" y="1600200"/>
            <a:ext cx="4814586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 baseline="0"/>
            </a:lvl6pPr>
            <a:lvl7pPr>
              <a:defRPr sz="1800" baseline="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F32CD-8975-4DAC-805F-A6C31D5B4F09}" type="datetime1">
              <a:rPr lang="it-IT" smtClean="0"/>
              <a:t>08/10/2015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Convegno EM&amp;MITALIA 2015-Genova, 9 settembre 2015-F. Arzarello, E. Taranto, S. Labasin, V. Alberti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3911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3436" y="177800"/>
            <a:ext cx="9782801" cy="1239837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3436" y="1499616"/>
            <a:ext cx="4818888" cy="93878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0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93436" y="2514706"/>
            <a:ext cx="4814586" cy="365749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57349" y="1499616"/>
            <a:ext cx="4818888" cy="93878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0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57349" y="2514600"/>
            <a:ext cx="4818888" cy="365556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27E46-B020-4DF3-99EF-19004E7DAF0E}" type="datetime1">
              <a:rPr lang="it-IT" smtClean="0"/>
              <a:t>08/10/2015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Convegno EM&amp;MITALIA 2015-Genova, 9 settembre 2015-F. Arzarello, E. Taranto, S. Labasin, V. Alberti</a:t>
            </a:r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38358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042ED-1859-489D-B0C1-AFE2AC670EE6}" type="datetime1">
              <a:rPr lang="it-IT" smtClean="0"/>
              <a:t>08/10/2015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Convegno EM&amp;MITALIA 2015-Genova, 9 settembre 2015-F. Arzarello, E. Taranto, S. Labasin, V. Alberti</a:t>
            </a: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63578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26239" y="0"/>
            <a:ext cx="30472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609441" cy="6858000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cxnSp>
        <p:nvCxnSpPr>
          <p:cNvPr id="7" name="Straight Connector 6"/>
          <p:cNvCxnSpPr/>
          <p:nvPr/>
        </p:nvCxnSpPr>
        <p:spPr bwMode="white">
          <a:xfrm>
            <a:off x="617143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10969942" y="0"/>
            <a:ext cx="922621" cy="6858000"/>
          </a:xfrm>
          <a:prstGeom prst="rect">
            <a:avLst/>
          </a:prstGeom>
          <a:solidFill>
            <a:schemeClr val="accent1">
              <a:lumMod val="75000"/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11892563" y="0"/>
            <a:ext cx="304721" cy="6858000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81878-B9AC-4B32-9978-0F82E9511996}" type="datetime1">
              <a:rPr lang="it-IT" smtClean="0"/>
              <a:t>08/10/2015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Convegno EM&amp;MITALIA 2015-Genova, 9 settembre 2015-F. Arzarello, E. Taranto, S. Labasin, V. Alberti</a:t>
            </a: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1BBB0-96F0-4077-A278-0F3FB5C104D3}" type="slidenum">
              <a:rPr/>
              <a:pPr/>
              <a:t>‹N›</a:t>
            </a:fld>
            <a:endParaRPr/>
          </a:p>
        </p:txBody>
      </p:sp>
      <p:sp>
        <p:nvSpPr>
          <p:cNvPr id="11" name="Rettangolo 10"/>
          <p:cNvSpPr/>
          <p:nvPr userDrawn="1"/>
        </p:nvSpPr>
        <p:spPr>
          <a:xfrm>
            <a:off x="778599" y="692696"/>
            <a:ext cx="432048" cy="720080"/>
          </a:xfrm>
          <a:prstGeom prst="rect">
            <a:avLst/>
          </a:prstGeom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2" name="Immagin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887" y="762402"/>
            <a:ext cx="579759" cy="576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81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1792" y="0"/>
            <a:ext cx="4147717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609441" cy="6858000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cxnSp>
        <p:nvCxnSpPr>
          <p:cNvPr id="10" name="Straight Connector 9"/>
          <p:cNvCxnSpPr/>
          <p:nvPr/>
        </p:nvCxnSpPr>
        <p:spPr bwMode="white">
          <a:xfrm>
            <a:off x="621792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11884104" y="0"/>
            <a:ext cx="304721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1074240" y="381000"/>
            <a:ext cx="3293422" cy="1371600"/>
          </a:xfrm>
        </p:spPr>
        <p:txBody>
          <a:bodyPr anchor="b">
            <a:normAutofit/>
          </a:bodyPr>
          <a:lstStyle>
            <a:lvl1pPr algn="l">
              <a:defRPr sz="2800" b="0" cap="all" baseline="0">
                <a:solidFill>
                  <a:schemeClr val="bg1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0251" y="482600"/>
            <a:ext cx="6195986" cy="56896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white">
          <a:xfrm>
            <a:off x="1074240" y="1828800"/>
            <a:ext cx="3293422" cy="43434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25F36-97C8-406F-8B17-E56C513034FA}" type="datetime1">
              <a:rPr lang="it-IT" smtClean="0"/>
              <a:t>08/10/2015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Convegno EM&amp;MITALIA 2015-Genova, 9 settembre 2015-F. Arzarello, E. Taranto, S. Labasin, V. Alberti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/>
              <a:t>‹N›</a:t>
            </a:fld>
            <a:endParaRPr/>
          </a:p>
        </p:txBody>
      </p:sp>
      <p:pic>
        <p:nvPicPr>
          <p:cNvPr id="12" name="Immagin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1" y="620688"/>
            <a:ext cx="606039" cy="576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043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609441" cy="6858000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11884104" y="0"/>
            <a:ext cx="304721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4875530" y="0"/>
            <a:ext cx="7017034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1884" y="443982"/>
            <a:ext cx="3293422" cy="1371600"/>
          </a:xfrm>
        </p:spPr>
        <p:txBody>
          <a:bodyPr anchor="b">
            <a:normAutofit/>
          </a:bodyPr>
          <a:lstStyle>
            <a:lvl1pPr algn="l">
              <a:defRPr sz="2800" b="0" cap="all" baseline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5180251" y="482600"/>
            <a:ext cx="6195986" cy="5689600"/>
          </a:xfrm>
          <a:ln w="19050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9930" y="1998428"/>
            <a:ext cx="3293422" cy="43434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865A-0F68-417A-BB00-87CBB5EA754D}" type="datetime1">
              <a:rPr lang="it-IT" smtClean="0"/>
              <a:t>08/10/2015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Convegno EM&amp;MITALIA 2015-Genova, 9 settembre 2015-F. Arzarello, E. Taranto, S. Labasin, V. Alberti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/>
              <a:t>‹N›</a:t>
            </a:fld>
            <a:endParaRPr/>
          </a:p>
        </p:txBody>
      </p:sp>
      <p:cxnSp>
        <p:nvCxnSpPr>
          <p:cNvPr id="10" name="Straight Connector 9"/>
          <p:cNvCxnSpPr/>
          <p:nvPr/>
        </p:nvCxnSpPr>
        <p:spPr bwMode="white">
          <a:xfrm>
            <a:off x="11879867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3900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884104" y="0"/>
            <a:ext cx="304721" cy="6858000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17143" y="0"/>
            <a:ext cx="60944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609441" cy="6858000"/>
          </a:xfrm>
          <a:prstGeom prst="rect">
            <a:avLst/>
          </a:prstGeom>
          <a:solidFill>
            <a:schemeClr val="accent1">
              <a:lumMod val="75000"/>
              <a:alpha val="8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13" name="Rectangle 12"/>
          <p:cNvSpPr/>
          <p:nvPr/>
        </p:nvSpPr>
        <p:spPr>
          <a:xfrm>
            <a:off x="617143" y="736219"/>
            <a:ext cx="609441" cy="609600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14" name="Straight Connector 13"/>
          <p:cNvCxnSpPr/>
          <p:nvPr/>
        </p:nvCxnSpPr>
        <p:spPr bwMode="white">
          <a:xfrm>
            <a:off x="617143" y="736219"/>
            <a:ext cx="60944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 bwMode="white">
          <a:xfrm>
            <a:off x="617143" y="1345819"/>
            <a:ext cx="60944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i"/>
          <p:cNvSpPr>
            <a:spLocks/>
          </p:cNvSpPr>
          <p:nvPr/>
        </p:nvSpPr>
        <p:spPr bwMode="white">
          <a:xfrm>
            <a:off x="756095" y="898102"/>
            <a:ext cx="336023" cy="294097"/>
          </a:xfrm>
          <a:custGeom>
            <a:avLst/>
            <a:gdLst>
              <a:gd name="T0" fmla="*/ 411 w 426"/>
              <a:gd name="T1" fmla="*/ 0 h 372"/>
              <a:gd name="T2" fmla="*/ 90 w 426"/>
              <a:gd name="T3" fmla="*/ 0 h 372"/>
              <a:gd name="T4" fmla="*/ 3 w 426"/>
              <a:gd name="T5" fmla="*/ 64 h 372"/>
              <a:gd name="T6" fmla="*/ 12 w 426"/>
              <a:gd name="T7" fmla="*/ 83 h 372"/>
              <a:gd name="T8" fmla="*/ 17 w 426"/>
              <a:gd name="T9" fmla="*/ 83 h 372"/>
              <a:gd name="T10" fmla="*/ 31 w 426"/>
              <a:gd name="T11" fmla="*/ 73 h 372"/>
              <a:gd name="T12" fmla="*/ 90 w 426"/>
              <a:gd name="T13" fmla="*/ 30 h 372"/>
              <a:gd name="T14" fmla="*/ 131 w 426"/>
              <a:gd name="T15" fmla="*/ 30 h 372"/>
              <a:gd name="T16" fmla="*/ 61 w 426"/>
              <a:gd name="T17" fmla="*/ 334 h 372"/>
              <a:gd name="T18" fmla="*/ 61 w 426"/>
              <a:gd name="T19" fmla="*/ 355 h 372"/>
              <a:gd name="T20" fmla="*/ 72 w 426"/>
              <a:gd name="T21" fmla="*/ 359 h 372"/>
              <a:gd name="T22" fmla="*/ 83 w 426"/>
              <a:gd name="T23" fmla="*/ 355 h 372"/>
              <a:gd name="T24" fmla="*/ 161 w 426"/>
              <a:gd name="T25" fmla="*/ 30 h 372"/>
              <a:gd name="T26" fmla="*/ 272 w 426"/>
              <a:gd name="T27" fmla="*/ 30 h 372"/>
              <a:gd name="T28" fmla="*/ 253 w 426"/>
              <a:gd name="T29" fmla="*/ 270 h 372"/>
              <a:gd name="T30" fmla="*/ 277 w 426"/>
              <a:gd name="T31" fmla="*/ 355 h 372"/>
              <a:gd name="T32" fmla="*/ 322 w 426"/>
              <a:gd name="T33" fmla="*/ 372 h 372"/>
              <a:gd name="T34" fmla="*/ 335 w 426"/>
              <a:gd name="T35" fmla="*/ 371 h 372"/>
              <a:gd name="T36" fmla="*/ 417 w 426"/>
              <a:gd name="T37" fmla="*/ 280 h 372"/>
              <a:gd name="T38" fmla="*/ 406 w 426"/>
              <a:gd name="T39" fmla="*/ 262 h 372"/>
              <a:gd name="T40" fmla="*/ 388 w 426"/>
              <a:gd name="T41" fmla="*/ 273 h 372"/>
              <a:gd name="T42" fmla="*/ 331 w 426"/>
              <a:gd name="T43" fmla="*/ 341 h 372"/>
              <a:gd name="T44" fmla="*/ 298 w 426"/>
              <a:gd name="T45" fmla="*/ 333 h 372"/>
              <a:gd name="T46" fmla="*/ 283 w 426"/>
              <a:gd name="T47" fmla="*/ 272 h 372"/>
              <a:gd name="T48" fmla="*/ 302 w 426"/>
              <a:gd name="T49" fmla="*/ 30 h 372"/>
              <a:gd name="T50" fmla="*/ 411 w 426"/>
              <a:gd name="T51" fmla="*/ 30 h 372"/>
              <a:gd name="T52" fmla="*/ 426 w 426"/>
              <a:gd name="T53" fmla="*/ 15 h 372"/>
              <a:gd name="T54" fmla="*/ 411 w 426"/>
              <a:gd name="T55" fmla="*/ 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26" h="372">
                <a:moveTo>
                  <a:pt x="411" y="0"/>
                </a:moveTo>
                <a:cubicBezTo>
                  <a:pt x="90" y="0"/>
                  <a:pt x="90" y="0"/>
                  <a:pt x="90" y="0"/>
                </a:cubicBezTo>
                <a:cubicBezTo>
                  <a:pt x="25" y="0"/>
                  <a:pt x="4" y="61"/>
                  <a:pt x="3" y="64"/>
                </a:cubicBezTo>
                <a:cubicBezTo>
                  <a:pt x="0" y="71"/>
                  <a:pt x="4" y="80"/>
                  <a:pt x="12" y="83"/>
                </a:cubicBezTo>
                <a:cubicBezTo>
                  <a:pt x="14" y="83"/>
                  <a:pt x="15" y="83"/>
                  <a:pt x="17" y="83"/>
                </a:cubicBezTo>
                <a:cubicBezTo>
                  <a:pt x="23" y="83"/>
                  <a:pt x="29" y="80"/>
                  <a:pt x="31" y="73"/>
                </a:cubicBezTo>
                <a:cubicBezTo>
                  <a:pt x="31" y="73"/>
                  <a:pt x="46" y="30"/>
                  <a:pt x="90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29" y="83"/>
                  <a:pt x="118" y="274"/>
                  <a:pt x="61" y="334"/>
                </a:cubicBezTo>
                <a:cubicBezTo>
                  <a:pt x="55" y="340"/>
                  <a:pt x="55" y="350"/>
                  <a:pt x="61" y="355"/>
                </a:cubicBezTo>
                <a:cubicBezTo>
                  <a:pt x="64" y="358"/>
                  <a:pt x="68" y="359"/>
                  <a:pt x="72" y="359"/>
                </a:cubicBezTo>
                <a:cubicBezTo>
                  <a:pt x="76" y="359"/>
                  <a:pt x="80" y="358"/>
                  <a:pt x="83" y="355"/>
                </a:cubicBezTo>
                <a:cubicBezTo>
                  <a:pt x="148" y="286"/>
                  <a:pt x="159" y="84"/>
                  <a:pt x="161" y="30"/>
                </a:cubicBezTo>
                <a:cubicBezTo>
                  <a:pt x="272" y="30"/>
                  <a:pt x="272" y="30"/>
                  <a:pt x="272" y="30"/>
                </a:cubicBezTo>
                <a:cubicBezTo>
                  <a:pt x="253" y="270"/>
                  <a:pt x="253" y="270"/>
                  <a:pt x="253" y="270"/>
                </a:cubicBezTo>
                <a:cubicBezTo>
                  <a:pt x="253" y="272"/>
                  <a:pt x="248" y="327"/>
                  <a:pt x="277" y="355"/>
                </a:cubicBezTo>
                <a:cubicBezTo>
                  <a:pt x="289" y="366"/>
                  <a:pt x="304" y="372"/>
                  <a:pt x="322" y="372"/>
                </a:cubicBezTo>
                <a:cubicBezTo>
                  <a:pt x="326" y="372"/>
                  <a:pt x="330" y="372"/>
                  <a:pt x="335" y="371"/>
                </a:cubicBezTo>
                <a:cubicBezTo>
                  <a:pt x="398" y="362"/>
                  <a:pt x="416" y="283"/>
                  <a:pt x="417" y="280"/>
                </a:cubicBezTo>
                <a:cubicBezTo>
                  <a:pt x="419" y="271"/>
                  <a:pt x="414" y="264"/>
                  <a:pt x="406" y="262"/>
                </a:cubicBezTo>
                <a:cubicBezTo>
                  <a:pt x="398" y="260"/>
                  <a:pt x="390" y="265"/>
                  <a:pt x="388" y="273"/>
                </a:cubicBezTo>
                <a:cubicBezTo>
                  <a:pt x="388" y="274"/>
                  <a:pt x="373" y="335"/>
                  <a:pt x="331" y="341"/>
                </a:cubicBezTo>
                <a:cubicBezTo>
                  <a:pt x="316" y="343"/>
                  <a:pt x="306" y="341"/>
                  <a:pt x="298" y="333"/>
                </a:cubicBezTo>
                <a:cubicBezTo>
                  <a:pt x="282" y="318"/>
                  <a:pt x="282" y="284"/>
                  <a:pt x="283" y="272"/>
                </a:cubicBezTo>
                <a:cubicBezTo>
                  <a:pt x="302" y="30"/>
                  <a:pt x="302" y="30"/>
                  <a:pt x="302" y="30"/>
                </a:cubicBezTo>
                <a:cubicBezTo>
                  <a:pt x="411" y="30"/>
                  <a:pt x="411" y="30"/>
                  <a:pt x="411" y="30"/>
                </a:cubicBezTo>
                <a:cubicBezTo>
                  <a:pt x="419" y="30"/>
                  <a:pt x="426" y="24"/>
                  <a:pt x="426" y="15"/>
                </a:cubicBezTo>
                <a:cubicBezTo>
                  <a:pt x="426" y="7"/>
                  <a:pt x="419" y="0"/>
                  <a:pt x="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/>
          </a:p>
        </p:txBody>
      </p:sp>
      <p:cxnSp>
        <p:nvCxnSpPr>
          <p:cNvPr id="16" name="Straight Connector 15"/>
          <p:cNvCxnSpPr/>
          <p:nvPr/>
        </p:nvCxnSpPr>
        <p:spPr bwMode="white">
          <a:xfrm>
            <a:off x="617143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93436" y="177800"/>
            <a:ext cx="9782801" cy="12398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it-IT" smtClean="0"/>
              <a:t>Fare clic per modificare lo stile del titolo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3436" y="1600200"/>
            <a:ext cx="9782801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80250" y="6356351"/>
            <a:ext cx="12188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all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11C6B79D-A192-443E-8679-23EB9FFDDD3A}" type="datetime1">
              <a:rPr lang="it-IT" smtClean="0"/>
              <a:t>08/10/2015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5933" y="6356351"/>
            <a:ext cx="39740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cap="all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it-IT" smtClean="0"/>
              <a:t>Convegno EM&amp;MITALIA 2015-Genova, 9 settembre 2015-F. Arzarello, E. Taranto, S. Labasin, V. Alberti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6796" y="6356351"/>
            <a:ext cx="6094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cap="all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7DC1BBB0-96F0-4077-A278-0F3FB5C104D3}" type="slidenum">
              <a:rPr/>
              <a:pPr/>
              <a:t>‹N›</a:t>
            </a:fld>
            <a:endParaRPr/>
          </a:p>
        </p:txBody>
      </p:sp>
      <p:pic>
        <p:nvPicPr>
          <p:cNvPr id="17" name="Immagine 1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888" y="762402"/>
            <a:ext cx="578928" cy="576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322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5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46888" indent="-246888" algn="l" defTabSz="914400" rtl="0" eaLnBrk="1" latinLnBrk="0" hangingPunct="1">
        <a:lnSpc>
          <a:spcPct val="90000"/>
        </a:lnSpc>
        <a:spcBef>
          <a:spcPts val="1400"/>
        </a:spcBef>
        <a:buFont typeface="Euphemia" pitchFamily="34" charset="0"/>
        <a:buChar char="›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1264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7840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44168" indent="-246888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0992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07568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44144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80720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17296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24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24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16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879B2D-B257-44D1-AD1D-F5507F07EE9A}" type="datetime1">
              <a:rPr lang="it-IT" smtClean="0"/>
              <a:t>08/10/2015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7013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 smtClean="0"/>
              <a:t>Convegno EM&amp;MITALIA 2015-Genova, 9 settembre 2015-F. Arzarello, E. Taranto, S. Labasin, V. Alberti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09013" y="6356350"/>
            <a:ext cx="2741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FD87CE-97DE-4B7B-8E40-C129AF46E02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00057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hyperlink" Target="https://sway.com/d-hSmnjuPwCOpstN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sway.com/-P0pF7SSS7fvNznY" TargetMode="Externa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13" Type="http://schemas.openxmlformats.org/officeDocument/2006/relationships/image" Target="../media/image40.png"/><Relationship Id="rId18" Type="http://schemas.openxmlformats.org/officeDocument/2006/relationships/hyperlink" Target="https://sway.com/-P0pF7SSS7fvNznY" TargetMode="External"/><Relationship Id="rId3" Type="http://schemas.openxmlformats.org/officeDocument/2006/relationships/image" Target="../media/image37.jpg"/><Relationship Id="rId7" Type="http://schemas.openxmlformats.org/officeDocument/2006/relationships/diagramQuickStyle" Target="../diagrams/quickStyle3.xml"/><Relationship Id="rId12" Type="http://schemas.openxmlformats.org/officeDocument/2006/relationships/image" Target="../media/image39.png"/><Relationship Id="rId17" Type="http://schemas.openxmlformats.org/officeDocument/2006/relationships/image" Target="../media/image43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6" Type="http://schemas.openxmlformats.org/officeDocument/2006/relationships/diagramLayout" Target="../diagrams/layout3.xml"/><Relationship Id="rId11" Type="http://schemas.openxmlformats.org/officeDocument/2006/relationships/hyperlink" Target="http://www.epubeditor.it/index.php?com=editor" TargetMode="External"/><Relationship Id="rId5" Type="http://schemas.openxmlformats.org/officeDocument/2006/relationships/diagramData" Target="../diagrams/data3.xml"/><Relationship Id="rId15" Type="http://schemas.openxmlformats.org/officeDocument/2006/relationships/image" Target="../media/image42.png"/><Relationship Id="rId10" Type="http://schemas.openxmlformats.org/officeDocument/2006/relationships/image" Target="../media/image38.jpeg"/><Relationship Id="rId19" Type="http://schemas.openxmlformats.org/officeDocument/2006/relationships/hyperlink" Target="http://ggbtu.be/bTRGn4O8V" TargetMode="External"/><Relationship Id="rId4" Type="http://schemas.openxmlformats.org/officeDocument/2006/relationships/image" Target="../media/image1.jpeg"/><Relationship Id="rId9" Type="http://schemas.microsoft.com/office/2007/relationships/diagramDrawing" Target="../diagrams/drawing3.xml"/><Relationship Id="rId1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37.jpg"/><Relationship Id="rId7" Type="http://schemas.openxmlformats.org/officeDocument/2006/relationships/image" Target="../media/image47.png"/><Relationship Id="rId12" Type="http://schemas.openxmlformats.org/officeDocument/2006/relationships/hyperlink" Target="https://soundcloud.com/moocmasterunito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6.png"/><Relationship Id="rId11" Type="http://schemas.openxmlformats.org/officeDocument/2006/relationships/hyperlink" Target="https://goo.gl/YXFPWt" TargetMode="External"/><Relationship Id="rId5" Type="http://schemas.openxmlformats.org/officeDocument/2006/relationships/image" Target="../media/image45.png"/><Relationship Id="rId10" Type="http://schemas.openxmlformats.org/officeDocument/2006/relationships/image" Target="../media/image50.png"/><Relationship Id="rId4" Type="http://schemas.openxmlformats.org/officeDocument/2006/relationships/image" Target="../media/image44.jpg"/><Relationship Id="rId9" Type="http://schemas.openxmlformats.org/officeDocument/2006/relationships/image" Target="../media/image4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emf"/><Relationship Id="rId13" Type="http://schemas.openxmlformats.org/officeDocument/2006/relationships/image" Target="../media/image60.png"/><Relationship Id="rId3" Type="http://schemas.openxmlformats.org/officeDocument/2006/relationships/image" Target="../media/image51.jpg"/><Relationship Id="rId7" Type="http://schemas.openxmlformats.org/officeDocument/2006/relationships/image" Target="../media/image55.png"/><Relationship Id="rId12" Type="http://schemas.openxmlformats.org/officeDocument/2006/relationships/image" Target="../media/image5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4.png"/><Relationship Id="rId11" Type="http://schemas.openxmlformats.org/officeDocument/2006/relationships/image" Target="../media/image58.png"/><Relationship Id="rId5" Type="http://schemas.openxmlformats.org/officeDocument/2006/relationships/image" Target="../media/image53.png"/><Relationship Id="rId15" Type="http://schemas.openxmlformats.org/officeDocument/2006/relationships/image" Target="../media/image62.png"/><Relationship Id="rId10" Type="http://schemas.openxmlformats.org/officeDocument/2006/relationships/image" Target="../media/image8.png"/><Relationship Id="rId4" Type="http://schemas.openxmlformats.org/officeDocument/2006/relationships/image" Target="../media/image52.jpeg"/><Relationship Id="rId9" Type="http://schemas.openxmlformats.org/officeDocument/2006/relationships/image" Target="../media/image57.emf"/><Relationship Id="rId14" Type="http://schemas.openxmlformats.org/officeDocument/2006/relationships/image" Target="../media/image6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18.jpeg"/><Relationship Id="rId3" Type="http://schemas.openxmlformats.org/officeDocument/2006/relationships/image" Target="../media/image7.jpg"/><Relationship Id="rId7" Type="http://schemas.openxmlformats.org/officeDocument/2006/relationships/image" Target="../media/image65.png"/><Relationship Id="rId12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jpg"/><Relationship Id="rId11" Type="http://schemas.openxmlformats.org/officeDocument/2006/relationships/image" Target="../media/image69.png"/><Relationship Id="rId5" Type="http://schemas.openxmlformats.org/officeDocument/2006/relationships/image" Target="../media/image63.jpeg"/><Relationship Id="rId10" Type="http://schemas.openxmlformats.org/officeDocument/2006/relationships/image" Target="../media/image68.png"/><Relationship Id="rId4" Type="http://schemas.openxmlformats.org/officeDocument/2006/relationships/image" Target="../media/image30.png"/><Relationship Id="rId9" Type="http://schemas.openxmlformats.org/officeDocument/2006/relationships/image" Target="../media/image6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goo.gl/GwH0S8" TargetMode="External"/><Relationship Id="rId4" Type="http://schemas.openxmlformats.org/officeDocument/2006/relationships/image" Target="../media/image7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4.jpeg"/><Relationship Id="rId5" Type="http://schemas.openxmlformats.org/officeDocument/2006/relationships/image" Target="../media/image73.gif"/><Relationship Id="rId4" Type="http://schemas.openxmlformats.org/officeDocument/2006/relationships/image" Target="../media/image7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7" Type="http://schemas.openxmlformats.org/officeDocument/2006/relationships/image" Target="../media/image7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it.padlet.com/virginiasaramoo/cu5gc7ogjlng" TargetMode="External"/><Relationship Id="rId5" Type="http://schemas.openxmlformats.org/officeDocument/2006/relationships/image" Target="../media/image76.jpg"/><Relationship Id="rId4" Type="http://schemas.openxmlformats.org/officeDocument/2006/relationships/image" Target="../media/image7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8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hyperlink" Target="http://difima.i-learn.unito.it/" TargetMode="Externa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13" Type="http://schemas.openxmlformats.org/officeDocument/2006/relationships/image" Target="../media/image13.jpeg"/><Relationship Id="rId3" Type="http://schemas.openxmlformats.org/officeDocument/2006/relationships/image" Target="../media/image5.png"/><Relationship Id="rId7" Type="http://schemas.openxmlformats.org/officeDocument/2006/relationships/image" Target="../media/image12.png"/><Relationship Id="rId12" Type="http://schemas.microsoft.com/office/2007/relationships/diagramDrawing" Target="../diagrams/drawing1.xml"/><Relationship Id="rId17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11" Type="http://schemas.openxmlformats.org/officeDocument/2006/relationships/diagramColors" Target="../diagrams/colors1.xml"/><Relationship Id="rId5" Type="http://schemas.openxmlformats.org/officeDocument/2006/relationships/image" Target="../media/image10.png"/><Relationship Id="rId15" Type="http://schemas.openxmlformats.org/officeDocument/2006/relationships/image" Target="../media/image15.jpeg"/><Relationship Id="rId10" Type="http://schemas.openxmlformats.org/officeDocument/2006/relationships/diagramQuickStyle" Target="../diagrams/quickStyle1.xml"/><Relationship Id="rId4" Type="http://schemas.openxmlformats.org/officeDocument/2006/relationships/image" Target="../media/image9.jpg"/><Relationship Id="rId9" Type="http://schemas.openxmlformats.org/officeDocument/2006/relationships/diagramLayout" Target="../diagrams/layout1.xml"/><Relationship Id="rId1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1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ifima.unito.it/mooc/index.php" TargetMode="External"/><Relationship Id="rId3" Type="http://schemas.openxmlformats.org/officeDocument/2006/relationships/image" Target="../media/image22.png"/><Relationship Id="rId7" Type="http://schemas.openxmlformats.org/officeDocument/2006/relationships/hyperlink" Target="http://difima.i-learn.unito.it/course/view.php?id=131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difima.i-learn.unito.it/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28.png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27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2.png"/><Relationship Id="rId5" Type="http://schemas.openxmlformats.org/officeDocument/2006/relationships/image" Target="../media/image1.jpe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10000"/>
            <a:lum/>
          </a:blip>
          <a:srcRect/>
          <a:stretch>
            <a:fillRect l="30000" t="-1000" r="15000" b="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99877" y="2363290"/>
            <a:ext cx="8329031" cy="1643415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it-IT" dirty="0"/>
              <a:t>MOOC di Matematica per la formazione docente</a:t>
            </a:r>
            <a:endParaRPr lang="it-IT" sz="5400" b="0" i="0" dirty="0">
              <a:latin typeface="Euphemia"/>
              <a:ea typeface="+mj-ea"/>
              <a:cs typeface="+mj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8668" y="4305893"/>
            <a:ext cx="8490279" cy="1195842"/>
          </a:xfrm>
        </p:spPr>
        <p:txBody>
          <a:bodyPr>
            <a:normAutofit fontScale="92500" lnSpcReduction="10000"/>
          </a:bodyPr>
          <a:lstStyle/>
          <a:p>
            <a:r>
              <a:rPr lang="it-IT" dirty="0" smtClean="0"/>
              <a:t>VII Convegno Nazionale di </a:t>
            </a:r>
            <a:r>
              <a:rPr lang="it-IT" b="1" dirty="0" smtClean="0"/>
              <a:t>Di</a:t>
            </a:r>
            <a:r>
              <a:rPr lang="it-IT" dirty="0" smtClean="0"/>
              <a:t>dattica della </a:t>
            </a:r>
            <a:r>
              <a:rPr lang="it-IT" b="1" dirty="0" smtClean="0"/>
              <a:t>Fi</a:t>
            </a:r>
            <a:r>
              <a:rPr lang="it-IT" dirty="0" smtClean="0"/>
              <a:t>sica e della </a:t>
            </a:r>
            <a:r>
              <a:rPr lang="it-IT" b="1" dirty="0" smtClean="0"/>
              <a:t>Ma</a:t>
            </a:r>
            <a:r>
              <a:rPr lang="it-IT" dirty="0" smtClean="0"/>
              <a:t>tematica – DI.FI.MA 2015</a:t>
            </a:r>
          </a:p>
          <a:p>
            <a:r>
              <a:rPr lang="it-IT" dirty="0" smtClean="0"/>
              <a:t>Torino </a:t>
            </a:r>
            <a:r>
              <a:rPr lang="it-IT" dirty="0"/>
              <a:t>8</a:t>
            </a:r>
            <a:r>
              <a:rPr lang="it-IT" dirty="0" smtClean="0"/>
              <a:t> ottobre 2015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876" y="980728"/>
            <a:ext cx="531250" cy="528623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1801126" y="5653740"/>
            <a:ext cx="9477862" cy="1196752"/>
          </a:xfrm>
          <a:prstGeom prst="rect">
            <a:avLst/>
          </a:prstGeom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8" name="Gruppo 7"/>
          <p:cNvGrpSpPr/>
          <p:nvPr/>
        </p:nvGrpSpPr>
        <p:grpSpPr>
          <a:xfrm>
            <a:off x="117748" y="5827576"/>
            <a:ext cx="1008112" cy="864096"/>
            <a:chOff x="1269876" y="3861048"/>
            <a:chExt cx="1584382" cy="853352"/>
          </a:xfrm>
        </p:grpSpPr>
        <p:sp>
          <p:nvSpPr>
            <p:cNvPr id="7" name="Rettangolo 6"/>
            <p:cNvSpPr/>
            <p:nvPr/>
          </p:nvSpPr>
          <p:spPr>
            <a:xfrm flipV="1">
              <a:off x="1269876" y="3861048"/>
              <a:ext cx="1584382" cy="853352"/>
            </a:xfrm>
            <a:prstGeom prst="rect">
              <a:avLst/>
            </a:prstGeom>
            <a:solidFill>
              <a:schemeClr val="bg1"/>
            </a:solidFill>
            <a:ln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6" name="Immagin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1780" y="3897936"/>
              <a:ext cx="1440573" cy="764749"/>
            </a:xfrm>
            <a:prstGeom prst="rect">
              <a:avLst/>
            </a:prstGeom>
          </p:spPr>
        </p:pic>
      </p:grpSp>
      <p:sp>
        <p:nvSpPr>
          <p:cNvPr id="9" name="Segnaposto piè di pagina 8"/>
          <p:cNvSpPr>
            <a:spLocks noGrp="1"/>
          </p:cNvSpPr>
          <p:nvPr>
            <p:ph type="ftr" sz="quarter" idx="11"/>
          </p:nvPr>
        </p:nvSpPr>
        <p:spPr>
          <a:xfrm>
            <a:off x="4942284" y="6252116"/>
            <a:ext cx="5976663" cy="439556"/>
          </a:xfrm>
        </p:spPr>
        <p:txBody>
          <a:bodyPr/>
          <a:lstStyle/>
          <a:p>
            <a:r>
              <a:rPr lang="it-IT" dirty="0" smtClean="0"/>
              <a:t>F. </a:t>
            </a:r>
            <a:r>
              <a:rPr lang="it-IT" dirty="0" err="1" smtClean="0"/>
              <a:t>Arzarello</a:t>
            </a:r>
            <a:r>
              <a:rPr lang="it-IT" dirty="0" smtClean="0"/>
              <a:t>, E. Taranto, S. </a:t>
            </a:r>
            <a:r>
              <a:rPr lang="it-IT" dirty="0" err="1" smtClean="0"/>
              <a:t>Labasin</a:t>
            </a:r>
            <a:r>
              <a:rPr lang="it-IT" dirty="0" smtClean="0"/>
              <a:t>, V. Alberti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0676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/>
          <p:cNvSpPr>
            <a:spLocks noGrp="1"/>
          </p:cNvSpPr>
          <p:nvPr>
            <p:ph type="title"/>
          </p:nvPr>
        </p:nvSpPr>
        <p:spPr>
          <a:xfrm>
            <a:off x="1701924" y="173408"/>
            <a:ext cx="9782801" cy="724941"/>
          </a:xfrm>
        </p:spPr>
        <p:txBody>
          <a:bodyPr/>
          <a:lstStyle/>
          <a:p>
            <a:pPr algn="ctr"/>
            <a:r>
              <a:rPr lang="it-IT" b="1" dirty="0" smtClean="0">
                <a:solidFill>
                  <a:schemeClr val="accent1">
                    <a:lumMod val="75000"/>
                  </a:schemeClr>
                </a:solidFill>
              </a:rPr>
              <a:t> Materiali dei corsi</a:t>
            </a:r>
            <a:endParaRPr lang="it-IT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1845941" y="6356351"/>
            <a:ext cx="8724058" cy="313009"/>
          </a:xfrm>
        </p:spPr>
        <p:txBody>
          <a:bodyPr/>
          <a:lstStyle/>
          <a:p>
            <a:r>
              <a:rPr lang="it-IT" dirty="0" err="1">
                <a:solidFill>
                  <a:srgbClr val="6D1D6B"/>
                </a:solidFill>
              </a:rPr>
              <a:t>Vii</a:t>
            </a:r>
            <a:r>
              <a:rPr lang="it-IT" dirty="0">
                <a:solidFill>
                  <a:srgbClr val="6D1D6B"/>
                </a:solidFill>
              </a:rPr>
              <a:t> convegno Di.fi.ma., 8 ottobre 2015 </a:t>
            </a:r>
            <a:r>
              <a:rPr lang="it-IT" dirty="0" smtClean="0">
                <a:solidFill>
                  <a:srgbClr val="6D1D6B"/>
                </a:solidFill>
              </a:rPr>
              <a:t>- F</a:t>
            </a:r>
            <a:r>
              <a:rPr lang="it-IT" dirty="0">
                <a:solidFill>
                  <a:srgbClr val="6D1D6B"/>
                </a:solidFill>
              </a:rPr>
              <a:t>. </a:t>
            </a:r>
            <a:r>
              <a:rPr lang="it-IT" dirty="0" err="1">
                <a:solidFill>
                  <a:srgbClr val="6D1D6B"/>
                </a:solidFill>
              </a:rPr>
              <a:t>Arzarello</a:t>
            </a:r>
            <a:r>
              <a:rPr lang="it-IT" dirty="0">
                <a:solidFill>
                  <a:srgbClr val="6D1D6B"/>
                </a:solidFill>
              </a:rPr>
              <a:t>, E. Taranto, S. </a:t>
            </a:r>
            <a:r>
              <a:rPr lang="it-IT" dirty="0" err="1">
                <a:solidFill>
                  <a:srgbClr val="6D1D6B"/>
                </a:solidFill>
              </a:rPr>
              <a:t>Labasin</a:t>
            </a:r>
            <a:r>
              <a:rPr lang="it-IT" dirty="0">
                <a:solidFill>
                  <a:srgbClr val="6D1D6B"/>
                </a:solidFill>
              </a:rPr>
              <a:t>, V. Alberti</a:t>
            </a:r>
            <a:endParaRPr lang="it-IT" dirty="0"/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 rotWithShape="1">
          <a:blip r:embed="rId3"/>
          <a:srcRect l="601" t="15700" b="4501"/>
          <a:stretch/>
        </p:blipFill>
        <p:spPr>
          <a:xfrm>
            <a:off x="1571288" y="1269782"/>
            <a:ext cx="9273363" cy="4850664"/>
          </a:xfrm>
          <a:prstGeom prst="rect">
            <a:avLst/>
          </a:prstGeom>
          <a:ln w="28575">
            <a:solidFill>
              <a:srgbClr val="CC3399"/>
            </a:solidFill>
          </a:ln>
        </p:spPr>
      </p:pic>
      <p:pic>
        <p:nvPicPr>
          <p:cNvPr id="11" name="Immagine 10"/>
          <p:cNvPicPr>
            <a:picLocks noChangeAspect="1"/>
          </p:cNvPicPr>
          <p:nvPr/>
        </p:nvPicPr>
        <p:blipFill rotWithShape="1">
          <a:blip r:embed="rId4"/>
          <a:srcRect l="29131" t="19900" r="29919" b="13600"/>
          <a:stretch/>
        </p:blipFill>
        <p:spPr>
          <a:xfrm>
            <a:off x="5518348" y="1049933"/>
            <a:ext cx="5754576" cy="5256584"/>
          </a:xfrm>
          <a:prstGeom prst="rect">
            <a:avLst/>
          </a:prstGeom>
          <a:ln w="28575">
            <a:solidFill>
              <a:srgbClr val="CC3399"/>
            </a:solidFill>
          </a:ln>
        </p:spPr>
      </p:pic>
      <p:pic>
        <p:nvPicPr>
          <p:cNvPr id="12" name="Immagine 11"/>
          <p:cNvPicPr>
            <a:picLocks noChangeAspect="1"/>
          </p:cNvPicPr>
          <p:nvPr/>
        </p:nvPicPr>
        <p:blipFill rotWithShape="1">
          <a:blip r:embed="rId5"/>
          <a:srcRect l="27951" t="22700" r="9838" b="9401"/>
          <a:stretch/>
        </p:blipFill>
        <p:spPr>
          <a:xfrm>
            <a:off x="2854052" y="1772816"/>
            <a:ext cx="6834797" cy="4196046"/>
          </a:xfrm>
          <a:prstGeom prst="rect">
            <a:avLst/>
          </a:prstGeom>
          <a:ln w="38100">
            <a:solidFill>
              <a:srgbClr val="CC3399"/>
            </a:solidFill>
          </a:ln>
        </p:spPr>
      </p:pic>
      <p:sp>
        <p:nvSpPr>
          <p:cNvPr id="2" name="Rettangolo 1"/>
          <p:cNvSpPr/>
          <p:nvPr/>
        </p:nvSpPr>
        <p:spPr>
          <a:xfrm>
            <a:off x="9886696" y="6360433"/>
            <a:ext cx="1915909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800" dirty="0">
                <a:hlinkClick r:id="rId6"/>
              </a:rPr>
              <a:t>https://sway.com/-P0pF7SSS7fvNznY</a:t>
            </a:r>
            <a:endParaRPr lang="it-IT" sz="800" dirty="0"/>
          </a:p>
        </p:txBody>
      </p:sp>
      <p:sp>
        <p:nvSpPr>
          <p:cNvPr id="3" name="Rettangolo 2"/>
          <p:cNvSpPr/>
          <p:nvPr/>
        </p:nvSpPr>
        <p:spPr>
          <a:xfrm>
            <a:off x="9879481" y="6570228"/>
            <a:ext cx="193033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800" strike="sngStrike" dirty="0">
                <a:hlinkClick r:id="rId7"/>
              </a:rPr>
              <a:t>https://sway.com/d-hSmnjuPwCOpstN</a:t>
            </a:r>
            <a:endParaRPr lang="it-IT" sz="800" strike="sngStrike" dirty="0"/>
          </a:p>
        </p:txBody>
      </p:sp>
    </p:spTree>
    <p:extLst>
      <p:ext uri="{BB962C8B-B14F-4D97-AF65-F5344CB8AC3E}">
        <p14:creationId xmlns:p14="http://schemas.microsoft.com/office/powerpoint/2010/main" val="1231364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7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/>
          <p:cNvSpPr>
            <a:spLocks noGrp="1"/>
          </p:cNvSpPr>
          <p:nvPr>
            <p:ph type="title"/>
          </p:nvPr>
        </p:nvSpPr>
        <p:spPr>
          <a:xfrm>
            <a:off x="1425960" y="497230"/>
            <a:ext cx="10320386" cy="947032"/>
          </a:xfrm>
        </p:spPr>
        <p:txBody>
          <a:bodyPr>
            <a:noAutofit/>
          </a:bodyPr>
          <a:lstStyle/>
          <a:p>
            <a:pPr algn="ctr"/>
            <a:r>
              <a:rPr lang="it-IT" b="1" dirty="0" smtClean="0">
                <a:solidFill>
                  <a:schemeClr val="accent1">
                    <a:lumMod val="75000"/>
                  </a:schemeClr>
                </a:solidFill>
              </a:rPr>
              <a:t>Offerta del </a:t>
            </a:r>
            <a:r>
              <a:rPr lang="it-IT" b="1" dirty="0" err="1" smtClean="0">
                <a:solidFill>
                  <a:schemeClr val="accent1">
                    <a:lumMod val="75000"/>
                  </a:schemeClr>
                </a:solidFill>
              </a:rPr>
              <a:t>Mooc</a:t>
            </a:r>
            <a:r>
              <a:rPr lang="it-IT" b="1" dirty="0" smtClean="0">
                <a:solidFill>
                  <a:schemeClr val="accent1">
                    <a:lumMod val="75000"/>
                  </a:schemeClr>
                </a:solidFill>
              </a:rPr>
              <a:t>: libri digitali e strumenti di presentazione</a:t>
            </a:r>
            <a:endParaRPr lang="it-IT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1989957" y="6356351"/>
            <a:ext cx="8580042" cy="385017"/>
          </a:xfrm>
        </p:spPr>
        <p:txBody>
          <a:bodyPr/>
          <a:lstStyle/>
          <a:p>
            <a:r>
              <a:rPr lang="it-IT" dirty="0" err="1">
                <a:solidFill>
                  <a:srgbClr val="6D1D6B"/>
                </a:solidFill>
              </a:rPr>
              <a:t>Vii</a:t>
            </a:r>
            <a:r>
              <a:rPr lang="it-IT" dirty="0">
                <a:solidFill>
                  <a:srgbClr val="6D1D6B"/>
                </a:solidFill>
              </a:rPr>
              <a:t> convegno Di.fi.ma., 8 ottobre 2015 </a:t>
            </a:r>
            <a:r>
              <a:rPr lang="it-IT" dirty="0" smtClean="0">
                <a:solidFill>
                  <a:srgbClr val="6D1D6B"/>
                </a:solidFill>
              </a:rPr>
              <a:t>- F</a:t>
            </a:r>
            <a:r>
              <a:rPr lang="it-IT" dirty="0">
                <a:solidFill>
                  <a:srgbClr val="6D1D6B"/>
                </a:solidFill>
              </a:rPr>
              <a:t>. </a:t>
            </a:r>
            <a:r>
              <a:rPr lang="it-IT" dirty="0" err="1">
                <a:solidFill>
                  <a:srgbClr val="6D1D6B"/>
                </a:solidFill>
              </a:rPr>
              <a:t>Arzarello</a:t>
            </a:r>
            <a:r>
              <a:rPr lang="it-IT" dirty="0">
                <a:solidFill>
                  <a:srgbClr val="6D1D6B"/>
                </a:solidFill>
              </a:rPr>
              <a:t>, E. Taranto, S. </a:t>
            </a:r>
            <a:r>
              <a:rPr lang="it-IT" dirty="0" err="1">
                <a:solidFill>
                  <a:srgbClr val="6D1D6B"/>
                </a:solidFill>
              </a:rPr>
              <a:t>Labasin</a:t>
            </a:r>
            <a:r>
              <a:rPr lang="it-IT" dirty="0">
                <a:solidFill>
                  <a:srgbClr val="6D1D6B"/>
                </a:solidFill>
              </a:rPr>
              <a:t>, V. Alberti</a:t>
            </a:r>
            <a:endParaRPr lang="it-IT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888" y="762402"/>
            <a:ext cx="578928" cy="576065"/>
          </a:xfrm>
          <a:prstGeom prst="rect">
            <a:avLst/>
          </a:prstGeom>
        </p:spPr>
      </p:pic>
      <p:graphicFrame>
        <p:nvGraphicFramePr>
          <p:cNvPr id="8" name="Diagramma 7"/>
          <p:cNvGraphicFramePr/>
          <p:nvPr>
            <p:extLst>
              <p:ext uri="{D42A27DB-BD31-4B8C-83A1-F6EECF244321}">
                <p14:modId xmlns:p14="http://schemas.microsoft.com/office/powerpoint/2010/main" val="3028274478"/>
              </p:ext>
            </p:extLst>
          </p:nvPr>
        </p:nvGraphicFramePr>
        <p:xfrm>
          <a:off x="1178554" y="1664569"/>
          <a:ext cx="8095390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0" name="Immagine 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3" t="2046" r="12206" b="10139"/>
          <a:stretch/>
        </p:blipFill>
        <p:spPr>
          <a:xfrm>
            <a:off x="10426572" y="4760435"/>
            <a:ext cx="973866" cy="922911"/>
          </a:xfrm>
          <a:prstGeom prst="rect">
            <a:avLst/>
          </a:prstGeom>
          <a:ln w="38100">
            <a:solidFill>
              <a:srgbClr val="6D1D6B"/>
            </a:solidFill>
          </a:ln>
        </p:spPr>
      </p:pic>
      <p:sp>
        <p:nvSpPr>
          <p:cNvPr id="11" name="Freccia a destra 10"/>
          <p:cNvSpPr/>
          <p:nvPr/>
        </p:nvSpPr>
        <p:spPr>
          <a:xfrm>
            <a:off x="9336023" y="2132856"/>
            <a:ext cx="843549" cy="792088"/>
          </a:xfrm>
          <a:prstGeom prst="rightArrow">
            <a:avLst/>
          </a:prstGeom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Freccia a destra 11"/>
          <p:cNvSpPr/>
          <p:nvPr/>
        </p:nvSpPr>
        <p:spPr>
          <a:xfrm>
            <a:off x="9336023" y="3452515"/>
            <a:ext cx="843549" cy="792088"/>
          </a:xfrm>
          <a:prstGeom prst="rightArrow">
            <a:avLst/>
          </a:prstGeom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Freccia a destra 12"/>
          <p:cNvSpPr/>
          <p:nvPr/>
        </p:nvSpPr>
        <p:spPr>
          <a:xfrm>
            <a:off x="9336022" y="4825847"/>
            <a:ext cx="843549" cy="792088"/>
          </a:xfrm>
          <a:prstGeom prst="rightArrow">
            <a:avLst/>
          </a:prstGeom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5" name="Immagine 14">
            <a:hlinkClick r:id="rId11"/>
          </p:cNvPr>
          <p:cNvPicPr>
            <a:picLocks noChangeAspect="1"/>
          </p:cNvPicPr>
          <p:nvPr/>
        </p:nvPicPr>
        <p:blipFill rotWithShape="1">
          <a:blip r:embed="rId12"/>
          <a:srcRect l="17018" t="59648" r="68334" b="17057"/>
          <a:stretch/>
        </p:blipFill>
        <p:spPr>
          <a:xfrm>
            <a:off x="10387563" y="3256346"/>
            <a:ext cx="1055315" cy="988258"/>
          </a:xfrm>
          <a:prstGeom prst="rect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</p:pic>
      <p:pic>
        <p:nvPicPr>
          <p:cNvPr id="3074" name="Picture 2" descr="http://www.epubeditor.it/home/wp-content/uploads/2014/09/logo6c3-300x66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7563" y="4286228"/>
            <a:ext cx="1051885" cy="231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magine 8"/>
          <p:cNvPicPr>
            <a:picLocks noChangeAspect="1"/>
          </p:cNvPicPr>
          <p:nvPr/>
        </p:nvPicPr>
        <p:blipFill rotWithShape="1">
          <a:blip r:embed="rId14"/>
          <a:srcRect l="11136" t="43396" r="86981" b="53171"/>
          <a:stretch/>
        </p:blipFill>
        <p:spPr>
          <a:xfrm>
            <a:off x="11105657" y="5444367"/>
            <a:ext cx="667581" cy="684698"/>
          </a:xfrm>
          <a:prstGeom prst="rect">
            <a:avLst/>
          </a:prstGeom>
          <a:ln w="38100">
            <a:solidFill>
              <a:srgbClr val="6D1D6B"/>
            </a:solidFill>
          </a:ln>
        </p:spPr>
      </p:pic>
      <p:pic>
        <p:nvPicPr>
          <p:cNvPr id="17" name="Immagine 16"/>
          <p:cNvPicPr>
            <a:picLocks noChangeAspect="1"/>
          </p:cNvPicPr>
          <p:nvPr/>
        </p:nvPicPr>
        <p:blipFill rotWithShape="1">
          <a:blip r:embed="rId15"/>
          <a:srcRect l="32110" t="69478" r="62829" b="26024"/>
          <a:stretch/>
        </p:blipFill>
        <p:spPr>
          <a:xfrm>
            <a:off x="7750596" y="2259744"/>
            <a:ext cx="1184375" cy="592188"/>
          </a:xfrm>
          <a:prstGeom prst="rect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18" name="Immagine 17"/>
          <p:cNvPicPr>
            <a:picLocks noChangeAspect="1"/>
          </p:cNvPicPr>
          <p:nvPr/>
        </p:nvPicPr>
        <p:blipFill rotWithShape="1">
          <a:blip r:embed="rId16"/>
          <a:srcRect l="26377" t="23391" b="4501"/>
          <a:stretch/>
        </p:blipFill>
        <p:spPr>
          <a:xfrm>
            <a:off x="10355929" y="2166527"/>
            <a:ext cx="1306341" cy="833627"/>
          </a:xfrm>
          <a:prstGeom prst="rect">
            <a:avLst/>
          </a:prstGeom>
          <a:ln w="28575">
            <a:solidFill>
              <a:srgbClr val="FF00FF"/>
            </a:solidFill>
          </a:ln>
        </p:spPr>
      </p:pic>
      <p:pic>
        <p:nvPicPr>
          <p:cNvPr id="20" name="Picture 4" descr="http://www.teachercast.net/wp-content/uploads/2015/07/SWAY-Logo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0325" y="2552548"/>
            <a:ext cx="598768" cy="598768"/>
          </a:xfrm>
          <a:prstGeom prst="rect">
            <a:avLst/>
          </a:prstGeom>
          <a:noFill/>
          <a:ln w="19050">
            <a:solidFill>
              <a:srgbClr val="00808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/>
          <p:cNvSpPr/>
          <p:nvPr/>
        </p:nvSpPr>
        <p:spPr>
          <a:xfrm>
            <a:off x="9336022" y="2997462"/>
            <a:ext cx="1915909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800" dirty="0">
                <a:hlinkClick r:id="rId18"/>
              </a:rPr>
              <a:t>https://sway.com/-P0pF7SSS7fvNznY</a:t>
            </a:r>
            <a:endParaRPr lang="it-IT" sz="800" dirty="0"/>
          </a:p>
        </p:txBody>
      </p:sp>
      <p:sp>
        <p:nvSpPr>
          <p:cNvPr id="7" name="Rettangolo 6"/>
          <p:cNvSpPr/>
          <p:nvPr/>
        </p:nvSpPr>
        <p:spPr>
          <a:xfrm>
            <a:off x="9632177" y="5845221"/>
            <a:ext cx="147348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800" dirty="0">
                <a:solidFill>
                  <a:srgbClr val="666666"/>
                </a:solidFill>
                <a:latin typeface="Arial" panose="020B0604020202020204" pitchFamily="34" charset="0"/>
                <a:hlinkClick r:id="rId19"/>
              </a:rPr>
              <a:t>http://ggbtu.be/bTRGn4O8V</a:t>
            </a:r>
            <a:endParaRPr lang="it-IT" sz="800" dirty="0"/>
          </a:p>
        </p:txBody>
      </p:sp>
    </p:spTree>
    <p:extLst>
      <p:ext uri="{BB962C8B-B14F-4D97-AF65-F5344CB8AC3E}">
        <p14:creationId xmlns:p14="http://schemas.microsoft.com/office/powerpoint/2010/main" val="111011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10000"/>
            <a:lum/>
          </a:blip>
          <a:srcRect/>
          <a:stretch>
            <a:fillRect l="27000" t="-9000" r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>
          <a:xfrm>
            <a:off x="693812" y="0"/>
            <a:ext cx="4104456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9836" y="381000"/>
            <a:ext cx="3672408" cy="1371600"/>
          </a:xfrm>
        </p:spPr>
        <p:txBody>
          <a:bodyPr anchor="ctr">
            <a:normAutofit fontScale="90000"/>
          </a:bodyPr>
          <a:lstStyle/>
          <a:p>
            <a:pPr algn="ctr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it-IT" sz="3600" b="0" i="0" dirty="0" smtClean="0">
                <a:latin typeface="Euphemia"/>
                <a:ea typeface="+mj-ea"/>
                <a:cs typeface="+mj-cs"/>
              </a:rPr>
              <a:t/>
            </a:r>
            <a:br>
              <a:rPr lang="it-IT" sz="3600" b="0" i="0" dirty="0" smtClean="0">
                <a:latin typeface="Euphemia"/>
                <a:ea typeface="+mj-ea"/>
                <a:cs typeface="+mj-cs"/>
              </a:rPr>
            </a:br>
            <a:r>
              <a:rPr lang="it-IT" sz="3600" b="0" i="0" dirty="0" smtClean="0">
                <a:latin typeface="Euphemia"/>
                <a:ea typeface="+mj-ea"/>
                <a:cs typeface="+mj-cs"/>
              </a:rPr>
              <a:t>comunicazione</a:t>
            </a:r>
            <a:br>
              <a:rPr lang="it-IT" sz="3600" b="0" i="0" dirty="0" smtClean="0">
                <a:latin typeface="Euphemia"/>
                <a:ea typeface="+mj-ea"/>
                <a:cs typeface="+mj-cs"/>
              </a:rPr>
            </a:br>
            <a:r>
              <a:rPr lang="it-IT" sz="3600" dirty="0" smtClean="0">
                <a:latin typeface="Euphemia"/>
              </a:rPr>
              <a:t>&amp;</a:t>
            </a:r>
            <a:br>
              <a:rPr lang="it-IT" sz="3600" dirty="0" smtClean="0">
                <a:latin typeface="Euphemia"/>
              </a:rPr>
            </a:br>
            <a:r>
              <a:rPr lang="it-IT" sz="3600" b="0" i="0" dirty="0" smtClean="0">
                <a:latin typeface="Euphemia"/>
                <a:ea typeface="+mj-ea"/>
                <a:cs typeface="+mj-cs"/>
              </a:rPr>
              <a:t> narrazione</a:t>
            </a:r>
            <a:br>
              <a:rPr lang="it-IT" sz="3600" b="0" i="0" dirty="0" smtClean="0">
                <a:latin typeface="Euphemia"/>
                <a:ea typeface="+mj-ea"/>
                <a:cs typeface="+mj-cs"/>
              </a:rPr>
            </a:br>
            <a:endParaRPr lang="it-IT" sz="3600" b="0" i="0" dirty="0">
              <a:latin typeface="Euphemia"/>
              <a:ea typeface="+mj-ea"/>
              <a:cs typeface="+mj-cs"/>
            </a:endParaRPr>
          </a:p>
        </p:txBody>
      </p:sp>
      <p:sp>
        <p:nvSpPr>
          <p:cNvPr id="6" name="Segnaposto testo 5"/>
          <p:cNvSpPr>
            <a:spLocks noGrp="1"/>
          </p:cNvSpPr>
          <p:nvPr>
            <p:ph type="body" sz="half" idx="2"/>
          </p:nvPr>
        </p:nvSpPr>
        <p:spPr>
          <a:xfrm>
            <a:off x="909836" y="1828800"/>
            <a:ext cx="3600400" cy="4343400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it-IT" sz="2800" dirty="0" smtClean="0"/>
          </a:p>
          <a:p>
            <a:pPr marL="457200" indent="-457200" algn="ctr">
              <a:buFont typeface="Arial" panose="020B0604020202020204" pitchFamily="34" charset="0"/>
              <a:buChar char="•"/>
            </a:pPr>
            <a:endParaRPr lang="it-IT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2800" dirty="0" smtClean="0"/>
              <a:t>Le video interviste agli esperti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2800" dirty="0" smtClean="0"/>
              <a:t>Video-guida dei moduli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2800" dirty="0" smtClean="0"/>
              <a:t>Commento audio degli autori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it-IT" sz="2800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5086300" y="6356351"/>
            <a:ext cx="6289937" cy="529881"/>
          </a:xfrm>
        </p:spPr>
        <p:txBody>
          <a:bodyPr/>
          <a:lstStyle/>
          <a:p>
            <a:r>
              <a:rPr lang="it-IT" dirty="0" err="1">
                <a:solidFill>
                  <a:srgbClr val="6D1D6B"/>
                </a:solidFill>
              </a:rPr>
              <a:t>Vii</a:t>
            </a:r>
            <a:r>
              <a:rPr lang="it-IT" dirty="0">
                <a:solidFill>
                  <a:srgbClr val="6D1D6B"/>
                </a:solidFill>
              </a:rPr>
              <a:t> convegno Di.fi.ma., 8 ottobre 2015 </a:t>
            </a:r>
          </a:p>
          <a:p>
            <a:r>
              <a:rPr lang="it-IT" dirty="0">
                <a:solidFill>
                  <a:srgbClr val="6D1D6B"/>
                </a:solidFill>
              </a:rPr>
              <a:t>F. </a:t>
            </a:r>
            <a:r>
              <a:rPr lang="it-IT" dirty="0" err="1">
                <a:solidFill>
                  <a:srgbClr val="6D1D6B"/>
                </a:solidFill>
              </a:rPr>
              <a:t>Arzarello</a:t>
            </a:r>
            <a:r>
              <a:rPr lang="it-IT" dirty="0">
                <a:solidFill>
                  <a:srgbClr val="6D1D6B"/>
                </a:solidFill>
              </a:rPr>
              <a:t>, E. Taranto, S. </a:t>
            </a:r>
            <a:r>
              <a:rPr lang="it-IT" dirty="0" err="1">
                <a:solidFill>
                  <a:srgbClr val="6D1D6B"/>
                </a:solidFill>
              </a:rPr>
              <a:t>Labasin</a:t>
            </a:r>
            <a:r>
              <a:rPr lang="it-IT" dirty="0">
                <a:solidFill>
                  <a:srgbClr val="6D1D6B"/>
                </a:solidFill>
              </a:rPr>
              <a:t>, V. Alberti</a:t>
            </a:r>
            <a:endParaRPr lang="it-IT" dirty="0"/>
          </a:p>
        </p:txBody>
      </p:sp>
      <p:pic>
        <p:nvPicPr>
          <p:cNvPr id="12" name="Immagin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349" y="159491"/>
            <a:ext cx="5495468" cy="6193536"/>
          </a:xfrm>
          <a:prstGeom prst="rect">
            <a:avLst/>
          </a:prstGeom>
          <a:ln w="38100">
            <a:solidFill>
              <a:srgbClr val="CC3399"/>
            </a:solidFill>
          </a:ln>
        </p:spPr>
      </p:pic>
      <p:pic>
        <p:nvPicPr>
          <p:cNvPr id="13" name="Immagine 12"/>
          <p:cNvPicPr>
            <a:picLocks noChangeAspect="1"/>
          </p:cNvPicPr>
          <p:nvPr/>
        </p:nvPicPr>
        <p:blipFill rotWithShape="1">
          <a:blip r:embed="rId5"/>
          <a:srcRect l="20081" t="18200" r="24869" b="26626"/>
          <a:stretch/>
        </p:blipFill>
        <p:spPr>
          <a:xfrm>
            <a:off x="5382279" y="381000"/>
            <a:ext cx="2983012" cy="1681716"/>
          </a:xfrm>
          <a:prstGeom prst="rect">
            <a:avLst/>
          </a:prstGeom>
          <a:ln w="38100">
            <a:solidFill>
              <a:srgbClr val="CC3399"/>
            </a:solidFill>
          </a:ln>
        </p:spPr>
      </p:pic>
      <p:pic>
        <p:nvPicPr>
          <p:cNvPr id="15" name="Immagine 14"/>
          <p:cNvPicPr>
            <a:picLocks noChangeAspect="1"/>
          </p:cNvPicPr>
          <p:nvPr/>
        </p:nvPicPr>
        <p:blipFill rotWithShape="1">
          <a:blip r:embed="rId6"/>
          <a:srcRect l="20469" t="18500" r="24407" b="26200"/>
          <a:stretch/>
        </p:blipFill>
        <p:spPr>
          <a:xfrm>
            <a:off x="5611426" y="2275802"/>
            <a:ext cx="2753865" cy="1553967"/>
          </a:xfrm>
          <a:prstGeom prst="rect">
            <a:avLst/>
          </a:prstGeom>
          <a:ln w="38100">
            <a:solidFill>
              <a:srgbClr val="CC3399"/>
            </a:solidFill>
          </a:ln>
        </p:spPr>
      </p:pic>
      <p:pic>
        <p:nvPicPr>
          <p:cNvPr id="14" name="Immagine 13"/>
          <p:cNvPicPr>
            <a:picLocks noChangeAspect="1"/>
          </p:cNvPicPr>
          <p:nvPr/>
        </p:nvPicPr>
        <p:blipFill rotWithShape="1">
          <a:blip r:embed="rId7"/>
          <a:srcRect l="20075" t="19201" r="24407" b="26200"/>
          <a:stretch/>
        </p:blipFill>
        <p:spPr>
          <a:xfrm>
            <a:off x="8295519" y="1128306"/>
            <a:ext cx="2865600" cy="1585226"/>
          </a:xfrm>
          <a:prstGeom prst="rect">
            <a:avLst/>
          </a:prstGeom>
          <a:ln w="38100">
            <a:solidFill>
              <a:srgbClr val="CC3399"/>
            </a:solidFill>
          </a:ln>
        </p:spPr>
      </p:pic>
      <p:pic>
        <p:nvPicPr>
          <p:cNvPr id="16" name="Immagine 15"/>
          <p:cNvPicPr>
            <a:picLocks noChangeAspect="1"/>
          </p:cNvPicPr>
          <p:nvPr/>
        </p:nvPicPr>
        <p:blipFill rotWithShape="1">
          <a:blip r:embed="rId8"/>
          <a:srcRect l="16538" t="18199" r="39363" b="38401"/>
          <a:stretch/>
        </p:blipFill>
        <p:spPr>
          <a:xfrm>
            <a:off x="7616785" y="2967256"/>
            <a:ext cx="3024336" cy="1674186"/>
          </a:xfrm>
          <a:prstGeom prst="rect">
            <a:avLst/>
          </a:prstGeom>
          <a:ln w="38100">
            <a:solidFill>
              <a:srgbClr val="CC3399"/>
            </a:solidFill>
          </a:ln>
        </p:spPr>
      </p:pic>
      <p:pic>
        <p:nvPicPr>
          <p:cNvPr id="17" name="Immagine 16"/>
          <p:cNvPicPr>
            <a:picLocks noChangeAspect="1"/>
          </p:cNvPicPr>
          <p:nvPr/>
        </p:nvPicPr>
        <p:blipFill rotWithShape="1">
          <a:blip r:embed="rId9"/>
          <a:srcRect l="24406" t="12201" r="24407" b="10101"/>
          <a:stretch/>
        </p:blipFill>
        <p:spPr>
          <a:xfrm>
            <a:off x="5102700" y="3429000"/>
            <a:ext cx="2700478" cy="2305793"/>
          </a:xfrm>
          <a:prstGeom prst="rect">
            <a:avLst/>
          </a:prstGeom>
          <a:ln w="38100">
            <a:solidFill>
              <a:srgbClr val="CC3399"/>
            </a:solidFill>
          </a:ln>
        </p:spPr>
      </p:pic>
      <p:pic>
        <p:nvPicPr>
          <p:cNvPr id="18" name="Immagine 17"/>
          <p:cNvPicPr>
            <a:picLocks noChangeAspect="1"/>
          </p:cNvPicPr>
          <p:nvPr/>
        </p:nvPicPr>
        <p:blipFill rotWithShape="1">
          <a:blip r:embed="rId10"/>
          <a:srcRect l="5900" t="11500" r="7475" b="36700"/>
          <a:stretch/>
        </p:blipFill>
        <p:spPr>
          <a:xfrm>
            <a:off x="5915307" y="4600719"/>
            <a:ext cx="5393113" cy="1814047"/>
          </a:xfrm>
          <a:prstGeom prst="rect">
            <a:avLst/>
          </a:prstGeom>
          <a:ln w="38100">
            <a:solidFill>
              <a:srgbClr val="CC3399"/>
            </a:solidFill>
          </a:ln>
        </p:spPr>
      </p:pic>
      <p:sp>
        <p:nvSpPr>
          <p:cNvPr id="4" name="Rettangolo 3"/>
          <p:cNvSpPr/>
          <p:nvPr/>
        </p:nvSpPr>
        <p:spPr>
          <a:xfrm>
            <a:off x="10180759" y="2698810"/>
            <a:ext cx="143821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000" dirty="0">
                <a:hlinkClick r:id="rId11"/>
              </a:rPr>
              <a:t>https://</a:t>
            </a:r>
            <a:r>
              <a:rPr lang="it-IT" sz="1000" dirty="0" smtClean="0">
                <a:hlinkClick r:id="rId11"/>
              </a:rPr>
              <a:t>goo.gl/YXFPWt</a:t>
            </a:r>
            <a:endParaRPr lang="it-IT" sz="1000" dirty="0"/>
          </a:p>
        </p:txBody>
      </p:sp>
      <p:sp>
        <p:nvSpPr>
          <p:cNvPr id="5" name="Rettangolo 4"/>
          <p:cNvSpPr/>
          <p:nvPr/>
        </p:nvSpPr>
        <p:spPr>
          <a:xfrm>
            <a:off x="9841723" y="6435055"/>
            <a:ext cx="211628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800" dirty="0">
                <a:solidFill>
                  <a:srgbClr val="000000"/>
                </a:solidFill>
                <a:latin typeface="Segoe UI" panose="020B0502040204020203" pitchFamily="34" charset="0"/>
                <a:hlinkClick r:id="rId12"/>
              </a:rPr>
              <a:t>https://</a:t>
            </a:r>
            <a:r>
              <a:rPr lang="it-IT" sz="800" dirty="0" smtClean="0">
                <a:solidFill>
                  <a:srgbClr val="000000"/>
                </a:solidFill>
                <a:latin typeface="Segoe UI" panose="020B0502040204020203" pitchFamily="34" charset="0"/>
                <a:hlinkClick r:id="rId12"/>
              </a:rPr>
              <a:t>soundcloud.com/moocmasterunito</a:t>
            </a:r>
            <a:endParaRPr lang="it-IT" sz="800" dirty="0"/>
          </a:p>
        </p:txBody>
      </p:sp>
    </p:spTree>
    <p:extLst>
      <p:ext uri="{BB962C8B-B14F-4D97-AF65-F5344CB8AC3E}">
        <p14:creationId xmlns:p14="http://schemas.microsoft.com/office/powerpoint/2010/main" val="2593339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12000"/>
            <a:lum/>
          </a:blip>
          <a:srcRect/>
          <a:stretch>
            <a:fillRect l="33000" t="9000" r="6000" b="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>
          <a:xfrm>
            <a:off x="888053" y="303414"/>
            <a:ext cx="3600400" cy="1371600"/>
          </a:xfrm>
        </p:spPr>
        <p:txBody>
          <a:bodyPr/>
          <a:lstStyle/>
          <a:p>
            <a:r>
              <a:rPr lang="it-IT" dirty="0" smtClean="0"/>
              <a:t>Collaborazione</a:t>
            </a:r>
            <a:br>
              <a:rPr lang="it-IT" dirty="0" smtClean="0"/>
            </a:br>
            <a:r>
              <a:rPr lang="it-IT" dirty="0" smtClean="0"/>
              <a:t>condivisione produzione</a:t>
            </a:r>
            <a:endParaRPr lang="it-IT" dirty="0"/>
          </a:p>
        </p:txBody>
      </p:sp>
      <p:sp>
        <p:nvSpPr>
          <p:cNvPr id="9" name="Segnaposto testo 8"/>
          <p:cNvSpPr>
            <a:spLocks noGrp="1"/>
          </p:cNvSpPr>
          <p:nvPr>
            <p:ph type="body" sz="half" idx="2"/>
          </p:nvPr>
        </p:nvSpPr>
        <p:spPr>
          <a:xfrm>
            <a:off x="765819" y="1828800"/>
            <a:ext cx="3844869" cy="4343400"/>
          </a:xfrm>
        </p:spPr>
        <p:txBody>
          <a:bodyPr/>
          <a:lstStyle/>
          <a:p>
            <a:endParaRPr lang="it-IT" dirty="0" smtClean="0"/>
          </a:p>
          <a:p>
            <a:endParaRPr lang="it-IT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2800" dirty="0" smtClean="0"/>
              <a:t>Le bacheche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2800" dirty="0" err="1" smtClean="0"/>
              <a:t>Twitter</a:t>
            </a:r>
            <a:r>
              <a:rPr lang="it-IT" sz="2800" dirty="0" smtClean="0"/>
              <a:t>: </a:t>
            </a:r>
            <a:r>
              <a:rPr lang="it-IT" sz="1800" dirty="0" smtClean="0"/>
              <a:t>@</a:t>
            </a:r>
            <a:r>
              <a:rPr lang="it-IT" sz="1800" dirty="0" err="1" smtClean="0"/>
              <a:t>MoocMasterUnito</a:t>
            </a:r>
            <a:endParaRPr lang="it-IT" sz="1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2800" dirty="0" smtClean="0"/>
              <a:t>Il forum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2800" dirty="0" smtClean="0"/>
              <a:t>I </a:t>
            </a:r>
            <a:r>
              <a:rPr lang="it-IT" sz="2800" dirty="0" err="1" smtClean="0"/>
              <a:t>webinar</a:t>
            </a:r>
            <a:endParaRPr lang="it-IT" sz="2800" dirty="0" smtClean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5734372" y="6356351"/>
            <a:ext cx="5256583" cy="313009"/>
          </a:xfrm>
        </p:spPr>
        <p:txBody>
          <a:bodyPr/>
          <a:lstStyle/>
          <a:p>
            <a:r>
              <a:rPr lang="it-IT" dirty="0" err="1">
                <a:solidFill>
                  <a:srgbClr val="6D1D6B"/>
                </a:solidFill>
              </a:rPr>
              <a:t>Vii</a:t>
            </a:r>
            <a:r>
              <a:rPr lang="it-IT" dirty="0">
                <a:solidFill>
                  <a:srgbClr val="6D1D6B"/>
                </a:solidFill>
              </a:rPr>
              <a:t> convegno Di.fi.ma., 8 ottobre 2015 </a:t>
            </a:r>
            <a:endParaRPr lang="it-IT" dirty="0" smtClean="0">
              <a:solidFill>
                <a:srgbClr val="6D1D6B"/>
              </a:solidFill>
            </a:endParaRPr>
          </a:p>
          <a:p>
            <a:r>
              <a:rPr lang="it-IT" dirty="0" smtClean="0">
                <a:solidFill>
                  <a:srgbClr val="6D1D6B"/>
                </a:solidFill>
              </a:rPr>
              <a:t>F</a:t>
            </a:r>
            <a:r>
              <a:rPr lang="it-IT" dirty="0">
                <a:solidFill>
                  <a:srgbClr val="6D1D6B"/>
                </a:solidFill>
              </a:rPr>
              <a:t>. </a:t>
            </a:r>
            <a:r>
              <a:rPr lang="it-IT" dirty="0" err="1">
                <a:solidFill>
                  <a:srgbClr val="6D1D6B"/>
                </a:solidFill>
              </a:rPr>
              <a:t>Arzarello</a:t>
            </a:r>
            <a:r>
              <a:rPr lang="it-IT" dirty="0">
                <a:solidFill>
                  <a:srgbClr val="6D1D6B"/>
                </a:solidFill>
              </a:rPr>
              <a:t>, E. Taranto, S. </a:t>
            </a:r>
            <a:r>
              <a:rPr lang="it-IT" dirty="0" err="1">
                <a:solidFill>
                  <a:srgbClr val="6D1D6B"/>
                </a:solidFill>
              </a:rPr>
              <a:t>Labasin</a:t>
            </a:r>
            <a:r>
              <a:rPr lang="it-IT" dirty="0">
                <a:solidFill>
                  <a:srgbClr val="6D1D6B"/>
                </a:solidFill>
              </a:rPr>
              <a:t>, V. Alberti</a:t>
            </a:r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868" y="6156823"/>
            <a:ext cx="1086640" cy="722648"/>
          </a:xfrm>
          <a:prstGeom prst="rect">
            <a:avLst/>
          </a:prstGeom>
        </p:spPr>
      </p:pic>
      <p:pic>
        <p:nvPicPr>
          <p:cNvPr id="25" name="Immagine 24"/>
          <p:cNvPicPr>
            <a:picLocks noChangeAspect="1"/>
          </p:cNvPicPr>
          <p:nvPr/>
        </p:nvPicPr>
        <p:blipFill rotWithShape="1">
          <a:blip r:embed="rId5"/>
          <a:srcRect l="703" t="11077" r="1577" b="16480"/>
          <a:stretch/>
        </p:blipFill>
        <p:spPr>
          <a:xfrm>
            <a:off x="4952418" y="420712"/>
            <a:ext cx="6875869" cy="4218740"/>
          </a:xfrm>
          <a:prstGeom prst="rect">
            <a:avLst/>
          </a:prstGeom>
          <a:ln w="38100">
            <a:solidFill>
              <a:srgbClr val="6D1D6B"/>
            </a:solidFill>
          </a:ln>
        </p:spPr>
      </p:pic>
      <p:pic>
        <p:nvPicPr>
          <p:cNvPr id="26" name="Immagine 25"/>
          <p:cNvPicPr>
            <a:picLocks noChangeAspect="1"/>
          </p:cNvPicPr>
          <p:nvPr/>
        </p:nvPicPr>
        <p:blipFill rotWithShape="1">
          <a:blip r:embed="rId6"/>
          <a:srcRect t="11501" b="12200"/>
          <a:stretch/>
        </p:blipFill>
        <p:spPr>
          <a:xfrm>
            <a:off x="5664619" y="1428844"/>
            <a:ext cx="6313844" cy="3728754"/>
          </a:xfrm>
          <a:prstGeom prst="rect">
            <a:avLst/>
          </a:prstGeom>
          <a:ln w="38100">
            <a:solidFill>
              <a:srgbClr val="CC3399"/>
            </a:solidFill>
          </a:ln>
        </p:spPr>
      </p:pic>
      <p:grpSp>
        <p:nvGrpSpPr>
          <p:cNvPr id="4" name="Gruppo 3"/>
          <p:cNvGrpSpPr/>
          <p:nvPr/>
        </p:nvGrpSpPr>
        <p:grpSpPr>
          <a:xfrm>
            <a:off x="5074653" y="3017004"/>
            <a:ext cx="6799607" cy="3155196"/>
            <a:chOff x="4962859" y="1196752"/>
            <a:chExt cx="6799607" cy="3155196"/>
          </a:xfrm>
        </p:grpSpPr>
        <p:pic>
          <p:nvPicPr>
            <p:cNvPr id="19" name="Immagine 18"/>
            <p:cNvPicPr>
              <a:picLocks noChangeAspect="1"/>
            </p:cNvPicPr>
            <p:nvPr/>
          </p:nvPicPr>
          <p:blipFill rotWithShape="1">
            <a:blip r:embed="rId7"/>
            <a:srcRect l="394" t="14000" r="1173" b="4802"/>
            <a:stretch/>
          </p:blipFill>
          <p:spPr>
            <a:xfrm>
              <a:off x="4962859" y="1196752"/>
              <a:ext cx="6799607" cy="3155196"/>
            </a:xfrm>
            <a:prstGeom prst="rect">
              <a:avLst/>
            </a:prstGeom>
            <a:ln w="38100">
              <a:solidFill>
                <a:schemeClr val="accent5">
                  <a:lumMod val="75000"/>
                </a:schemeClr>
              </a:solidFill>
            </a:ln>
          </p:spPr>
        </p:pic>
        <p:sp>
          <p:nvSpPr>
            <p:cNvPr id="20" name="Rettangolo 19"/>
            <p:cNvSpPr/>
            <p:nvPr/>
          </p:nvSpPr>
          <p:spPr>
            <a:xfrm>
              <a:off x="6783178" y="1752600"/>
              <a:ext cx="3107304" cy="1028328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38100">
              <a:solidFill>
                <a:schemeClr val="accent5">
                  <a:lumMod val="75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21" name="Immagine 2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879720" y="1927212"/>
              <a:ext cx="838273" cy="679104"/>
            </a:xfrm>
            <a:prstGeom prst="rect">
              <a:avLst/>
            </a:prstGeom>
          </p:spPr>
        </p:pic>
        <p:pic>
          <p:nvPicPr>
            <p:cNvPr id="22" name="Immagine 21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808993" y="1932162"/>
              <a:ext cx="933665" cy="688206"/>
            </a:xfrm>
            <a:prstGeom prst="rect">
              <a:avLst/>
            </a:prstGeom>
          </p:spPr>
        </p:pic>
        <p:pic>
          <p:nvPicPr>
            <p:cNvPr id="23" name="Immagine 22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863758" y="1930598"/>
              <a:ext cx="939880" cy="656482"/>
            </a:xfrm>
            <a:prstGeom prst="rect">
              <a:avLst/>
            </a:prstGeom>
            <a:ln w="38100">
              <a:solidFill>
                <a:schemeClr val="accent5">
                  <a:lumMod val="75000"/>
                </a:schemeClr>
              </a:solidFill>
            </a:ln>
          </p:spPr>
        </p:pic>
      </p:grpSp>
      <p:pic>
        <p:nvPicPr>
          <p:cNvPr id="24" name="Immagine 23"/>
          <p:cNvPicPr/>
          <p:nvPr/>
        </p:nvPicPr>
        <p:blipFill rotWithShape="1">
          <a:blip r:embed="rId11"/>
          <a:srcRect t="11253" r="17410" b="4999"/>
          <a:stretch/>
        </p:blipFill>
        <p:spPr bwMode="auto">
          <a:xfrm>
            <a:off x="5153759" y="1128221"/>
            <a:ext cx="4823189" cy="2352555"/>
          </a:xfrm>
          <a:prstGeom prst="rect">
            <a:avLst/>
          </a:prstGeom>
          <a:ln w="38100">
            <a:solidFill>
              <a:srgbClr val="0070C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31" name="Gruppo 30"/>
          <p:cNvGrpSpPr/>
          <p:nvPr/>
        </p:nvGrpSpPr>
        <p:grpSpPr>
          <a:xfrm>
            <a:off x="4984837" y="1065325"/>
            <a:ext cx="6755652" cy="5071291"/>
            <a:chOff x="7102524" y="980728"/>
            <a:chExt cx="4320480" cy="2451598"/>
          </a:xfrm>
        </p:grpSpPr>
        <p:sp>
          <p:nvSpPr>
            <p:cNvPr id="27" name="Rettangolo 26"/>
            <p:cNvSpPr/>
            <p:nvPr/>
          </p:nvSpPr>
          <p:spPr>
            <a:xfrm>
              <a:off x="7102524" y="980728"/>
              <a:ext cx="4320480" cy="2451598"/>
            </a:xfrm>
            <a:prstGeom prst="rect">
              <a:avLst/>
            </a:prstGeom>
            <a:ln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30" name="Immagine 29"/>
            <p:cNvPicPr>
              <a:picLocks noChangeAspect="1"/>
            </p:cNvPicPr>
            <p:nvPr/>
          </p:nvPicPr>
          <p:blipFill rotWithShape="1">
            <a:blip r:embed="rId12"/>
            <a:srcRect l="31888" t="39500" r="30706" b="31800"/>
            <a:stretch/>
          </p:blipFill>
          <p:spPr>
            <a:xfrm>
              <a:off x="7212341" y="1149932"/>
              <a:ext cx="4100846" cy="2113189"/>
            </a:xfrm>
            <a:prstGeom prst="rect">
              <a:avLst/>
            </a:prstGeom>
          </p:spPr>
        </p:pic>
      </p:grpSp>
      <p:grpSp>
        <p:nvGrpSpPr>
          <p:cNvPr id="33" name="Gruppo 32"/>
          <p:cNvGrpSpPr/>
          <p:nvPr/>
        </p:nvGrpSpPr>
        <p:grpSpPr>
          <a:xfrm>
            <a:off x="4791757" y="456296"/>
            <a:ext cx="7141812" cy="5715904"/>
            <a:chOff x="9285111" y="2093473"/>
            <a:chExt cx="5055549" cy="3863914"/>
          </a:xfrm>
        </p:grpSpPr>
        <p:sp>
          <p:nvSpPr>
            <p:cNvPr id="32" name="Rettangolo 31"/>
            <p:cNvSpPr/>
            <p:nvPr/>
          </p:nvSpPr>
          <p:spPr>
            <a:xfrm>
              <a:off x="9285111" y="2093473"/>
              <a:ext cx="5055549" cy="3863914"/>
            </a:xfrm>
            <a:prstGeom prst="rect">
              <a:avLst/>
            </a:prstGeom>
            <a:solidFill>
              <a:schemeClr val="bg1"/>
            </a:solidFill>
            <a:ln w="38100"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4100" name="Picture 4" descr="http://static1.squarespace.com/static/5152f475e4b00172eb42a2af/t/522f79f5e4b0f2e9da68751b/1378843135931/webinar-icon.png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82391" y="2434250"/>
              <a:ext cx="3657804" cy="33651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14"/>
          <a:srcRect l="32675" t="58521" r="50374" b="37979"/>
          <a:stretch/>
        </p:blipFill>
        <p:spPr>
          <a:xfrm>
            <a:off x="6665651" y="4033764"/>
            <a:ext cx="3099921" cy="360040"/>
          </a:xfrm>
          <a:prstGeom prst="rect">
            <a:avLst/>
          </a:prstGeom>
        </p:spPr>
      </p:pic>
      <p:pic>
        <p:nvPicPr>
          <p:cNvPr id="29" name="Immagine 28"/>
          <p:cNvPicPr>
            <a:picLocks noChangeAspect="1"/>
          </p:cNvPicPr>
          <p:nvPr/>
        </p:nvPicPr>
        <p:blipFill rotWithShape="1">
          <a:blip r:embed="rId15"/>
          <a:srcRect l="24825" t="12465" r="25581" b="29722"/>
          <a:stretch/>
        </p:blipFill>
        <p:spPr>
          <a:xfrm>
            <a:off x="5618538" y="1167691"/>
            <a:ext cx="5264295" cy="3990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786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12000"/>
            <a:lum/>
          </a:blip>
          <a:srcRect/>
          <a:stretch>
            <a:fillRect l="-3000" t="-3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4"/>
          <a:srcRect l="25593" t="10500" r="25976" b="12501"/>
          <a:stretch/>
        </p:blipFill>
        <p:spPr>
          <a:xfrm rot="558825">
            <a:off x="4506588" y="2739428"/>
            <a:ext cx="3721804" cy="3328442"/>
          </a:xfrm>
          <a:prstGeom prst="rect">
            <a:avLst/>
          </a:prstGeom>
          <a:ln w="38100">
            <a:solidFill>
              <a:srgbClr val="FF3399"/>
            </a:solidFill>
          </a:ln>
        </p:spPr>
      </p:pic>
      <p:grpSp>
        <p:nvGrpSpPr>
          <p:cNvPr id="20" name="Gruppo 19"/>
          <p:cNvGrpSpPr/>
          <p:nvPr/>
        </p:nvGrpSpPr>
        <p:grpSpPr>
          <a:xfrm rot="571693">
            <a:off x="3172285" y="3338331"/>
            <a:ext cx="3594379" cy="2319923"/>
            <a:chOff x="5286962" y="2300074"/>
            <a:chExt cx="3399738" cy="2058061"/>
          </a:xfrm>
        </p:grpSpPr>
        <p:sp>
          <p:nvSpPr>
            <p:cNvPr id="15" name="Rettangolo 14"/>
            <p:cNvSpPr/>
            <p:nvPr/>
          </p:nvSpPr>
          <p:spPr>
            <a:xfrm>
              <a:off x="5286962" y="2300074"/>
              <a:ext cx="3399738" cy="2058061"/>
            </a:xfrm>
            <a:prstGeom prst="rect">
              <a:avLst/>
            </a:prstGeom>
            <a:ln w="38100">
              <a:solidFill>
                <a:schemeClr val="accent1">
                  <a:lumMod val="75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6" name="Rettangolo 15"/>
            <p:cNvSpPr/>
            <p:nvPr/>
          </p:nvSpPr>
          <p:spPr>
            <a:xfrm>
              <a:off x="5561699" y="2560829"/>
              <a:ext cx="2850263" cy="1536549"/>
            </a:xfrm>
            <a:prstGeom prst="rect">
              <a:avLst/>
            </a:prstGeom>
            <a:solidFill>
              <a:schemeClr val="bg1"/>
            </a:solidFill>
            <a:ln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17" name="Immagine 1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84" t="13305" r="15121" b="9811"/>
            <a:stretch/>
          </p:blipFill>
          <p:spPr>
            <a:xfrm>
              <a:off x="7734185" y="3614070"/>
              <a:ext cx="648072" cy="483308"/>
            </a:xfrm>
            <a:prstGeom prst="rect">
              <a:avLst/>
            </a:prstGeom>
          </p:spPr>
        </p:pic>
        <p:sp>
          <p:nvSpPr>
            <p:cNvPr id="19" name="CasellaDiTesto 18"/>
            <p:cNvSpPr txBox="1"/>
            <p:nvPr/>
          </p:nvSpPr>
          <p:spPr>
            <a:xfrm>
              <a:off x="6297592" y="2708921"/>
              <a:ext cx="19570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it-IT" sz="2000" b="1" i="1" dirty="0" smtClean="0">
                  <a:solidFill>
                    <a:srgbClr val="FF3399"/>
                  </a:solidFill>
                  <a:latin typeface="ESSTIXThirteen" panose="00000400000000000000" pitchFamily="2" charset="0"/>
                </a:rPr>
                <a:t>Attestato</a:t>
              </a:r>
              <a:endParaRPr lang="it-IT" sz="2000" b="1" i="1" dirty="0">
                <a:solidFill>
                  <a:srgbClr val="FF3399"/>
                </a:solidFill>
                <a:latin typeface="ESSTIXThirteen" panose="00000400000000000000" pitchFamily="2" charset="0"/>
              </a:endParaRPr>
            </a:p>
          </p:txBody>
        </p:sp>
      </p:grp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2349996" y="6371674"/>
            <a:ext cx="8712968" cy="388464"/>
          </a:xfrm>
        </p:spPr>
        <p:txBody>
          <a:bodyPr/>
          <a:lstStyle/>
          <a:p>
            <a:r>
              <a:rPr lang="it-IT" dirty="0" err="1">
                <a:solidFill>
                  <a:srgbClr val="6D1D6B"/>
                </a:solidFill>
              </a:rPr>
              <a:t>Vii</a:t>
            </a:r>
            <a:r>
              <a:rPr lang="it-IT" dirty="0">
                <a:solidFill>
                  <a:srgbClr val="6D1D6B"/>
                </a:solidFill>
              </a:rPr>
              <a:t> convegno Di.fi.ma., 8 ottobre 2015 - F. </a:t>
            </a:r>
            <a:r>
              <a:rPr lang="it-IT" dirty="0" err="1">
                <a:solidFill>
                  <a:srgbClr val="6D1D6B"/>
                </a:solidFill>
              </a:rPr>
              <a:t>Arzarello</a:t>
            </a:r>
            <a:r>
              <a:rPr lang="it-IT" dirty="0">
                <a:solidFill>
                  <a:srgbClr val="6D1D6B"/>
                </a:solidFill>
              </a:rPr>
              <a:t>, E. Taranto, S. </a:t>
            </a:r>
            <a:r>
              <a:rPr lang="it-IT" dirty="0" err="1">
                <a:solidFill>
                  <a:srgbClr val="6D1D6B"/>
                </a:solidFill>
              </a:rPr>
              <a:t>Labasin</a:t>
            </a:r>
            <a:r>
              <a:rPr lang="it-IT" dirty="0">
                <a:solidFill>
                  <a:srgbClr val="6D1D6B"/>
                </a:solidFill>
              </a:rPr>
              <a:t>, V. Alberti</a:t>
            </a:r>
            <a:endParaRPr lang="it-IT" dirty="0"/>
          </a:p>
        </p:txBody>
      </p:sp>
      <p:sp>
        <p:nvSpPr>
          <p:cNvPr id="5" name="Rettangolo 4"/>
          <p:cNvSpPr/>
          <p:nvPr/>
        </p:nvSpPr>
        <p:spPr>
          <a:xfrm>
            <a:off x="2166672" y="119184"/>
            <a:ext cx="79208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4800" b="1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Narrow" panose="020B0606020202030204" pitchFamily="34" charset="0"/>
              </a:rPr>
              <a:t>Certificazione e </a:t>
            </a:r>
            <a:r>
              <a:rPr lang="it-IT" sz="4800" b="1" dirty="0" err="1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Narrow" panose="020B0606020202030204" pitchFamily="34" charset="0"/>
              </a:rPr>
              <a:t>project</a:t>
            </a:r>
            <a:r>
              <a:rPr lang="it-IT" sz="4800" b="1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Narrow" panose="020B0606020202030204" pitchFamily="34" charset="0"/>
              </a:rPr>
              <a:t> work</a:t>
            </a:r>
            <a:endParaRPr lang="it-IT" sz="48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pSp>
        <p:nvGrpSpPr>
          <p:cNvPr id="7" name="Gruppo 6"/>
          <p:cNvGrpSpPr/>
          <p:nvPr/>
        </p:nvGrpSpPr>
        <p:grpSpPr>
          <a:xfrm>
            <a:off x="1509673" y="1001390"/>
            <a:ext cx="3540527" cy="4291113"/>
            <a:chOff x="1509673" y="1001390"/>
            <a:chExt cx="3540527" cy="4291113"/>
          </a:xfrm>
        </p:grpSpPr>
        <p:pic>
          <p:nvPicPr>
            <p:cNvPr id="6" name="Immagine 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845617">
              <a:off x="1509673" y="1394520"/>
              <a:ext cx="1386408" cy="1372614"/>
            </a:xfrm>
            <a:prstGeom prst="rect">
              <a:avLst/>
            </a:prstGeom>
          </p:spPr>
        </p:pic>
        <p:pic>
          <p:nvPicPr>
            <p:cNvPr id="8" name="Immagine 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5980" y="1001390"/>
              <a:ext cx="1494054" cy="1494054"/>
            </a:xfrm>
            <a:prstGeom prst="rect">
              <a:avLst/>
            </a:prstGeom>
          </p:spPr>
        </p:pic>
        <p:pic>
          <p:nvPicPr>
            <p:cNvPr id="9" name="Immagine 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51208">
              <a:off x="3027106" y="1719469"/>
              <a:ext cx="1546779" cy="1546779"/>
            </a:xfrm>
            <a:prstGeom prst="rect">
              <a:avLst/>
            </a:prstGeom>
          </p:spPr>
        </p:pic>
        <p:pic>
          <p:nvPicPr>
            <p:cNvPr id="10" name="Immagine 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65455">
              <a:off x="3517680" y="2371980"/>
              <a:ext cx="1532520" cy="1532520"/>
            </a:xfrm>
            <a:prstGeom prst="rect">
              <a:avLst/>
            </a:prstGeom>
          </p:spPr>
        </p:pic>
        <p:pic>
          <p:nvPicPr>
            <p:cNvPr id="11" name="Immagine 10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845875">
              <a:off x="1882489" y="2491869"/>
              <a:ext cx="1560506" cy="1560506"/>
            </a:xfrm>
            <a:prstGeom prst="rect">
              <a:avLst/>
            </a:prstGeom>
          </p:spPr>
        </p:pic>
        <p:pic>
          <p:nvPicPr>
            <p:cNvPr id="12" name="Immagine 11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0036" y="3590111"/>
              <a:ext cx="1702392" cy="1702392"/>
            </a:xfrm>
            <a:prstGeom prst="rect">
              <a:avLst/>
            </a:prstGeom>
          </p:spPr>
        </p:pic>
      </p:grpSp>
      <p:pic>
        <p:nvPicPr>
          <p:cNvPr id="13" name="Immagine 1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350" y="6137401"/>
            <a:ext cx="1173062" cy="622737"/>
          </a:xfrm>
          <a:prstGeom prst="rect">
            <a:avLst/>
          </a:prstGeom>
        </p:spPr>
      </p:pic>
      <p:sp>
        <p:nvSpPr>
          <p:cNvPr id="21" name="CasellaDiTesto 20"/>
          <p:cNvSpPr txBox="1"/>
          <p:nvPr/>
        </p:nvSpPr>
        <p:spPr>
          <a:xfrm>
            <a:off x="6235445" y="1044503"/>
            <a:ext cx="4690136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90000"/>
              </a:lnSpc>
              <a:buFont typeface="Wingdings" panose="05000000000000000000" pitchFamily="2" charset="2"/>
              <a:buChar char="v"/>
            </a:pPr>
            <a:r>
              <a:rPr lang="it-IT" sz="2800" dirty="0" smtClean="0">
                <a:solidFill>
                  <a:srgbClr val="CC3399"/>
                </a:solidFill>
              </a:rPr>
              <a:t>Interazione e condivisione in bacheca</a:t>
            </a:r>
          </a:p>
          <a:p>
            <a:pPr marL="457200" indent="-457200">
              <a:lnSpc>
                <a:spcPct val="90000"/>
              </a:lnSpc>
              <a:buFont typeface="Wingdings" panose="05000000000000000000" pitchFamily="2" charset="2"/>
              <a:buChar char="v"/>
            </a:pPr>
            <a:r>
              <a:rPr lang="it-IT" sz="2800" dirty="0" smtClean="0">
                <a:solidFill>
                  <a:srgbClr val="CC3399"/>
                </a:solidFill>
              </a:rPr>
              <a:t>Svolgimento del test</a:t>
            </a:r>
          </a:p>
          <a:p>
            <a:pPr marL="457200" indent="-457200">
              <a:lnSpc>
                <a:spcPct val="90000"/>
              </a:lnSpc>
              <a:buFont typeface="Wingdings" panose="05000000000000000000" pitchFamily="2" charset="2"/>
              <a:buChar char="v"/>
            </a:pPr>
            <a:r>
              <a:rPr lang="it-IT" sz="2800" dirty="0" smtClean="0">
                <a:solidFill>
                  <a:srgbClr val="CC3399"/>
                </a:solidFill>
              </a:rPr>
              <a:t>Progettazione attività</a:t>
            </a:r>
            <a:endParaRPr lang="it-IT" sz="2800" dirty="0">
              <a:solidFill>
                <a:srgbClr val="CC3399"/>
              </a:solidFill>
            </a:endParaRPr>
          </a:p>
        </p:txBody>
      </p:sp>
      <p:pic>
        <p:nvPicPr>
          <p:cNvPr id="22" name="Immagine 21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09" t="16800" r="15121" b="13305"/>
          <a:stretch/>
        </p:blipFill>
        <p:spPr>
          <a:xfrm>
            <a:off x="621804" y="764704"/>
            <a:ext cx="623360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369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2000"/>
            <a:lum/>
          </a:blip>
          <a:srcRect/>
          <a:stretch>
            <a:fillRect l="2000" t="6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it-IT" sz="4800" b="1" dirty="0" smtClean="0">
                <a:solidFill>
                  <a:srgbClr val="CC3399"/>
                </a:solidFill>
              </a:rPr>
              <a:t>Monitoraggio e ricerca didattica </a:t>
            </a:r>
            <a:endParaRPr lang="it-IT" sz="4800" b="1" dirty="0">
              <a:solidFill>
                <a:srgbClr val="CC3399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2061964" y="6381329"/>
            <a:ext cx="9001000" cy="288032"/>
          </a:xfrm>
        </p:spPr>
        <p:txBody>
          <a:bodyPr/>
          <a:lstStyle/>
          <a:p>
            <a:r>
              <a:rPr lang="it-IT" dirty="0" err="1">
                <a:solidFill>
                  <a:srgbClr val="6D1D6B"/>
                </a:solidFill>
              </a:rPr>
              <a:t>Vii</a:t>
            </a:r>
            <a:r>
              <a:rPr lang="it-IT" dirty="0">
                <a:solidFill>
                  <a:srgbClr val="6D1D6B"/>
                </a:solidFill>
              </a:rPr>
              <a:t> convegno Di.fi.ma., 8 ottobre 2015 - F. </a:t>
            </a:r>
            <a:r>
              <a:rPr lang="it-IT" dirty="0" err="1">
                <a:solidFill>
                  <a:srgbClr val="6D1D6B"/>
                </a:solidFill>
              </a:rPr>
              <a:t>Arzarello</a:t>
            </a:r>
            <a:r>
              <a:rPr lang="it-IT" dirty="0">
                <a:solidFill>
                  <a:srgbClr val="6D1D6B"/>
                </a:solidFill>
              </a:rPr>
              <a:t>, E. Taranto, S. </a:t>
            </a:r>
            <a:r>
              <a:rPr lang="it-IT" dirty="0" err="1">
                <a:solidFill>
                  <a:srgbClr val="6D1D6B"/>
                </a:solidFill>
              </a:rPr>
              <a:t>Labasin</a:t>
            </a:r>
            <a:r>
              <a:rPr lang="it-IT" dirty="0">
                <a:solidFill>
                  <a:srgbClr val="6D1D6B"/>
                </a:solidFill>
              </a:rPr>
              <a:t>, V. Alberti</a:t>
            </a:r>
            <a:endParaRPr lang="it-IT" dirty="0"/>
          </a:p>
        </p:txBody>
      </p:sp>
      <p:sp>
        <p:nvSpPr>
          <p:cNvPr id="6" name="Rettangolo 5"/>
          <p:cNvSpPr/>
          <p:nvPr/>
        </p:nvSpPr>
        <p:spPr>
          <a:xfrm>
            <a:off x="3097146" y="1772816"/>
            <a:ext cx="6775381" cy="373948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4500" b="1" cap="none" spc="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Progetto di monitoraggio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it-IT" sz="2400" b="1" dirty="0" smtClean="0">
              <a:ln w="0"/>
              <a:solidFill>
                <a:schemeClr val="accent1">
                  <a:lumMod val="75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it-IT" sz="3600" b="1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Fruizione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it-IT" sz="3600" b="1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Post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it-IT" sz="3600" b="1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Fiducia nella tecnologia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it-IT" sz="3600" b="1" dirty="0">
                <a:ln w="0"/>
                <a:solidFill>
                  <a:schemeClr val="accent1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Tasso di abbandono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it-IT" sz="2400" b="1" dirty="0" smtClean="0">
              <a:ln w="0"/>
              <a:solidFill>
                <a:schemeClr val="accent1">
                  <a:lumMod val="75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30159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2000"/>
            <a:lum/>
          </a:blip>
          <a:srcRect/>
          <a:stretch>
            <a:fillRect l="2000" t="6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it-IT" sz="4800" b="1" dirty="0" smtClean="0">
                <a:solidFill>
                  <a:srgbClr val="CC3399"/>
                </a:solidFill>
              </a:rPr>
              <a:t>Monitoraggio e ricerca didattica </a:t>
            </a:r>
            <a:endParaRPr lang="it-IT" sz="4800" b="1" dirty="0">
              <a:solidFill>
                <a:srgbClr val="CC3399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2061964" y="6381329"/>
            <a:ext cx="9001000" cy="288032"/>
          </a:xfrm>
        </p:spPr>
        <p:txBody>
          <a:bodyPr/>
          <a:lstStyle/>
          <a:p>
            <a:r>
              <a:rPr lang="it-IT" dirty="0" err="1">
                <a:solidFill>
                  <a:srgbClr val="6D1D6B"/>
                </a:solidFill>
              </a:rPr>
              <a:t>Vii</a:t>
            </a:r>
            <a:r>
              <a:rPr lang="it-IT" dirty="0">
                <a:solidFill>
                  <a:srgbClr val="6D1D6B"/>
                </a:solidFill>
              </a:rPr>
              <a:t> convegno Di.fi.ma., 8 ottobre 2015 - F. </a:t>
            </a:r>
            <a:r>
              <a:rPr lang="it-IT" dirty="0" err="1">
                <a:solidFill>
                  <a:srgbClr val="6D1D6B"/>
                </a:solidFill>
              </a:rPr>
              <a:t>Arzarello</a:t>
            </a:r>
            <a:r>
              <a:rPr lang="it-IT" dirty="0">
                <a:solidFill>
                  <a:srgbClr val="6D1D6B"/>
                </a:solidFill>
              </a:rPr>
              <a:t>, E. Taranto, S. </a:t>
            </a:r>
            <a:r>
              <a:rPr lang="it-IT" dirty="0" err="1">
                <a:solidFill>
                  <a:srgbClr val="6D1D6B"/>
                </a:solidFill>
              </a:rPr>
              <a:t>Labasin</a:t>
            </a:r>
            <a:r>
              <a:rPr lang="it-IT" dirty="0">
                <a:solidFill>
                  <a:srgbClr val="6D1D6B"/>
                </a:solidFill>
              </a:rPr>
              <a:t>, V. Alberti</a:t>
            </a:r>
            <a:endParaRPr lang="it-IT" dirty="0"/>
          </a:p>
        </p:txBody>
      </p:sp>
      <p:sp>
        <p:nvSpPr>
          <p:cNvPr id="6" name="Rettangolo 5"/>
          <p:cNvSpPr/>
          <p:nvPr/>
        </p:nvSpPr>
        <p:spPr>
          <a:xfrm>
            <a:off x="4798268" y="1280954"/>
            <a:ext cx="291458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it-IT" sz="4000" b="1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STRUMENTI</a:t>
            </a: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4"/>
          <a:srcRect l="22241" t="15121" r="24603" b="31015"/>
          <a:stretch/>
        </p:blipFill>
        <p:spPr>
          <a:xfrm>
            <a:off x="3015198" y="2132856"/>
            <a:ext cx="6480720" cy="4104456"/>
          </a:xfrm>
          <a:prstGeom prst="rect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4" name="Rettangolo 3"/>
          <p:cNvSpPr/>
          <p:nvPr/>
        </p:nvSpPr>
        <p:spPr>
          <a:xfrm>
            <a:off x="9941109" y="6135108"/>
            <a:ext cx="145905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000" dirty="0">
                <a:hlinkClick r:id="rId5"/>
              </a:rPr>
              <a:t>https://</a:t>
            </a:r>
            <a:r>
              <a:rPr lang="it-IT" sz="1000" dirty="0" smtClean="0">
                <a:hlinkClick r:id="rId5"/>
              </a:rPr>
              <a:t>goo.gl/GwH0S8</a:t>
            </a:r>
            <a:endParaRPr lang="it-IT" sz="1000" dirty="0"/>
          </a:p>
        </p:txBody>
      </p:sp>
    </p:spTree>
    <p:extLst>
      <p:ext uri="{BB962C8B-B14F-4D97-AF65-F5344CB8AC3E}">
        <p14:creationId xmlns:p14="http://schemas.microsoft.com/office/powerpoint/2010/main" val="2116361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2000"/>
            <a:lum/>
          </a:blip>
          <a:srcRect/>
          <a:stretch>
            <a:fillRect l="2000" t="6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it-IT" sz="4800" b="1" dirty="0" smtClean="0">
                <a:solidFill>
                  <a:srgbClr val="CC3399"/>
                </a:solidFill>
              </a:rPr>
              <a:t>Monitoraggio e ricerca didattica </a:t>
            </a:r>
            <a:endParaRPr lang="it-IT" sz="4800" b="1" dirty="0">
              <a:solidFill>
                <a:srgbClr val="CC3399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2061964" y="6381329"/>
            <a:ext cx="9001000" cy="288032"/>
          </a:xfrm>
        </p:spPr>
        <p:txBody>
          <a:bodyPr/>
          <a:lstStyle/>
          <a:p>
            <a:r>
              <a:rPr lang="it-IT" dirty="0" err="1">
                <a:solidFill>
                  <a:srgbClr val="6D1D6B"/>
                </a:solidFill>
              </a:rPr>
              <a:t>Vii</a:t>
            </a:r>
            <a:r>
              <a:rPr lang="it-IT" dirty="0">
                <a:solidFill>
                  <a:srgbClr val="6D1D6B"/>
                </a:solidFill>
              </a:rPr>
              <a:t> convegno Di.fi.ma., 8 ottobre 2015 - F. </a:t>
            </a:r>
            <a:r>
              <a:rPr lang="it-IT" dirty="0" err="1">
                <a:solidFill>
                  <a:srgbClr val="6D1D6B"/>
                </a:solidFill>
              </a:rPr>
              <a:t>Arzarello</a:t>
            </a:r>
            <a:r>
              <a:rPr lang="it-IT" dirty="0">
                <a:solidFill>
                  <a:srgbClr val="6D1D6B"/>
                </a:solidFill>
              </a:rPr>
              <a:t>, E. Taranto, S. </a:t>
            </a:r>
            <a:r>
              <a:rPr lang="it-IT" dirty="0" err="1">
                <a:solidFill>
                  <a:srgbClr val="6D1D6B"/>
                </a:solidFill>
              </a:rPr>
              <a:t>Labasin</a:t>
            </a:r>
            <a:r>
              <a:rPr lang="it-IT" dirty="0">
                <a:solidFill>
                  <a:srgbClr val="6D1D6B"/>
                </a:solidFill>
              </a:rPr>
              <a:t>, V. Alberti</a:t>
            </a:r>
            <a:endParaRPr lang="it-IT" dirty="0"/>
          </a:p>
        </p:txBody>
      </p:sp>
      <p:sp>
        <p:nvSpPr>
          <p:cNvPr id="6" name="Rettangolo 5"/>
          <p:cNvSpPr/>
          <p:nvPr/>
        </p:nvSpPr>
        <p:spPr>
          <a:xfrm>
            <a:off x="4798268" y="1280954"/>
            <a:ext cx="291458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it-IT" sz="4000" b="1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STRUMENTI</a:t>
            </a: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BEE7FB"/>
              </a:clrFrom>
              <a:clrTo>
                <a:srgbClr val="BEE7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412" y="4033600"/>
            <a:ext cx="2756614" cy="2117079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2684" y="2996951"/>
            <a:ext cx="2035365" cy="2773705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950" y="3271360"/>
            <a:ext cx="2941985" cy="2107468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>
          <a:xfrm>
            <a:off x="4638770" y="2262366"/>
            <a:ext cx="337624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6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Interviste</a:t>
            </a:r>
            <a:endParaRPr lang="it-IT" sz="6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0004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2000"/>
            <a:lum/>
          </a:blip>
          <a:srcRect/>
          <a:stretch>
            <a:fillRect l="2000" t="6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it-IT" sz="4800" b="1" dirty="0" smtClean="0">
                <a:solidFill>
                  <a:srgbClr val="CC3399"/>
                </a:solidFill>
              </a:rPr>
              <a:t>Monitoraggio e ricerca didattica </a:t>
            </a:r>
            <a:endParaRPr lang="it-IT" sz="4800" b="1" dirty="0">
              <a:solidFill>
                <a:srgbClr val="CC3399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2061964" y="6381329"/>
            <a:ext cx="9001000" cy="288032"/>
          </a:xfrm>
        </p:spPr>
        <p:txBody>
          <a:bodyPr/>
          <a:lstStyle/>
          <a:p>
            <a:r>
              <a:rPr lang="it-IT" dirty="0" err="1">
                <a:solidFill>
                  <a:srgbClr val="6D1D6B"/>
                </a:solidFill>
              </a:rPr>
              <a:t>Vii</a:t>
            </a:r>
            <a:r>
              <a:rPr lang="it-IT" dirty="0">
                <a:solidFill>
                  <a:srgbClr val="6D1D6B"/>
                </a:solidFill>
              </a:rPr>
              <a:t> convegno Di.fi.ma., 8 ottobre 2015 - F. </a:t>
            </a:r>
            <a:r>
              <a:rPr lang="it-IT" dirty="0" err="1">
                <a:solidFill>
                  <a:srgbClr val="6D1D6B"/>
                </a:solidFill>
              </a:rPr>
              <a:t>Arzarello</a:t>
            </a:r>
            <a:r>
              <a:rPr lang="it-IT" dirty="0">
                <a:solidFill>
                  <a:srgbClr val="6D1D6B"/>
                </a:solidFill>
              </a:rPr>
              <a:t>, E. Taranto, S. </a:t>
            </a:r>
            <a:r>
              <a:rPr lang="it-IT" dirty="0" err="1">
                <a:solidFill>
                  <a:srgbClr val="6D1D6B"/>
                </a:solidFill>
              </a:rPr>
              <a:t>Labasin</a:t>
            </a:r>
            <a:r>
              <a:rPr lang="it-IT" dirty="0">
                <a:solidFill>
                  <a:srgbClr val="6D1D6B"/>
                </a:solidFill>
              </a:rPr>
              <a:t>, V. Alberti</a:t>
            </a:r>
            <a:endParaRPr lang="it-IT" dirty="0"/>
          </a:p>
        </p:txBody>
      </p:sp>
      <p:sp>
        <p:nvSpPr>
          <p:cNvPr id="6" name="Rettangolo 5"/>
          <p:cNvSpPr/>
          <p:nvPr/>
        </p:nvSpPr>
        <p:spPr>
          <a:xfrm>
            <a:off x="4798268" y="1280954"/>
            <a:ext cx="291458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it-IT" sz="4000" b="1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STRUMENTI</a:t>
            </a:r>
          </a:p>
        </p:txBody>
      </p:sp>
      <p:sp>
        <p:nvSpPr>
          <p:cNvPr id="7" name="Rettangolo 6"/>
          <p:cNvSpPr/>
          <p:nvPr/>
        </p:nvSpPr>
        <p:spPr>
          <a:xfrm>
            <a:off x="5046733" y="2375988"/>
            <a:ext cx="241764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6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Forum</a:t>
            </a:r>
            <a:endParaRPr lang="it-IT" sz="6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1837520" y="4906509"/>
            <a:ext cx="288874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6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Tecnico</a:t>
            </a:r>
            <a:endParaRPr lang="it-IT" sz="6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4990627" y="4149080"/>
            <a:ext cx="252986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6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MOOC</a:t>
            </a:r>
            <a:endParaRPr lang="it-IT" sz="6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7822604" y="4941168"/>
            <a:ext cx="334341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6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Didattico</a:t>
            </a:r>
            <a:endParaRPr lang="it-IT" sz="6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cxnSp>
        <p:nvCxnSpPr>
          <p:cNvPr id="11" name="Connettore 2 10"/>
          <p:cNvCxnSpPr/>
          <p:nvPr/>
        </p:nvCxnSpPr>
        <p:spPr>
          <a:xfrm flipH="1">
            <a:off x="3430116" y="3284984"/>
            <a:ext cx="1800200" cy="1621525"/>
          </a:xfrm>
          <a:prstGeom prst="straightConnector1">
            <a:avLst/>
          </a:prstGeom>
          <a:ln w="38100">
            <a:solidFill>
              <a:schemeClr val="accent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2 11"/>
          <p:cNvCxnSpPr>
            <a:stCxn id="7" idx="2"/>
          </p:cNvCxnSpPr>
          <p:nvPr/>
        </p:nvCxnSpPr>
        <p:spPr>
          <a:xfrm flipH="1">
            <a:off x="6255557" y="3391651"/>
            <a:ext cx="1" cy="757429"/>
          </a:xfrm>
          <a:prstGeom prst="straightConnector1">
            <a:avLst/>
          </a:prstGeom>
          <a:ln w="38100">
            <a:solidFill>
              <a:schemeClr val="accent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2 15"/>
          <p:cNvCxnSpPr/>
          <p:nvPr/>
        </p:nvCxnSpPr>
        <p:spPr>
          <a:xfrm>
            <a:off x="7453081" y="3284984"/>
            <a:ext cx="1872208" cy="1521100"/>
          </a:xfrm>
          <a:prstGeom prst="straightConnector1">
            <a:avLst/>
          </a:prstGeom>
          <a:ln w="38100">
            <a:solidFill>
              <a:schemeClr val="accent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1332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2000"/>
            <a:lum/>
          </a:blip>
          <a:srcRect/>
          <a:stretch>
            <a:fillRect l="2000" t="6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it-IT" sz="4800" b="1" dirty="0" smtClean="0">
                <a:solidFill>
                  <a:srgbClr val="CC3399"/>
                </a:solidFill>
              </a:rPr>
              <a:t>Monitoraggio e ricerca didattica </a:t>
            </a:r>
            <a:endParaRPr lang="it-IT" sz="4800" b="1" dirty="0">
              <a:solidFill>
                <a:srgbClr val="CC3399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2061964" y="6381329"/>
            <a:ext cx="9001000" cy="288032"/>
          </a:xfrm>
        </p:spPr>
        <p:txBody>
          <a:bodyPr/>
          <a:lstStyle/>
          <a:p>
            <a:r>
              <a:rPr lang="it-IT" dirty="0" err="1">
                <a:solidFill>
                  <a:srgbClr val="6D1D6B"/>
                </a:solidFill>
              </a:rPr>
              <a:t>Vii</a:t>
            </a:r>
            <a:r>
              <a:rPr lang="it-IT" dirty="0">
                <a:solidFill>
                  <a:srgbClr val="6D1D6B"/>
                </a:solidFill>
              </a:rPr>
              <a:t> convegno Di.fi.ma., 8 ottobre 2015 - F. </a:t>
            </a:r>
            <a:r>
              <a:rPr lang="it-IT" dirty="0" err="1">
                <a:solidFill>
                  <a:srgbClr val="6D1D6B"/>
                </a:solidFill>
              </a:rPr>
              <a:t>Arzarello</a:t>
            </a:r>
            <a:r>
              <a:rPr lang="it-IT" dirty="0">
                <a:solidFill>
                  <a:srgbClr val="6D1D6B"/>
                </a:solidFill>
              </a:rPr>
              <a:t>, E. Taranto, S. </a:t>
            </a:r>
            <a:r>
              <a:rPr lang="it-IT" dirty="0" err="1">
                <a:solidFill>
                  <a:srgbClr val="6D1D6B"/>
                </a:solidFill>
              </a:rPr>
              <a:t>Labasin</a:t>
            </a:r>
            <a:r>
              <a:rPr lang="it-IT" dirty="0">
                <a:solidFill>
                  <a:srgbClr val="6D1D6B"/>
                </a:solidFill>
              </a:rPr>
              <a:t>, V. Alberti</a:t>
            </a:r>
            <a:endParaRPr lang="it-IT" dirty="0"/>
          </a:p>
        </p:txBody>
      </p:sp>
      <p:sp>
        <p:nvSpPr>
          <p:cNvPr id="6" name="Rettangolo 5"/>
          <p:cNvSpPr/>
          <p:nvPr/>
        </p:nvSpPr>
        <p:spPr>
          <a:xfrm>
            <a:off x="4798268" y="1280954"/>
            <a:ext cx="291458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it-IT" sz="4000" b="1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STRUMENTI</a:t>
            </a:r>
          </a:p>
        </p:txBody>
      </p:sp>
      <p:sp>
        <p:nvSpPr>
          <p:cNvPr id="7" name="Rettangolo 6"/>
          <p:cNvSpPr/>
          <p:nvPr/>
        </p:nvSpPr>
        <p:spPr>
          <a:xfrm>
            <a:off x="5096342" y="2076331"/>
            <a:ext cx="236391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60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Padlet</a:t>
            </a:r>
            <a:endParaRPr lang="it-IT" sz="6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112" y="3418484"/>
            <a:ext cx="4686852" cy="2636354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436" y="1988840"/>
            <a:ext cx="9782801" cy="4625111"/>
          </a:xfrm>
          <a:prstGeom prst="rect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</p:pic>
      <p:pic>
        <p:nvPicPr>
          <p:cNvPr id="9" name="Immagine 8">
            <a:hlinkClick r:id="rId6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8273" y="1906957"/>
            <a:ext cx="9753125" cy="4686427"/>
          </a:xfrm>
          <a:prstGeom prst="rect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</p:pic>
      <p:sp>
        <p:nvSpPr>
          <p:cNvPr id="10" name="Rettangolo 9"/>
          <p:cNvSpPr/>
          <p:nvPr/>
        </p:nvSpPr>
        <p:spPr>
          <a:xfrm>
            <a:off x="9334772" y="6638075"/>
            <a:ext cx="242245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800" dirty="0">
                <a:hlinkClick r:id="rId6"/>
              </a:rPr>
              <a:t>http://</a:t>
            </a:r>
            <a:r>
              <a:rPr lang="it-IT" sz="800" dirty="0" smtClean="0">
                <a:hlinkClick r:id="rId6"/>
              </a:rPr>
              <a:t>it.padlet.com/virginiasaramoo/cu5gc7ogjlng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87016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19000"/>
            <a:lum/>
          </a:blip>
          <a:srcRect/>
          <a:stretch>
            <a:fillRect l="26000" t="-7000" r="-8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820" y="381000"/>
            <a:ext cx="3816424" cy="1371600"/>
          </a:xfrm>
        </p:spPr>
        <p:txBody>
          <a:bodyPr/>
          <a:lstStyle/>
          <a:p>
            <a:r>
              <a:rPr lang="it-IT" dirty="0" smtClean="0"/>
              <a:t>perché UN MOOC?</a:t>
            </a:r>
            <a:r>
              <a:rPr lang="it-IT" dirty="0"/>
              <a:t/>
            </a:r>
            <a:br>
              <a:rPr lang="it-IT" dirty="0"/>
            </a:b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lvl="0" indent="-342900">
              <a:buFont typeface="Arial" panose="020B0604020202020204" pitchFamily="34" charset="0"/>
              <a:buChar char="•"/>
            </a:pPr>
            <a:endParaRPr lang="it-IT" dirty="0" smtClean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it-IT" dirty="0" smtClean="0"/>
              <a:t>Corso </a:t>
            </a:r>
            <a:r>
              <a:rPr lang="it-IT" dirty="0"/>
              <a:t>open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it-IT" dirty="0"/>
              <a:t>Favorisce apprendimento e cooperazione sociale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it-IT" dirty="0"/>
              <a:t>Gestione autonoma dei tempi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dirty="0"/>
              <a:t>Da insegnanti per insegnanti</a:t>
            </a:r>
          </a:p>
          <a:p>
            <a:pPr lvl="0"/>
            <a:endParaRPr lang="it-IT" dirty="0"/>
          </a:p>
          <a:p>
            <a:endParaRPr lang="en-US" dirty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0688"/>
            <a:ext cx="578928" cy="576065"/>
          </a:xfrm>
          <a:prstGeom prst="rect">
            <a:avLst/>
          </a:prstGeom>
        </p:spPr>
      </p:pic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4620736" y="6456670"/>
            <a:ext cx="7382714" cy="428130"/>
          </a:xfrm>
        </p:spPr>
        <p:txBody>
          <a:bodyPr/>
          <a:lstStyle/>
          <a:p>
            <a:r>
              <a:rPr lang="it-IT" sz="1000" dirty="0" err="1" smtClean="0">
                <a:solidFill>
                  <a:srgbClr val="6D1D6B"/>
                </a:solidFill>
              </a:rPr>
              <a:t>Vii</a:t>
            </a:r>
            <a:r>
              <a:rPr lang="it-IT" sz="1000" dirty="0" smtClean="0">
                <a:solidFill>
                  <a:srgbClr val="6D1D6B"/>
                </a:solidFill>
              </a:rPr>
              <a:t> convegno Di.fi.ma., 8 ottobre 2015 - F. </a:t>
            </a:r>
            <a:r>
              <a:rPr lang="it-IT" sz="1000" dirty="0" err="1" smtClean="0">
                <a:solidFill>
                  <a:srgbClr val="6D1D6B"/>
                </a:solidFill>
              </a:rPr>
              <a:t>Arzarello</a:t>
            </a:r>
            <a:r>
              <a:rPr lang="it-IT" sz="1000" dirty="0" smtClean="0">
                <a:solidFill>
                  <a:srgbClr val="6D1D6B"/>
                </a:solidFill>
              </a:rPr>
              <a:t>, E. Taranto, S. </a:t>
            </a:r>
            <a:r>
              <a:rPr lang="it-IT" sz="1000" dirty="0" err="1" smtClean="0">
                <a:solidFill>
                  <a:srgbClr val="6D1D6B"/>
                </a:solidFill>
              </a:rPr>
              <a:t>Labasin</a:t>
            </a:r>
            <a:r>
              <a:rPr lang="it-IT" sz="1000" dirty="0" smtClean="0">
                <a:solidFill>
                  <a:srgbClr val="6D1D6B"/>
                </a:solidFill>
              </a:rPr>
              <a:t>, V. Alberti</a:t>
            </a:r>
            <a:endParaRPr lang="it-IT" sz="1000" dirty="0">
              <a:solidFill>
                <a:srgbClr val="6D1D6B"/>
              </a:solidFill>
            </a:endParaRPr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726" y="5825829"/>
            <a:ext cx="1304930" cy="692741"/>
          </a:xfrm>
        </p:spPr>
      </p:pic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6"/>
          <a:srcRect l="1413" r="1006" b="8063"/>
          <a:stretch/>
        </p:blipFill>
        <p:spPr>
          <a:xfrm>
            <a:off x="4769136" y="1066800"/>
            <a:ext cx="7085916" cy="4162400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</p:pic>
      <p:sp>
        <p:nvSpPr>
          <p:cNvPr id="7" name="CasellaDiTesto 6"/>
          <p:cNvSpPr txBox="1"/>
          <p:nvPr/>
        </p:nvSpPr>
        <p:spPr>
          <a:xfrm>
            <a:off x="6454452" y="6139210"/>
            <a:ext cx="5174766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it-IT" b="1" dirty="0" smtClean="0">
                <a:solidFill>
                  <a:schemeClr val="accent3">
                    <a:lumMod val="75000"/>
                  </a:schemeClr>
                </a:solidFill>
              </a:rPr>
              <a:t>Master formatori in didattica della matematica</a:t>
            </a:r>
            <a:endParaRPr lang="it-IT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150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2000"/>
            <a:lum/>
          </a:blip>
          <a:srcRect/>
          <a:stretch>
            <a:fillRect l="2000" t="6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8635" y="2590944"/>
            <a:ext cx="5053846" cy="3790385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it-IT" sz="4800" b="1" dirty="0" smtClean="0">
                <a:solidFill>
                  <a:srgbClr val="CC3399"/>
                </a:solidFill>
              </a:rPr>
              <a:t>Monitoraggio e ricerca didattica </a:t>
            </a:r>
            <a:endParaRPr lang="it-IT" sz="4800" b="1" dirty="0">
              <a:solidFill>
                <a:srgbClr val="CC3399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2061964" y="6381329"/>
            <a:ext cx="9001000" cy="288032"/>
          </a:xfrm>
        </p:spPr>
        <p:txBody>
          <a:bodyPr/>
          <a:lstStyle/>
          <a:p>
            <a:r>
              <a:rPr lang="it-IT" dirty="0" err="1">
                <a:solidFill>
                  <a:srgbClr val="6D1D6B"/>
                </a:solidFill>
              </a:rPr>
              <a:t>Vii</a:t>
            </a:r>
            <a:r>
              <a:rPr lang="it-IT" dirty="0">
                <a:solidFill>
                  <a:srgbClr val="6D1D6B"/>
                </a:solidFill>
              </a:rPr>
              <a:t> convegno Di.fi.ma., 8 ottobre 2015 - F. </a:t>
            </a:r>
            <a:r>
              <a:rPr lang="it-IT" dirty="0" err="1">
                <a:solidFill>
                  <a:srgbClr val="6D1D6B"/>
                </a:solidFill>
              </a:rPr>
              <a:t>Arzarello</a:t>
            </a:r>
            <a:r>
              <a:rPr lang="it-IT" dirty="0">
                <a:solidFill>
                  <a:srgbClr val="6D1D6B"/>
                </a:solidFill>
              </a:rPr>
              <a:t>, E. Taranto, S. </a:t>
            </a:r>
            <a:r>
              <a:rPr lang="it-IT" dirty="0" err="1">
                <a:solidFill>
                  <a:srgbClr val="6D1D6B"/>
                </a:solidFill>
              </a:rPr>
              <a:t>Labasin</a:t>
            </a:r>
            <a:r>
              <a:rPr lang="it-IT" dirty="0">
                <a:solidFill>
                  <a:srgbClr val="6D1D6B"/>
                </a:solidFill>
              </a:rPr>
              <a:t>, V. Alberti</a:t>
            </a:r>
            <a:endParaRPr lang="it-IT" dirty="0"/>
          </a:p>
        </p:txBody>
      </p:sp>
      <p:sp>
        <p:nvSpPr>
          <p:cNvPr id="6" name="Rettangolo 5"/>
          <p:cNvSpPr/>
          <p:nvPr/>
        </p:nvSpPr>
        <p:spPr>
          <a:xfrm>
            <a:off x="4798268" y="1280954"/>
            <a:ext cx="291458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it-IT" sz="4000" b="1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STRUMENTI</a:t>
            </a:r>
          </a:p>
        </p:txBody>
      </p:sp>
      <p:sp>
        <p:nvSpPr>
          <p:cNvPr id="7" name="Rettangolo 6"/>
          <p:cNvSpPr/>
          <p:nvPr/>
        </p:nvSpPr>
        <p:spPr>
          <a:xfrm>
            <a:off x="2910251" y="2229680"/>
            <a:ext cx="669061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6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Statistiche </a:t>
            </a:r>
            <a:r>
              <a:rPr lang="it-IT" sz="60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Moodle</a:t>
            </a:r>
            <a:endParaRPr lang="it-IT" sz="6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17071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2000"/>
            <a:lum/>
          </a:blip>
          <a:srcRect/>
          <a:stretch>
            <a:fillRect l="2000" t="6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671063" y="245608"/>
            <a:ext cx="9782801" cy="1239837"/>
          </a:xfrm>
        </p:spPr>
        <p:txBody>
          <a:bodyPr anchor="ctr">
            <a:normAutofit/>
          </a:bodyPr>
          <a:lstStyle/>
          <a:p>
            <a:pPr algn="ctr"/>
            <a:r>
              <a:rPr lang="it-IT" sz="4800" b="1" dirty="0" smtClean="0">
                <a:solidFill>
                  <a:srgbClr val="CC3399"/>
                </a:solidFill>
              </a:rPr>
              <a:t>Monitoraggio e ricerca didattica </a:t>
            </a:r>
            <a:endParaRPr lang="it-IT" sz="4800" b="1" dirty="0">
              <a:solidFill>
                <a:srgbClr val="CC3399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2061964" y="6381329"/>
            <a:ext cx="9001000" cy="288032"/>
          </a:xfrm>
        </p:spPr>
        <p:txBody>
          <a:bodyPr/>
          <a:lstStyle/>
          <a:p>
            <a:r>
              <a:rPr lang="it-IT" dirty="0" err="1">
                <a:solidFill>
                  <a:srgbClr val="6D1D6B"/>
                </a:solidFill>
              </a:rPr>
              <a:t>Vii</a:t>
            </a:r>
            <a:r>
              <a:rPr lang="it-IT" dirty="0">
                <a:solidFill>
                  <a:srgbClr val="6D1D6B"/>
                </a:solidFill>
              </a:rPr>
              <a:t> convegno Di.fi.ma., 8 ottobre 2015 - F. </a:t>
            </a:r>
            <a:r>
              <a:rPr lang="it-IT" dirty="0" err="1">
                <a:solidFill>
                  <a:srgbClr val="6D1D6B"/>
                </a:solidFill>
              </a:rPr>
              <a:t>Arzarello</a:t>
            </a:r>
            <a:r>
              <a:rPr lang="it-IT" dirty="0">
                <a:solidFill>
                  <a:srgbClr val="6D1D6B"/>
                </a:solidFill>
              </a:rPr>
              <a:t>, E. Taranto, S. </a:t>
            </a:r>
            <a:r>
              <a:rPr lang="it-IT" dirty="0" err="1">
                <a:solidFill>
                  <a:srgbClr val="6D1D6B"/>
                </a:solidFill>
              </a:rPr>
              <a:t>Labasin</a:t>
            </a:r>
            <a:r>
              <a:rPr lang="it-IT" dirty="0">
                <a:solidFill>
                  <a:srgbClr val="6D1D6B"/>
                </a:solidFill>
              </a:rPr>
              <a:t>, V. Alberti</a:t>
            </a:r>
            <a:endParaRPr lang="it-IT" dirty="0"/>
          </a:p>
        </p:txBody>
      </p:sp>
      <p:sp>
        <p:nvSpPr>
          <p:cNvPr id="8" name="Rettangolo 7"/>
          <p:cNvSpPr/>
          <p:nvPr/>
        </p:nvSpPr>
        <p:spPr>
          <a:xfrm>
            <a:off x="1658611" y="1700808"/>
            <a:ext cx="9349077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4500" b="1" dirty="0" smtClean="0">
                <a:ln w="0"/>
                <a:solidFill>
                  <a:srgbClr val="008080"/>
                </a:solidFill>
                <a:effectLst>
                  <a:reflection blurRad="6350" stA="53000" endA="300" endPos="35500" dir="5400000" sy="-90000" algn="bl" rotWithShape="0"/>
                </a:effectLst>
              </a:rPr>
              <a:t>Progetto </a:t>
            </a:r>
            <a:r>
              <a:rPr lang="it-IT" sz="4500" b="1" dirty="0">
                <a:ln w="0"/>
                <a:solidFill>
                  <a:srgbClr val="008080"/>
                </a:solidFill>
                <a:effectLst>
                  <a:reflection blurRad="6350" stA="53000" endA="300" endPos="35500" dir="5400000" sy="-90000" algn="bl" rotWithShape="0"/>
                </a:effectLst>
              </a:rPr>
              <a:t>di </a:t>
            </a:r>
            <a:r>
              <a:rPr lang="it-IT" sz="4500" b="1" dirty="0" smtClean="0">
                <a:ln w="0"/>
                <a:solidFill>
                  <a:srgbClr val="008080"/>
                </a:solidFill>
                <a:effectLst>
                  <a:reflection blurRad="6350" stA="53000" endA="300" endPos="35500" dir="5400000" sy="-90000" algn="bl" rotWithShape="0"/>
                </a:effectLst>
              </a:rPr>
              <a:t>ricerca didattica</a:t>
            </a:r>
          </a:p>
          <a:p>
            <a:pPr algn="ctr"/>
            <a:endParaRPr lang="it-IT" sz="2100" b="1" dirty="0">
              <a:ln w="0"/>
              <a:solidFill>
                <a:srgbClr val="CC3399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endParaRPr lang="it-IT" sz="2100" b="1" dirty="0" smtClean="0">
              <a:ln w="0"/>
              <a:solidFill>
                <a:srgbClr val="CC3399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it-IT" sz="2800" b="1" dirty="0">
                <a:solidFill>
                  <a:schemeClr val="accent6">
                    <a:lumMod val="75000"/>
                  </a:schemeClr>
                </a:solidFill>
              </a:rPr>
              <a:t>A  quale tipologia appartiene il MOOC del master? </a:t>
            </a:r>
            <a:r>
              <a:rPr lang="it-IT" altLang="it-IT" sz="2800" b="1" dirty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       Rientra nelle note (</a:t>
            </a:r>
            <a:r>
              <a:rPr lang="it-IT" altLang="it-IT" sz="2800" b="1" dirty="0" err="1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cMooc</a:t>
            </a:r>
            <a:r>
              <a:rPr lang="it-IT" altLang="it-IT" sz="2800" b="1" dirty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, </a:t>
            </a:r>
            <a:r>
              <a:rPr lang="it-IT" altLang="it-IT" sz="2800" b="1" dirty="0" err="1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xMooc</a:t>
            </a:r>
            <a:r>
              <a:rPr lang="it-IT" altLang="it-IT" sz="2800" b="1" dirty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, </a:t>
            </a:r>
            <a:r>
              <a:rPr lang="it-IT" altLang="it-IT" sz="2800" b="1" dirty="0" err="1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iMooc</a:t>
            </a:r>
            <a:r>
              <a:rPr lang="it-IT" altLang="it-IT" sz="2800" b="1" dirty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)? Prende alcuni aspetti da ognuno o ne individua una nuova</a:t>
            </a:r>
            <a:r>
              <a:rPr lang="it-IT" altLang="it-IT" sz="2800" b="1" dirty="0" smtClean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?</a:t>
            </a:r>
            <a:endParaRPr lang="it-IT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16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2000"/>
            <a:lum/>
          </a:blip>
          <a:srcRect/>
          <a:stretch>
            <a:fillRect l="2000" t="6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671063" y="245608"/>
            <a:ext cx="9782801" cy="1239837"/>
          </a:xfrm>
        </p:spPr>
        <p:txBody>
          <a:bodyPr anchor="ctr">
            <a:normAutofit/>
          </a:bodyPr>
          <a:lstStyle/>
          <a:p>
            <a:pPr algn="ctr"/>
            <a:r>
              <a:rPr lang="it-IT" sz="4800" b="1" dirty="0" smtClean="0">
                <a:solidFill>
                  <a:srgbClr val="CC3399"/>
                </a:solidFill>
              </a:rPr>
              <a:t>Monitoraggio e ricerca didattica </a:t>
            </a:r>
            <a:endParaRPr lang="it-IT" sz="4800" b="1" dirty="0">
              <a:solidFill>
                <a:srgbClr val="CC3399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2061964" y="6381329"/>
            <a:ext cx="9001000" cy="288032"/>
          </a:xfrm>
        </p:spPr>
        <p:txBody>
          <a:bodyPr/>
          <a:lstStyle/>
          <a:p>
            <a:r>
              <a:rPr lang="it-IT" dirty="0" err="1">
                <a:solidFill>
                  <a:srgbClr val="6D1D6B"/>
                </a:solidFill>
              </a:rPr>
              <a:t>Vii</a:t>
            </a:r>
            <a:r>
              <a:rPr lang="it-IT" dirty="0">
                <a:solidFill>
                  <a:srgbClr val="6D1D6B"/>
                </a:solidFill>
              </a:rPr>
              <a:t> convegno Di.fi.ma., 8 ottobre 2015 - F. </a:t>
            </a:r>
            <a:r>
              <a:rPr lang="it-IT" dirty="0" err="1">
                <a:solidFill>
                  <a:srgbClr val="6D1D6B"/>
                </a:solidFill>
              </a:rPr>
              <a:t>Arzarello</a:t>
            </a:r>
            <a:r>
              <a:rPr lang="it-IT" dirty="0">
                <a:solidFill>
                  <a:srgbClr val="6D1D6B"/>
                </a:solidFill>
              </a:rPr>
              <a:t>, E. Taranto, S. </a:t>
            </a:r>
            <a:r>
              <a:rPr lang="it-IT" dirty="0" err="1">
                <a:solidFill>
                  <a:srgbClr val="6D1D6B"/>
                </a:solidFill>
              </a:rPr>
              <a:t>Labasin</a:t>
            </a:r>
            <a:r>
              <a:rPr lang="it-IT" dirty="0">
                <a:solidFill>
                  <a:srgbClr val="6D1D6B"/>
                </a:solidFill>
              </a:rPr>
              <a:t>, V. Alberti</a:t>
            </a:r>
            <a:endParaRPr lang="it-IT" dirty="0"/>
          </a:p>
        </p:txBody>
      </p:sp>
      <p:sp>
        <p:nvSpPr>
          <p:cNvPr id="8" name="Rettangolo 7"/>
          <p:cNvSpPr/>
          <p:nvPr/>
        </p:nvSpPr>
        <p:spPr>
          <a:xfrm>
            <a:off x="1658611" y="1700808"/>
            <a:ext cx="940435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4500" b="1" dirty="0" smtClean="0">
                <a:ln w="0"/>
                <a:solidFill>
                  <a:srgbClr val="008080"/>
                </a:solidFill>
                <a:effectLst>
                  <a:reflection blurRad="6350" stA="53000" endA="300" endPos="35500" dir="5400000" sy="-90000" algn="bl" rotWithShape="0"/>
                </a:effectLst>
              </a:rPr>
              <a:t>Progetto </a:t>
            </a:r>
            <a:r>
              <a:rPr lang="it-IT" sz="4500" b="1" dirty="0">
                <a:ln w="0"/>
                <a:solidFill>
                  <a:srgbClr val="008080"/>
                </a:solidFill>
                <a:effectLst>
                  <a:reflection blurRad="6350" stA="53000" endA="300" endPos="35500" dir="5400000" sy="-90000" algn="bl" rotWithShape="0"/>
                </a:effectLst>
              </a:rPr>
              <a:t>di </a:t>
            </a:r>
            <a:r>
              <a:rPr lang="it-IT" sz="4500" b="1" dirty="0" smtClean="0">
                <a:ln w="0"/>
                <a:solidFill>
                  <a:srgbClr val="008080"/>
                </a:solidFill>
                <a:effectLst>
                  <a:reflection blurRad="6350" stA="53000" endA="300" endPos="35500" dir="5400000" sy="-90000" algn="bl" rotWithShape="0"/>
                </a:effectLst>
              </a:rPr>
              <a:t>ricerca didattica</a:t>
            </a:r>
          </a:p>
          <a:p>
            <a:pPr algn="ctr"/>
            <a:endParaRPr lang="it-IT" sz="2100" b="1" dirty="0">
              <a:ln w="0"/>
              <a:solidFill>
                <a:srgbClr val="CC3399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endParaRPr lang="it-IT" sz="2100" b="1" dirty="0" smtClean="0">
              <a:ln w="0"/>
              <a:solidFill>
                <a:srgbClr val="CC3399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marL="514350" lvl="0" indent="-514350" algn="just">
              <a:buFont typeface="+mj-lt"/>
              <a:buAutoNum type="arabicPeriod" startAt="2"/>
            </a:pPr>
            <a:r>
              <a:rPr lang="it-IT" altLang="it-IT" sz="2800" b="1" dirty="0" smtClean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Come gli insegnanti fruitori del MOOC sono sensibili ai mutamenti che l'utilizzo del MOOC genera nel modo in cui i concetti matematici sono presentati agli allievi e quali sono le conseguenti ricadute da loro percepite e attuate sull'insegnamento/apprendimento della matematica?</a:t>
            </a:r>
            <a:endParaRPr lang="it-IT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018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2000"/>
            <a:lum/>
          </a:blip>
          <a:srcRect/>
          <a:stretch>
            <a:fillRect l="2000" t="6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671063" y="245608"/>
            <a:ext cx="9782801" cy="1239837"/>
          </a:xfrm>
        </p:spPr>
        <p:txBody>
          <a:bodyPr anchor="ctr">
            <a:normAutofit/>
          </a:bodyPr>
          <a:lstStyle/>
          <a:p>
            <a:pPr algn="ctr"/>
            <a:r>
              <a:rPr lang="it-IT" sz="4800" b="1" dirty="0" smtClean="0">
                <a:solidFill>
                  <a:srgbClr val="CC3399"/>
                </a:solidFill>
              </a:rPr>
              <a:t>Monitoraggio e ricerca didattica </a:t>
            </a:r>
            <a:endParaRPr lang="it-IT" sz="4800" b="1" dirty="0">
              <a:solidFill>
                <a:srgbClr val="CC3399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2061964" y="6381329"/>
            <a:ext cx="9001000" cy="288032"/>
          </a:xfrm>
        </p:spPr>
        <p:txBody>
          <a:bodyPr/>
          <a:lstStyle/>
          <a:p>
            <a:r>
              <a:rPr lang="it-IT" dirty="0" err="1">
                <a:solidFill>
                  <a:srgbClr val="6D1D6B"/>
                </a:solidFill>
              </a:rPr>
              <a:t>Vii</a:t>
            </a:r>
            <a:r>
              <a:rPr lang="it-IT" dirty="0">
                <a:solidFill>
                  <a:srgbClr val="6D1D6B"/>
                </a:solidFill>
              </a:rPr>
              <a:t> convegno Di.fi.ma., 8 ottobre 2015 - F. </a:t>
            </a:r>
            <a:r>
              <a:rPr lang="it-IT" dirty="0" err="1">
                <a:solidFill>
                  <a:srgbClr val="6D1D6B"/>
                </a:solidFill>
              </a:rPr>
              <a:t>Arzarello</a:t>
            </a:r>
            <a:r>
              <a:rPr lang="it-IT" dirty="0">
                <a:solidFill>
                  <a:srgbClr val="6D1D6B"/>
                </a:solidFill>
              </a:rPr>
              <a:t>, E. Taranto, S. </a:t>
            </a:r>
            <a:r>
              <a:rPr lang="it-IT" dirty="0" err="1">
                <a:solidFill>
                  <a:srgbClr val="6D1D6B"/>
                </a:solidFill>
              </a:rPr>
              <a:t>Labasin</a:t>
            </a:r>
            <a:r>
              <a:rPr lang="it-IT" dirty="0">
                <a:solidFill>
                  <a:srgbClr val="6D1D6B"/>
                </a:solidFill>
              </a:rPr>
              <a:t>, V. Alberti</a:t>
            </a:r>
            <a:endParaRPr lang="it-IT" dirty="0"/>
          </a:p>
        </p:txBody>
      </p:sp>
      <p:sp>
        <p:nvSpPr>
          <p:cNvPr id="8" name="Rettangolo 7"/>
          <p:cNvSpPr/>
          <p:nvPr/>
        </p:nvSpPr>
        <p:spPr>
          <a:xfrm>
            <a:off x="1557909" y="1772816"/>
            <a:ext cx="9793087" cy="35855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4500" b="1" dirty="0" smtClean="0">
                <a:ln w="0"/>
                <a:solidFill>
                  <a:srgbClr val="008080"/>
                </a:solidFill>
                <a:effectLst>
                  <a:reflection blurRad="6350" stA="53000" endA="300" endPos="35500" dir="5400000" sy="-90000" algn="bl" rotWithShape="0"/>
                </a:effectLst>
              </a:rPr>
              <a:t>Progetto </a:t>
            </a:r>
            <a:r>
              <a:rPr lang="it-IT" sz="4500" b="1" dirty="0">
                <a:ln w="0"/>
                <a:solidFill>
                  <a:srgbClr val="008080"/>
                </a:solidFill>
                <a:effectLst>
                  <a:reflection blurRad="6350" stA="53000" endA="300" endPos="35500" dir="5400000" sy="-90000" algn="bl" rotWithShape="0"/>
                </a:effectLst>
              </a:rPr>
              <a:t>di </a:t>
            </a:r>
            <a:r>
              <a:rPr lang="it-IT" sz="4500" b="1" dirty="0" smtClean="0">
                <a:ln w="0"/>
                <a:solidFill>
                  <a:srgbClr val="008080"/>
                </a:solidFill>
                <a:effectLst>
                  <a:reflection blurRad="6350" stA="53000" endA="300" endPos="35500" dir="5400000" sy="-90000" algn="bl" rotWithShape="0"/>
                </a:effectLst>
              </a:rPr>
              <a:t>ricerca didattica</a:t>
            </a:r>
          </a:p>
          <a:p>
            <a:pPr algn="ctr"/>
            <a:endParaRPr lang="it-IT" sz="2100" b="1" dirty="0">
              <a:ln w="0"/>
              <a:solidFill>
                <a:srgbClr val="CC3399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endParaRPr lang="it-IT" sz="2100" b="1" dirty="0" smtClean="0">
              <a:ln w="0"/>
              <a:solidFill>
                <a:srgbClr val="CC3399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marL="514350" lvl="0" indent="-514350" algn="just">
              <a:buFont typeface="+mj-lt"/>
              <a:buAutoNum type="arabicPeriod" startAt="3"/>
            </a:pPr>
            <a:r>
              <a:rPr lang="it-IT" altLang="it-IT" sz="2800" b="1" dirty="0" smtClean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In </a:t>
            </a:r>
            <a:r>
              <a:rPr lang="it-IT" altLang="it-IT" sz="2800" b="1" dirty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quale misura il MOOC è in grado di cambiare le convinzioni e le pratiche didattiche degli insegnanti? </a:t>
            </a:r>
            <a:r>
              <a:rPr lang="it-IT" altLang="it-IT" sz="2800" b="1" dirty="0" smtClean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In </a:t>
            </a:r>
            <a:r>
              <a:rPr lang="it-IT" altLang="it-IT" sz="2800" b="1" dirty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particolare, in che misura e come può provocare il passaggio da una didattica trasmissiva a una di tipo interattivo e partecipativo</a:t>
            </a:r>
            <a:r>
              <a:rPr lang="it-IT" altLang="it-IT" sz="2800" b="1" dirty="0" smtClean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?</a:t>
            </a:r>
            <a:endParaRPr lang="it-IT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171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2000"/>
            <a:lum/>
          </a:blip>
          <a:srcRect/>
          <a:stretch>
            <a:fillRect l="2000" t="6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671063" y="245608"/>
            <a:ext cx="9782801" cy="1239837"/>
          </a:xfrm>
        </p:spPr>
        <p:txBody>
          <a:bodyPr anchor="ctr">
            <a:normAutofit/>
          </a:bodyPr>
          <a:lstStyle/>
          <a:p>
            <a:pPr algn="ctr"/>
            <a:r>
              <a:rPr lang="it-IT" sz="4800" b="1" dirty="0" smtClean="0">
                <a:solidFill>
                  <a:srgbClr val="CC3399"/>
                </a:solidFill>
              </a:rPr>
              <a:t>Monitoraggio e ricerca didattica </a:t>
            </a:r>
            <a:endParaRPr lang="it-IT" sz="4800" b="1" dirty="0">
              <a:solidFill>
                <a:srgbClr val="CC3399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2061964" y="6381329"/>
            <a:ext cx="9001000" cy="288032"/>
          </a:xfrm>
        </p:spPr>
        <p:txBody>
          <a:bodyPr/>
          <a:lstStyle/>
          <a:p>
            <a:r>
              <a:rPr lang="it-IT" dirty="0" err="1">
                <a:solidFill>
                  <a:srgbClr val="6D1D6B"/>
                </a:solidFill>
              </a:rPr>
              <a:t>Vii</a:t>
            </a:r>
            <a:r>
              <a:rPr lang="it-IT" dirty="0">
                <a:solidFill>
                  <a:srgbClr val="6D1D6B"/>
                </a:solidFill>
              </a:rPr>
              <a:t> convegno Di.fi.ma., 8 ottobre 2015 - F. </a:t>
            </a:r>
            <a:r>
              <a:rPr lang="it-IT" dirty="0" err="1">
                <a:solidFill>
                  <a:srgbClr val="6D1D6B"/>
                </a:solidFill>
              </a:rPr>
              <a:t>Arzarello</a:t>
            </a:r>
            <a:r>
              <a:rPr lang="it-IT" dirty="0">
                <a:solidFill>
                  <a:srgbClr val="6D1D6B"/>
                </a:solidFill>
              </a:rPr>
              <a:t>, E. Taranto, S. </a:t>
            </a:r>
            <a:r>
              <a:rPr lang="it-IT" dirty="0" err="1">
                <a:solidFill>
                  <a:srgbClr val="6D1D6B"/>
                </a:solidFill>
              </a:rPr>
              <a:t>Labasin</a:t>
            </a:r>
            <a:r>
              <a:rPr lang="it-IT" dirty="0">
                <a:solidFill>
                  <a:srgbClr val="6D1D6B"/>
                </a:solidFill>
              </a:rPr>
              <a:t>, V. Alberti</a:t>
            </a:r>
            <a:endParaRPr lang="it-IT" dirty="0"/>
          </a:p>
        </p:txBody>
      </p:sp>
      <p:sp>
        <p:nvSpPr>
          <p:cNvPr id="8" name="Rettangolo 7"/>
          <p:cNvSpPr/>
          <p:nvPr/>
        </p:nvSpPr>
        <p:spPr>
          <a:xfrm>
            <a:off x="1658611" y="1700808"/>
            <a:ext cx="9795253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4500" b="1" dirty="0" smtClean="0">
                <a:ln w="0"/>
                <a:solidFill>
                  <a:srgbClr val="008080"/>
                </a:solidFill>
                <a:effectLst>
                  <a:reflection blurRad="6350" stA="53000" endA="300" endPos="35500" dir="5400000" sy="-90000" algn="bl" rotWithShape="0"/>
                </a:effectLst>
              </a:rPr>
              <a:t>Progetto </a:t>
            </a:r>
            <a:r>
              <a:rPr lang="it-IT" sz="4500" b="1" dirty="0">
                <a:ln w="0"/>
                <a:solidFill>
                  <a:srgbClr val="008080"/>
                </a:solidFill>
                <a:effectLst>
                  <a:reflection blurRad="6350" stA="53000" endA="300" endPos="35500" dir="5400000" sy="-90000" algn="bl" rotWithShape="0"/>
                </a:effectLst>
              </a:rPr>
              <a:t>di </a:t>
            </a:r>
            <a:r>
              <a:rPr lang="it-IT" sz="4500" b="1" dirty="0" smtClean="0">
                <a:ln w="0"/>
                <a:solidFill>
                  <a:srgbClr val="008080"/>
                </a:solidFill>
                <a:effectLst>
                  <a:reflection blurRad="6350" stA="53000" endA="300" endPos="35500" dir="5400000" sy="-90000" algn="bl" rotWithShape="0"/>
                </a:effectLst>
              </a:rPr>
              <a:t>ricerca didattica</a:t>
            </a:r>
          </a:p>
          <a:p>
            <a:pPr algn="ctr"/>
            <a:endParaRPr lang="it-IT" sz="2100" b="1" dirty="0">
              <a:ln w="0"/>
              <a:solidFill>
                <a:srgbClr val="CC3399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endParaRPr lang="it-IT" sz="2100" b="1" dirty="0" smtClean="0">
              <a:ln w="0"/>
              <a:solidFill>
                <a:srgbClr val="CC3399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marL="514350" lvl="0" indent="-514350" algn="just">
              <a:buFont typeface="+mj-lt"/>
              <a:buAutoNum type="arabicPeriod" startAt="4"/>
            </a:pPr>
            <a:r>
              <a:rPr lang="it-IT" altLang="it-IT" sz="2800" b="1" dirty="0" smtClean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Qual </a:t>
            </a:r>
            <a:r>
              <a:rPr lang="it-IT" altLang="it-IT" sz="2800" b="1" dirty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è il percorso evolutivo degli insegnanti nell'acquisizione delle metodologie didattiche proposte nel </a:t>
            </a:r>
            <a:r>
              <a:rPr lang="it-IT" altLang="it-IT" sz="2800" b="1" dirty="0" smtClean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MOOC </a:t>
            </a:r>
            <a:r>
              <a:rPr lang="it-IT" altLang="it-IT" sz="2800" b="1" dirty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in quanto suoi fruitori</a:t>
            </a:r>
            <a:r>
              <a:rPr lang="it-IT" altLang="it-IT" sz="2800" b="1" dirty="0" smtClean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?</a:t>
            </a:r>
            <a:endParaRPr lang="it-IT" altLang="it-IT" sz="2800" b="1" dirty="0">
              <a:solidFill>
                <a:schemeClr val="accent6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802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2000"/>
            <a:lum/>
          </a:blip>
          <a:srcRect/>
          <a:stretch>
            <a:fillRect l="2000" t="6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671063" y="245608"/>
            <a:ext cx="9782801" cy="1239837"/>
          </a:xfrm>
        </p:spPr>
        <p:txBody>
          <a:bodyPr anchor="ctr">
            <a:normAutofit/>
          </a:bodyPr>
          <a:lstStyle/>
          <a:p>
            <a:pPr algn="ctr"/>
            <a:r>
              <a:rPr lang="it-IT" sz="4800" b="1" dirty="0" smtClean="0">
                <a:solidFill>
                  <a:srgbClr val="CC3399"/>
                </a:solidFill>
              </a:rPr>
              <a:t>Monitoraggio e ricerca didattica </a:t>
            </a:r>
            <a:endParaRPr lang="it-IT" sz="4800" b="1" dirty="0">
              <a:solidFill>
                <a:srgbClr val="CC3399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2061964" y="6381329"/>
            <a:ext cx="9001000" cy="288032"/>
          </a:xfrm>
        </p:spPr>
        <p:txBody>
          <a:bodyPr/>
          <a:lstStyle/>
          <a:p>
            <a:r>
              <a:rPr lang="it-IT" dirty="0" err="1">
                <a:solidFill>
                  <a:srgbClr val="6D1D6B"/>
                </a:solidFill>
              </a:rPr>
              <a:t>Vii</a:t>
            </a:r>
            <a:r>
              <a:rPr lang="it-IT" dirty="0">
                <a:solidFill>
                  <a:srgbClr val="6D1D6B"/>
                </a:solidFill>
              </a:rPr>
              <a:t> convegno Di.fi.ma., 8 ottobre 2015 - F. </a:t>
            </a:r>
            <a:r>
              <a:rPr lang="it-IT" dirty="0" err="1">
                <a:solidFill>
                  <a:srgbClr val="6D1D6B"/>
                </a:solidFill>
              </a:rPr>
              <a:t>Arzarello</a:t>
            </a:r>
            <a:r>
              <a:rPr lang="it-IT" dirty="0">
                <a:solidFill>
                  <a:srgbClr val="6D1D6B"/>
                </a:solidFill>
              </a:rPr>
              <a:t>, E. Taranto, S. </a:t>
            </a:r>
            <a:r>
              <a:rPr lang="it-IT" dirty="0" err="1">
                <a:solidFill>
                  <a:srgbClr val="6D1D6B"/>
                </a:solidFill>
              </a:rPr>
              <a:t>Labasin</a:t>
            </a:r>
            <a:r>
              <a:rPr lang="it-IT" dirty="0">
                <a:solidFill>
                  <a:srgbClr val="6D1D6B"/>
                </a:solidFill>
              </a:rPr>
              <a:t>, V. Alberti</a:t>
            </a:r>
            <a:endParaRPr lang="it-IT" dirty="0"/>
          </a:p>
        </p:txBody>
      </p:sp>
      <p:sp>
        <p:nvSpPr>
          <p:cNvPr id="8" name="Rettangolo 7"/>
          <p:cNvSpPr/>
          <p:nvPr/>
        </p:nvSpPr>
        <p:spPr>
          <a:xfrm>
            <a:off x="1658611" y="1700808"/>
            <a:ext cx="9349077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4500" b="1" dirty="0" smtClean="0">
                <a:ln w="0"/>
                <a:solidFill>
                  <a:srgbClr val="008080"/>
                </a:solidFill>
                <a:effectLst>
                  <a:reflection blurRad="6350" stA="53000" endA="300" endPos="35500" dir="5400000" sy="-90000" algn="bl" rotWithShape="0"/>
                </a:effectLst>
              </a:rPr>
              <a:t>Progetto </a:t>
            </a:r>
            <a:r>
              <a:rPr lang="it-IT" sz="4500" b="1" dirty="0">
                <a:ln w="0"/>
                <a:solidFill>
                  <a:srgbClr val="008080"/>
                </a:solidFill>
                <a:effectLst>
                  <a:reflection blurRad="6350" stA="53000" endA="300" endPos="35500" dir="5400000" sy="-90000" algn="bl" rotWithShape="0"/>
                </a:effectLst>
              </a:rPr>
              <a:t>di </a:t>
            </a:r>
            <a:r>
              <a:rPr lang="it-IT" sz="4500" b="1" dirty="0" smtClean="0">
                <a:ln w="0"/>
                <a:solidFill>
                  <a:srgbClr val="008080"/>
                </a:solidFill>
                <a:effectLst>
                  <a:reflection blurRad="6350" stA="53000" endA="300" endPos="35500" dir="5400000" sy="-90000" algn="bl" rotWithShape="0"/>
                </a:effectLst>
              </a:rPr>
              <a:t>ricerca didattica</a:t>
            </a:r>
          </a:p>
          <a:p>
            <a:pPr algn="ctr"/>
            <a:endParaRPr lang="it-IT" sz="2100" b="1" dirty="0">
              <a:ln w="0"/>
              <a:solidFill>
                <a:srgbClr val="CC3399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endParaRPr lang="it-IT" sz="2100" b="1" dirty="0" smtClean="0">
              <a:ln w="0"/>
              <a:solidFill>
                <a:srgbClr val="CC3399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marL="514350" lvl="0" indent="-514350" algn="just">
              <a:buFont typeface="+mj-lt"/>
              <a:buAutoNum type="arabicPeriod" startAt="5"/>
            </a:pPr>
            <a:r>
              <a:rPr lang="it-IT" sz="2800" b="1" dirty="0" smtClean="0">
                <a:solidFill>
                  <a:schemeClr val="accent6">
                    <a:lumMod val="75000"/>
                  </a:schemeClr>
                </a:solidFill>
              </a:rPr>
              <a:t>Come </a:t>
            </a:r>
            <a:r>
              <a:rPr lang="it-IT" sz="2800" b="1" dirty="0">
                <a:solidFill>
                  <a:schemeClr val="accent6">
                    <a:lumMod val="75000"/>
                  </a:schemeClr>
                </a:solidFill>
              </a:rPr>
              <a:t>il quadro della mediazione semiotica cambia o si adatta all'uso del </a:t>
            </a:r>
            <a:r>
              <a:rPr lang="it-IT" sz="2800" b="1" dirty="0" smtClean="0">
                <a:solidFill>
                  <a:schemeClr val="accent6">
                    <a:lumMod val="75000"/>
                  </a:schemeClr>
                </a:solidFill>
              </a:rPr>
              <a:t>MOOC </a:t>
            </a:r>
            <a:r>
              <a:rPr lang="it-IT" sz="2800" b="1" dirty="0">
                <a:solidFill>
                  <a:schemeClr val="accent6">
                    <a:lumMod val="75000"/>
                  </a:schemeClr>
                </a:solidFill>
              </a:rPr>
              <a:t>come strumento didattico</a:t>
            </a:r>
            <a:r>
              <a:rPr lang="it-IT" sz="2800" b="1" dirty="0" smtClean="0">
                <a:solidFill>
                  <a:schemeClr val="accent6">
                    <a:lumMod val="75000"/>
                  </a:schemeClr>
                </a:solidFill>
              </a:rPr>
              <a:t>?</a:t>
            </a:r>
            <a:r>
              <a:rPr lang="it-IT" sz="2800" b="1" dirty="0">
                <a:solidFill>
                  <a:schemeClr val="accent6">
                    <a:lumMod val="75000"/>
                  </a:schemeClr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09804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837828" y="381000"/>
            <a:ext cx="3816424" cy="1175792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it-IT" dirty="0" smtClean="0"/>
              <a:t/>
            </a:r>
            <a:br>
              <a:rPr lang="it-IT" dirty="0" smtClean="0"/>
            </a:br>
            <a:r>
              <a:rPr lang="it-IT" dirty="0"/>
              <a:t/>
            </a:r>
            <a:br>
              <a:rPr lang="it-IT" dirty="0"/>
            </a:br>
            <a:r>
              <a:rPr lang="it-IT" dirty="0" smtClean="0"/>
              <a:t>Gruppo di ricerca </a:t>
            </a:r>
            <a:br>
              <a:rPr lang="it-IT" dirty="0" smtClean="0"/>
            </a:br>
            <a:r>
              <a:rPr lang="it-IT" dirty="0" smtClean="0"/>
              <a:t/>
            </a:r>
            <a:br>
              <a:rPr lang="it-IT" dirty="0" smtClean="0"/>
            </a:br>
            <a:endParaRPr lang="it-IT" sz="2700" dirty="0"/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>
          <a:xfrm>
            <a:off x="4982289" y="990365"/>
            <a:ext cx="6713420" cy="48149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it-IT" dirty="0" smtClean="0">
                <a:solidFill>
                  <a:schemeClr val="accent1">
                    <a:lumMod val="75000"/>
                  </a:schemeClr>
                </a:solidFill>
              </a:rPr>
              <a:t>Supporto tecnico piattaforma </a:t>
            </a:r>
            <a:r>
              <a:rPr lang="it-IT" b="1" dirty="0" smtClean="0">
                <a:solidFill>
                  <a:schemeClr val="accent1">
                    <a:lumMod val="75000"/>
                  </a:schemeClr>
                </a:solidFill>
              </a:rPr>
              <a:t>DI.FI.MA.</a:t>
            </a:r>
          </a:p>
          <a:p>
            <a:pPr marL="0" indent="0" algn="ctr">
              <a:buNone/>
            </a:pPr>
            <a:endParaRPr lang="it-IT" sz="2000" dirty="0" smtClean="0">
              <a:solidFill>
                <a:srgbClr val="FF3399"/>
              </a:solidFill>
            </a:endParaRPr>
          </a:p>
          <a:p>
            <a:pPr marL="0" indent="0" algn="ctr">
              <a:buNone/>
            </a:pPr>
            <a:endParaRPr lang="it-IT" sz="2000" dirty="0" smtClean="0">
              <a:solidFill>
                <a:srgbClr val="FF3399"/>
              </a:solidFill>
            </a:endParaRPr>
          </a:p>
          <a:p>
            <a:pPr marL="0" indent="0" algn="ctr">
              <a:buNone/>
            </a:pPr>
            <a:endParaRPr lang="it-IT" sz="2000" dirty="0">
              <a:solidFill>
                <a:srgbClr val="FF3399"/>
              </a:solidFill>
            </a:endParaRPr>
          </a:p>
          <a:p>
            <a:pPr marL="0" indent="0" algn="ctr">
              <a:buNone/>
            </a:pP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</a:rPr>
              <a:t>Piattaforma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</a:rPr>
              <a:t>per </a:t>
            </a:r>
            <a:r>
              <a:rPr lang="it-IT" sz="2000" u="sng" dirty="0">
                <a:solidFill>
                  <a:schemeClr val="accent1">
                    <a:lumMod val="75000"/>
                  </a:schemeClr>
                </a:solidFill>
              </a:rPr>
              <a:t>docenti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</a:rPr>
              <a:t> dell'area </a:t>
            </a:r>
            <a:r>
              <a:rPr lang="it-IT" sz="2000" i="1" dirty="0">
                <a:solidFill>
                  <a:schemeClr val="accent1">
                    <a:lumMod val="75000"/>
                  </a:schemeClr>
                </a:solidFill>
              </a:rPr>
              <a:t>Matematica - Fisica</a:t>
            </a:r>
            <a:r>
              <a:rPr lang="it-IT" sz="1400" b="1" i="1" dirty="0">
                <a:solidFill>
                  <a:srgbClr val="FF3399"/>
                </a:solidFill>
              </a:rPr>
              <a:t> </a:t>
            </a:r>
            <a:endParaRPr lang="it-IT" sz="1400" dirty="0" smtClean="0">
              <a:solidFill>
                <a:srgbClr val="FF3399"/>
              </a:solidFill>
            </a:endParaRPr>
          </a:p>
          <a:p>
            <a:pPr marL="0" indent="0" algn="ctr">
              <a:buNone/>
            </a:pPr>
            <a:r>
              <a:rPr lang="it-IT" sz="2000" dirty="0">
                <a:hlinkClick r:id="rId2"/>
              </a:rPr>
              <a:t>http://difima.i-learn.unito.it</a:t>
            </a:r>
            <a:r>
              <a:rPr lang="it-IT" sz="2000" dirty="0" smtClean="0">
                <a:hlinkClick r:id="rId2"/>
              </a:rPr>
              <a:t>/</a:t>
            </a:r>
            <a:r>
              <a:rPr lang="it-IT" dirty="0"/>
              <a:t> </a:t>
            </a:r>
            <a:endParaRPr lang="it-IT" dirty="0" smtClean="0"/>
          </a:p>
          <a:p>
            <a:pPr marL="0" indent="0" algn="ctr">
              <a:lnSpc>
                <a:spcPct val="100000"/>
              </a:lnSpc>
              <a:buNone/>
            </a:pPr>
            <a:r>
              <a:rPr lang="it-IT" b="1" i="1" dirty="0" smtClean="0">
                <a:solidFill>
                  <a:schemeClr val="accent1">
                    <a:lumMod val="75000"/>
                  </a:schemeClr>
                </a:solidFill>
              </a:rPr>
              <a:t>Tiziana Armano</a:t>
            </a:r>
            <a:r>
              <a:rPr lang="it-IT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marL="0" indent="0" algn="ctr">
              <a:buNone/>
            </a:pP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</a:rPr>
              <a:t>Dipartimento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</a:rPr>
              <a:t>di Matematica, Università di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</a:rPr>
              <a:t>Torino</a:t>
            </a:r>
            <a:endParaRPr lang="it-IT" dirty="0"/>
          </a:p>
        </p:txBody>
      </p:sp>
      <p:sp>
        <p:nvSpPr>
          <p:cNvPr id="6" name="Segnaposto testo 5"/>
          <p:cNvSpPr>
            <a:spLocks noGrp="1"/>
          </p:cNvSpPr>
          <p:nvPr>
            <p:ph type="body" sz="half" idx="2"/>
          </p:nvPr>
        </p:nvSpPr>
        <p:spPr>
          <a:xfrm>
            <a:off x="860215" y="2012951"/>
            <a:ext cx="3529834" cy="4343400"/>
          </a:xfrm>
        </p:spPr>
        <p:txBody>
          <a:bodyPr>
            <a:normAutofit fontScale="92500" lnSpcReduction="20000"/>
          </a:bodyPr>
          <a:lstStyle/>
          <a:p>
            <a:r>
              <a:rPr lang="it-IT" dirty="0" smtClean="0"/>
              <a:t>Ferdinando </a:t>
            </a:r>
            <a:r>
              <a:rPr lang="it-IT" dirty="0" err="1" smtClean="0"/>
              <a:t>Arzarello</a:t>
            </a:r>
            <a:endParaRPr lang="it-IT" dirty="0" smtClean="0"/>
          </a:p>
          <a:p>
            <a:r>
              <a:rPr lang="it-IT" dirty="0" smtClean="0"/>
              <a:t>Virginia Alberti</a:t>
            </a:r>
          </a:p>
          <a:p>
            <a:r>
              <a:rPr lang="it-IT" dirty="0" smtClean="0"/>
              <a:t>Sara </a:t>
            </a:r>
            <a:r>
              <a:rPr lang="it-IT" dirty="0" err="1" smtClean="0"/>
              <a:t>Labasin</a:t>
            </a:r>
            <a:r>
              <a:rPr lang="it-IT" dirty="0" smtClean="0"/>
              <a:t> </a:t>
            </a:r>
          </a:p>
          <a:p>
            <a:r>
              <a:rPr lang="it-IT" dirty="0" smtClean="0"/>
              <a:t>Eugenia Taranto</a:t>
            </a:r>
          </a:p>
          <a:p>
            <a:r>
              <a:rPr lang="it-IT" dirty="0" smtClean="0"/>
              <a:t>Arianna Coviello</a:t>
            </a:r>
          </a:p>
          <a:p>
            <a:r>
              <a:rPr lang="it-IT" dirty="0" smtClean="0"/>
              <a:t>Roberta Ferro</a:t>
            </a:r>
          </a:p>
          <a:p>
            <a:r>
              <a:rPr lang="it-IT" dirty="0" smtClean="0"/>
              <a:t>Silvia </a:t>
            </a:r>
            <a:r>
              <a:rPr lang="it-IT" dirty="0" err="1" smtClean="0"/>
              <a:t>Beltramino</a:t>
            </a:r>
            <a:endParaRPr lang="it-IT" dirty="0" smtClean="0"/>
          </a:p>
          <a:p>
            <a:r>
              <a:rPr lang="it-IT" dirty="0" smtClean="0"/>
              <a:t>Francesca </a:t>
            </a:r>
            <a:r>
              <a:rPr lang="it-IT" dirty="0" err="1" smtClean="0"/>
              <a:t>Finoglio</a:t>
            </a:r>
            <a:endParaRPr lang="it-IT" dirty="0" smtClean="0"/>
          </a:p>
          <a:p>
            <a:r>
              <a:rPr lang="it-IT" dirty="0" smtClean="0"/>
              <a:t>Annarosa </a:t>
            </a:r>
            <a:r>
              <a:rPr lang="it-IT" dirty="0" err="1" smtClean="0"/>
              <a:t>Rongoni</a:t>
            </a:r>
            <a:endParaRPr lang="it-IT" dirty="0" smtClean="0"/>
          </a:p>
          <a:p>
            <a:r>
              <a:rPr lang="it-IT" dirty="0" smtClean="0"/>
              <a:t>Laura Mantello</a:t>
            </a:r>
          </a:p>
          <a:p>
            <a:r>
              <a:rPr lang="it-IT" dirty="0" smtClean="0"/>
              <a:t>Maria </a:t>
            </a:r>
            <a:r>
              <a:rPr lang="it-IT" dirty="0" err="1" smtClean="0"/>
              <a:t>Crtistina</a:t>
            </a:r>
            <a:r>
              <a:rPr lang="it-IT" dirty="0" smtClean="0"/>
              <a:t> </a:t>
            </a:r>
            <a:r>
              <a:rPr lang="it-IT" dirty="0" err="1" smtClean="0"/>
              <a:t>Garassino</a:t>
            </a:r>
            <a:endParaRPr lang="it-IT" dirty="0" smtClean="0"/>
          </a:p>
          <a:p>
            <a:endParaRPr lang="it-IT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5014292" y="6356351"/>
            <a:ext cx="6624735" cy="313009"/>
          </a:xfrm>
        </p:spPr>
        <p:txBody>
          <a:bodyPr/>
          <a:lstStyle/>
          <a:p>
            <a:r>
              <a:rPr lang="it-IT" dirty="0" err="1">
                <a:solidFill>
                  <a:srgbClr val="6D1D6B"/>
                </a:solidFill>
              </a:rPr>
              <a:t>Vii</a:t>
            </a:r>
            <a:r>
              <a:rPr lang="it-IT" dirty="0">
                <a:solidFill>
                  <a:srgbClr val="6D1D6B"/>
                </a:solidFill>
              </a:rPr>
              <a:t> convegno Di.fi.ma., 8 ottobre 2015 </a:t>
            </a:r>
          </a:p>
          <a:p>
            <a:r>
              <a:rPr lang="it-IT" dirty="0" smtClean="0">
                <a:solidFill>
                  <a:srgbClr val="6D1D6B"/>
                </a:solidFill>
              </a:rPr>
              <a:t>F</a:t>
            </a:r>
            <a:r>
              <a:rPr lang="it-IT" dirty="0">
                <a:solidFill>
                  <a:srgbClr val="6D1D6B"/>
                </a:solidFill>
              </a:rPr>
              <a:t>. </a:t>
            </a:r>
            <a:r>
              <a:rPr lang="it-IT" dirty="0" err="1">
                <a:solidFill>
                  <a:srgbClr val="6D1D6B"/>
                </a:solidFill>
              </a:rPr>
              <a:t>Arzarello</a:t>
            </a:r>
            <a:r>
              <a:rPr lang="it-IT" dirty="0">
                <a:solidFill>
                  <a:srgbClr val="6D1D6B"/>
                </a:solidFill>
              </a:rPr>
              <a:t>, E. Taranto, S. </a:t>
            </a:r>
            <a:r>
              <a:rPr lang="it-IT" dirty="0" err="1">
                <a:solidFill>
                  <a:srgbClr val="6D1D6B"/>
                </a:solidFill>
              </a:rPr>
              <a:t>Labasin</a:t>
            </a:r>
            <a:r>
              <a:rPr lang="it-IT" dirty="0">
                <a:solidFill>
                  <a:srgbClr val="6D1D6B"/>
                </a:solidFill>
              </a:rPr>
              <a:t>, V. Alberti</a:t>
            </a:r>
            <a:endParaRPr lang="it-IT" dirty="0"/>
          </a:p>
        </p:txBody>
      </p:sp>
      <p:pic>
        <p:nvPicPr>
          <p:cNvPr id="13" name="Picture 2" descr="moodle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8FFFF"/>
              </a:clrFrom>
              <a:clrTo>
                <a:srgbClr val="F8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4492" y="1592614"/>
            <a:ext cx="3480387" cy="949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8146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err="1">
                <a:solidFill>
                  <a:srgbClr val="6D1D6B"/>
                </a:solidFill>
              </a:rPr>
              <a:t>Vii</a:t>
            </a:r>
            <a:r>
              <a:rPr lang="it-IT" dirty="0">
                <a:solidFill>
                  <a:srgbClr val="6D1D6B"/>
                </a:solidFill>
              </a:rPr>
              <a:t> convegno Di.fi.ma., 8 ottobre 2015 </a:t>
            </a:r>
          </a:p>
          <a:p>
            <a:r>
              <a:rPr lang="it-IT" dirty="0">
                <a:solidFill>
                  <a:srgbClr val="6D1D6B"/>
                </a:solidFill>
              </a:rPr>
              <a:t>F. </a:t>
            </a:r>
            <a:r>
              <a:rPr lang="it-IT" dirty="0" err="1">
                <a:solidFill>
                  <a:srgbClr val="6D1D6B"/>
                </a:solidFill>
              </a:rPr>
              <a:t>Arzarello</a:t>
            </a:r>
            <a:r>
              <a:rPr lang="it-IT" dirty="0">
                <a:solidFill>
                  <a:srgbClr val="6D1D6B"/>
                </a:solidFill>
              </a:rPr>
              <a:t>, E. Taranto, S. </a:t>
            </a:r>
            <a:r>
              <a:rPr lang="it-IT" dirty="0" err="1">
                <a:solidFill>
                  <a:srgbClr val="6D1D6B"/>
                </a:solidFill>
              </a:rPr>
              <a:t>Labasin</a:t>
            </a:r>
            <a:r>
              <a:rPr lang="it-IT" dirty="0">
                <a:solidFill>
                  <a:srgbClr val="6D1D6B"/>
                </a:solidFill>
              </a:rPr>
              <a:t>, V. Alberti</a:t>
            </a:r>
            <a:endParaRPr lang="it-IT" dirty="0"/>
          </a:p>
          <a:p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2"/>
          <a:srcRect l="34644" t="14175" r="50000" b="73812"/>
          <a:stretch/>
        </p:blipFill>
        <p:spPr>
          <a:xfrm>
            <a:off x="1413892" y="260648"/>
            <a:ext cx="1872208" cy="915386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/>
          <a:srcRect l="44684" t="28078" r="42913" b="58692"/>
          <a:stretch/>
        </p:blipFill>
        <p:spPr>
          <a:xfrm>
            <a:off x="4798268" y="419950"/>
            <a:ext cx="2268251" cy="1512168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2"/>
          <a:srcRect l="41731" t="43198" r="39960" b="52077"/>
          <a:stretch/>
        </p:blipFill>
        <p:spPr>
          <a:xfrm>
            <a:off x="3934172" y="2060848"/>
            <a:ext cx="4018046" cy="648072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2"/>
          <a:srcRect l="39959" t="49812" r="38188" b="41683"/>
          <a:stretch/>
        </p:blipFill>
        <p:spPr>
          <a:xfrm>
            <a:off x="3416113" y="2708920"/>
            <a:ext cx="5032559" cy="1224136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2"/>
          <a:srcRect l="34644" t="78023" r="32872" b="9552"/>
          <a:stretch/>
        </p:blipFill>
        <p:spPr>
          <a:xfrm>
            <a:off x="1476403" y="4014755"/>
            <a:ext cx="8933583" cy="2135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197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err="1">
                <a:solidFill>
                  <a:srgbClr val="6D1D6B"/>
                </a:solidFill>
              </a:rPr>
              <a:t>Vii</a:t>
            </a:r>
            <a:r>
              <a:rPr lang="it-IT" dirty="0">
                <a:solidFill>
                  <a:srgbClr val="6D1D6B"/>
                </a:solidFill>
              </a:rPr>
              <a:t> convegno Di.fi.ma., 8 ottobre 2015 </a:t>
            </a:r>
          </a:p>
          <a:p>
            <a:r>
              <a:rPr lang="it-IT" dirty="0">
                <a:solidFill>
                  <a:srgbClr val="6D1D6B"/>
                </a:solidFill>
              </a:rPr>
              <a:t>F. </a:t>
            </a:r>
            <a:r>
              <a:rPr lang="it-IT" dirty="0" err="1">
                <a:solidFill>
                  <a:srgbClr val="6D1D6B"/>
                </a:solidFill>
              </a:rPr>
              <a:t>Arzarello</a:t>
            </a:r>
            <a:r>
              <a:rPr lang="it-IT" dirty="0">
                <a:solidFill>
                  <a:srgbClr val="6D1D6B"/>
                </a:solidFill>
              </a:rPr>
              <a:t>, E. Taranto, S. </a:t>
            </a:r>
            <a:r>
              <a:rPr lang="it-IT" dirty="0" err="1">
                <a:solidFill>
                  <a:srgbClr val="6D1D6B"/>
                </a:solidFill>
              </a:rPr>
              <a:t>Labasin</a:t>
            </a:r>
            <a:r>
              <a:rPr lang="it-IT" dirty="0">
                <a:solidFill>
                  <a:srgbClr val="6D1D6B"/>
                </a:solidFill>
              </a:rPr>
              <a:t>, V. Alberti</a:t>
            </a:r>
            <a:endParaRPr lang="it-IT" dirty="0"/>
          </a:p>
          <a:p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2"/>
          <a:srcRect l="34644" t="14175" r="32872" b="9281"/>
          <a:stretch/>
        </p:blipFill>
        <p:spPr>
          <a:xfrm>
            <a:off x="2998068" y="425382"/>
            <a:ext cx="3960440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9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1773933" y="6356351"/>
            <a:ext cx="8796066" cy="385017"/>
          </a:xfrm>
        </p:spPr>
        <p:txBody>
          <a:bodyPr/>
          <a:lstStyle/>
          <a:p>
            <a:r>
              <a:rPr lang="it-IT" sz="1400" b="1" dirty="0" err="1">
                <a:solidFill>
                  <a:srgbClr val="6D1D6B"/>
                </a:solidFill>
              </a:rPr>
              <a:t>Vii</a:t>
            </a:r>
            <a:r>
              <a:rPr lang="it-IT" sz="1400" b="1" dirty="0">
                <a:solidFill>
                  <a:srgbClr val="6D1D6B"/>
                </a:solidFill>
              </a:rPr>
              <a:t> convegno Di.fi.ma., 8 ottobre 2015 - F. </a:t>
            </a:r>
            <a:r>
              <a:rPr lang="it-IT" sz="1400" b="1" dirty="0" err="1">
                <a:solidFill>
                  <a:srgbClr val="6D1D6B"/>
                </a:solidFill>
              </a:rPr>
              <a:t>Arzarello</a:t>
            </a:r>
            <a:r>
              <a:rPr lang="it-IT" sz="1400" b="1" dirty="0">
                <a:solidFill>
                  <a:srgbClr val="6D1D6B"/>
                </a:solidFill>
              </a:rPr>
              <a:t>, E. Taranto, S. </a:t>
            </a:r>
            <a:r>
              <a:rPr lang="it-IT" sz="1400" b="1" dirty="0" err="1">
                <a:solidFill>
                  <a:srgbClr val="6D1D6B"/>
                </a:solidFill>
              </a:rPr>
              <a:t>Labasin</a:t>
            </a:r>
            <a:r>
              <a:rPr lang="it-IT" sz="1400" b="1" dirty="0">
                <a:solidFill>
                  <a:srgbClr val="6D1D6B"/>
                </a:solidFill>
              </a:rPr>
              <a:t>, V. Alberti</a:t>
            </a:r>
            <a:endParaRPr lang="it-IT" sz="1400" b="1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220" y="764704"/>
            <a:ext cx="3888856" cy="2587467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2638028" y="3776998"/>
            <a:ext cx="75713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C3399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Grazie per l’attenzione</a:t>
            </a:r>
            <a:endParaRPr lang="it-IT" sz="5400" b="1" dirty="0">
              <a:ln w="9525">
                <a:solidFill>
                  <a:schemeClr val="bg1"/>
                </a:solidFill>
                <a:prstDash val="solid"/>
              </a:ln>
              <a:solidFill>
                <a:srgbClr val="CC3399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09" t="16800" r="15121" b="13305"/>
          <a:stretch/>
        </p:blipFill>
        <p:spPr>
          <a:xfrm>
            <a:off x="621804" y="764704"/>
            <a:ext cx="623360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683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000"/>
            <a:lum/>
          </a:blip>
          <a:srcRect/>
          <a:stretch>
            <a:fillRect l="15000" t="-2000" r="9000" b="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6" r="-2564" b="7710"/>
          <a:stretch/>
        </p:blipFill>
        <p:spPr>
          <a:xfrm>
            <a:off x="866667" y="4282963"/>
            <a:ext cx="2961601" cy="2614349"/>
          </a:xfrm>
          <a:prstGeom prst="rect">
            <a:avLst/>
          </a:prstGeom>
        </p:spPr>
      </p:pic>
      <p:grpSp>
        <p:nvGrpSpPr>
          <p:cNvPr id="25" name="Gruppo 24"/>
          <p:cNvGrpSpPr/>
          <p:nvPr/>
        </p:nvGrpSpPr>
        <p:grpSpPr>
          <a:xfrm rot="854878">
            <a:off x="8601580" y="2171956"/>
            <a:ext cx="2867916" cy="2514809"/>
            <a:chOff x="2205980" y="2670419"/>
            <a:chExt cx="5112568" cy="3992912"/>
          </a:xfrm>
        </p:grpSpPr>
        <p:pic>
          <p:nvPicPr>
            <p:cNvPr id="26" name="Picture 4" descr="http://www.intel.com/content/dam/www/public/us/en/include/tablets-2/imgs/768/img1_intro-tablet-2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5980" y="3111424"/>
              <a:ext cx="5112568" cy="3551907"/>
            </a:xfrm>
            <a:prstGeom prst="rect">
              <a:avLst/>
            </a:prstGeom>
            <a:noFill/>
            <a:scene3d>
              <a:camera prst="orthographicFront">
                <a:rot lat="21299999" lon="0" rev="0"/>
              </a:camera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Input manuale 26"/>
            <p:cNvSpPr/>
            <p:nvPr/>
          </p:nvSpPr>
          <p:spPr>
            <a:xfrm rot="18592550" flipH="1">
              <a:off x="4164042" y="3392361"/>
              <a:ext cx="1685707" cy="1908639"/>
            </a:xfrm>
            <a:prstGeom prst="flowChartManualInput">
              <a:avLst/>
            </a:prstGeom>
            <a:solidFill>
              <a:srgbClr val="FFFFEB">
                <a:alpha val="82745"/>
              </a:srgbClr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8" name="Rettangolo 27"/>
            <p:cNvSpPr/>
            <p:nvPr/>
          </p:nvSpPr>
          <p:spPr>
            <a:xfrm rot="1216697">
              <a:off x="3345864" y="4718044"/>
              <a:ext cx="2060242" cy="713314"/>
            </a:xfrm>
            <a:prstGeom prst="rect">
              <a:avLst/>
            </a:prstGeom>
            <a:solidFill>
              <a:srgbClr val="FFFFEB"/>
            </a:solidFill>
            <a:ln>
              <a:noFill/>
              <a:miter lim="800000"/>
            </a:ln>
            <a:scene3d>
              <a:camera prst="orthographicFront">
                <a:rot lat="21299999" lon="3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29" name="Immagine 28"/>
            <p:cNvPicPr>
              <a:picLocks noChangeAspect="1"/>
            </p:cNvPicPr>
            <p:nvPr/>
          </p:nvPicPr>
          <p:blipFill rotWithShape="1">
            <a:blip r:embed="rId6"/>
            <a:srcRect l="32544" t="12768" r="33509" b="10819"/>
            <a:stretch/>
          </p:blipFill>
          <p:spPr>
            <a:xfrm rot="859151">
              <a:off x="4010596" y="2670419"/>
              <a:ext cx="2062296" cy="3269941"/>
            </a:xfrm>
            <a:prstGeom prst="rect">
              <a:avLst/>
            </a:prstGeom>
            <a:scene3d>
              <a:camera prst="orthographicFront">
                <a:rot lat="2400000" lon="19173322" rev="19800000"/>
              </a:camera>
              <a:lightRig rig="threePt" dir="t"/>
            </a:scene3d>
          </p:spPr>
        </p:pic>
        <p:pic>
          <p:nvPicPr>
            <p:cNvPr id="30" name="Immagine 29"/>
            <p:cNvPicPr>
              <a:picLocks noChangeAspect="1"/>
            </p:cNvPicPr>
            <p:nvPr/>
          </p:nvPicPr>
          <p:blipFill rotWithShape="1">
            <a:blip r:embed="rId7"/>
            <a:srcRect l="33136" t="62983" r="58596" b="10975"/>
            <a:stretch/>
          </p:blipFill>
          <p:spPr>
            <a:xfrm rot="884663">
              <a:off x="3122688" y="3870001"/>
              <a:ext cx="967019" cy="1713384"/>
            </a:xfrm>
            <a:prstGeom prst="rect">
              <a:avLst/>
            </a:prstGeom>
            <a:scene3d>
              <a:camera prst="orthographicFront">
                <a:rot lat="3000000" lon="18600000" rev="19046884"/>
              </a:camera>
              <a:lightRig rig="threePt" dir="t"/>
            </a:scene3d>
          </p:spPr>
        </p:pic>
      </p:grpSp>
      <p:sp>
        <p:nvSpPr>
          <p:cNvPr id="9" name="Segnaposto piè di pagina 8"/>
          <p:cNvSpPr>
            <a:spLocks noGrp="1"/>
          </p:cNvSpPr>
          <p:nvPr>
            <p:ph type="ftr" sz="quarter" idx="11"/>
          </p:nvPr>
        </p:nvSpPr>
        <p:spPr>
          <a:xfrm>
            <a:off x="3070076" y="6377679"/>
            <a:ext cx="8969604" cy="391182"/>
          </a:xfrm>
        </p:spPr>
        <p:txBody>
          <a:bodyPr/>
          <a:lstStyle/>
          <a:p>
            <a:r>
              <a:rPr lang="it-IT" dirty="0" err="1">
                <a:solidFill>
                  <a:srgbClr val="6D1D6B"/>
                </a:solidFill>
              </a:rPr>
              <a:t>Vii</a:t>
            </a:r>
            <a:r>
              <a:rPr lang="it-IT" dirty="0">
                <a:solidFill>
                  <a:srgbClr val="6D1D6B"/>
                </a:solidFill>
              </a:rPr>
              <a:t> convegno Di.fi.ma., 8 ottobre 2015 - F. </a:t>
            </a:r>
            <a:r>
              <a:rPr lang="it-IT" dirty="0" err="1">
                <a:solidFill>
                  <a:srgbClr val="6D1D6B"/>
                </a:solidFill>
              </a:rPr>
              <a:t>Arzarello</a:t>
            </a:r>
            <a:r>
              <a:rPr lang="it-IT" dirty="0">
                <a:solidFill>
                  <a:srgbClr val="6D1D6B"/>
                </a:solidFill>
              </a:rPr>
              <a:t>, E. Taranto, S. </a:t>
            </a:r>
            <a:r>
              <a:rPr lang="it-IT" dirty="0" err="1">
                <a:solidFill>
                  <a:srgbClr val="6D1D6B"/>
                </a:solidFill>
              </a:rPr>
              <a:t>Labasin</a:t>
            </a:r>
            <a:r>
              <a:rPr lang="it-IT" dirty="0">
                <a:solidFill>
                  <a:srgbClr val="6D1D6B"/>
                </a:solidFill>
              </a:rPr>
              <a:t>, V. Alberti</a:t>
            </a:r>
          </a:p>
        </p:txBody>
      </p:sp>
      <p:graphicFrame>
        <p:nvGraphicFramePr>
          <p:cNvPr id="14" name="Diagramma 13"/>
          <p:cNvGraphicFramePr/>
          <p:nvPr>
            <p:extLst>
              <p:ext uri="{D42A27DB-BD31-4B8C-83A1-F6EECF244321}">
                <p14:modId xmlns:p14="http://schemas.microsoft.com/office/powerpoint/2010/main" val="3168433644"/>
              </p:ext>
            </p:extLst>
          </p:nvPr>
        </p:nvGraphicFramePr>
        <p:xfrm>
          <a:off x="752706" y="1046148"/>
          <a:ext cx="9003374" cy="48153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15" name="Picture 6" descr="http://www.informagiovanni.it/images/mooc.jpg"/>
          <p:cNvPicPr>
            <a:picLocks noChangeAspect="1" noChangeArrowheads="1"/>
          </p:cNvPicPr>
          <p:nvPr/>
        </p:nvPicPr>
        <p:blipFill rotWithShape="1"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7" t="7834" r="71846" b="5990"/>
          <a:stretch/>
        </p:blipFill>
        <p:spPr bwMode="auto">
          <a:xfrm rot="18768770">
            <a:off x="1951044" y="2693512"/>
            <a:ext cx="1324236" cy="1213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http://www.informagiovanni.it/images/mooc.jpg"/>
          <p:cNvPicPr>
            <a:picLocks noChangeAspect="1" noChangeArrowheads="1"/>
          </p:cNvPicPr>
          <p:nvPr/>
        </p:nvPicPr>
        <p:blipFill rotWithShape="1"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75" t="7097" r="47899" b="6728"/>
          <a:stretch/>
        </p:blipFill>
        <p:spPr bwMode="auto">
          <a:xfrm rot="20001893">
            <a:off x="2964772" y="1757645"/>
            <a:ext cx="1530620" cy="1403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http://www.informagiovanni.it/images/mooc.jpg"/>
          <p:cNvPicPr>
            <a:picLocks noChangeAspect="1" noChangeArrowheads="1"/>
          </p:cNvPicPr>
          <p:nvPr/>
        </p:nvPicPr>
        <p:blipFill rotWithShape="1"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16" t="3587" r="24001" b="6322"/>
          <a:stretch/>
        </p:blipFill>
        <p:spPr bwMode="auto">
          <a:xfrm>
            <a:off x="4714545" y="892720"/>
            <a:ext cx="1711255" cy="1711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6" descr="http://www.informagiovanni.it/images/mooc.jpg"/>
          <p:cNvPicPr>
            <a:picLocks noChangeAspect="1" noChangeArrowheads="1"/>
          </p:cNvPicPr>
          <p:nvPr/>
        </p:nvPicPr>
        <p:blipFill rotWithShape="1"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20" t="7959" r="3024" b="5865"/>
          <a:stretch/>
        </p:blipFill>
        <p:spPr bwMode="auto">
          <a:xfrm rot="751895">
            <a:off x="6683978" y="665093"/>
            <a:ext cx="1581287" cy="1739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http://www.difima.unito.it/difima13/immagini/titolonew3.png"/>
          <p:cNvPicPr>
            <a:picLocks noChangeAspect="1" noChangeArrowheads="1"/>
          </p:cNvPicPr>
          <p:nvPr/>
        </p:nvPicPr>
        <p:blipFill rotWithShape="1"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02" t="24064" r="68838" b="61179"/>
          <a:stretch/>
        </p:blipFill>
        <p:spPr bwMode="auto">
          <a:xfrm rot="3865514">
            <a:off x="1731456" y="4335083"/>
            <a:ext cx="890878" cy="46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Immagine 17"/>
          <p:cNvPicPr>
            <a:picLocks noChangeAspect="1"/>
          </p:cNvPicPr>
          <p:nvPr/>
        </p:nvPicPr>
        <p:blipFill rotWithShape="1"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14" t="12992" r="11114" b="9042"/>
          <a:stretch/>
        </p:blipFill>
        <p:spPr>
          <a:xfrm>
            <a:off x="9323159" y="1657787"/>
            <a:ext cx="1861815" cy="1303271"/>
          </a:xfrm>
          <a:prstGeom prst="rect">
            <a:avLst/>
          </a:prstGeom>
        </p:spPr>
      </p:pic>
      <p:sp>
        <p:nvSpPr>
          <p:cNvPr id="38" name="CasellaDiTesto 37"/>
          <p:cNvSpPr txBox="1"/>
          <p:nvPr/>
        </p:nvSpPr>
        <p:spPr>
          <a:xfrm>
            <a:off x="1351127" y="5279866"/>
            <a:ext cx="1512168" cy="1338828"/>
          </a:xfrm>
          <a:prstGeom prst="rect">
            <a:avLst/>
          </a:prstGeom>
          <a:noFill/>
          <a:scene3d>
            <a:camera prst="isometricLeftDown">
              <a:rot lat="1200000" lon="1200000" rev="0"/>
            </a:camera>
            <a:lightRig rig="threePt" dir="t"/>
          </a:scene3d>
        </p:spPr>
        <p:txBody>
          <a:bodyPr wrap="square" rtlCol="0">
            <a:spAutoFit/>
            <a:scene3d>
              <a:camera prst="orthographicFront">
                <a:rot lat="0" lon="2400000" rev="0"/>
              </a:camera>
              <a:lightRig rig="threePt" dir="t"/>
            </a:scene3d>
          </a:bodyPr>
          <a:lstStyle/>
          <a:p>
            <a:pPr>
              <a:lnSpc>
                <a:spcPct val="90000"/>
              </a:lnSpc>
            </a:pPr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Master</a:t>
            </a:r>
          </a:p>
          <a:p>
            <a:pPr>
              <a:lnSpc>
                <a:spcPct val="90000"/>
              </a:lnSpc>
            </a:pPr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Formatori  didattica della matematica</a:t>
            </a:r>
            <a:endParaRPr lang="it-IT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6" name="Immagine 35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283129" y="5328973"/>
            <a:ext cx="1580166" cy="1343662"/>
          </a:xfrm>
          <a:prstGeom prst="rect">
            <a:avLst/>
          </a:prstGeom>
          <a:scene3d>
            <a:camera prst="isometricLeftDown">
              <a:rot lat="1800000" lon="1200000" rev="0"/>
            </a:camera>
            <a:lightRig rig="threePt" dir="t"/>
          </a:scene3d>
        </p:spPr>
      </p:pic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9" t="19144" r="50786" b="16099"/>
          <a:stretch/>
        </p:blipFill>
        <p:spPr>
          <a:xfrm rot="3191430">
            <a:off x="456228" y="4102125"/>
            <a:ext cx="2153543" cy="301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587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14000"/>
            <a:lum/>
          </a:blip>
          <a:srcRect/>
          <a:stretch>
            <a:fillRect l="5000" t="-5000" r="6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>
          <a:xfrm>
            <a:off x="1845940" y="6343651"/>
            <a:ext cx="8724058" cy="377826"/>
          </a:xfrm>
        </p:spPr>
        <p:txBody>
          <a:bodyPr/>
          <a:lstStyle/>
          <a:p>
            <a:r>
              <a:rPr lang="it-IT" dirty="0" err="1">
                <a:solidFill>
                  <a:srgbClr val="6D1D6B"/>
                </a:solidFill>
              </a:rPr>
              <a:t>Vii</a:t>
            </a:r>
            <a:r>
              <a:rPr lang="it-IT" dirty="0">
                <a:solidFill>
                  <a:srgbClr val="6D1D6B"/>
                </a:solidFill>
              </a:rPr>
              <a:t> convegno Di.fi.ma., 8 ottobre 2015 - F. </a:t>
            </a:r>
            <a:r>
              <a:rPr lang="it-IT" dirty="0" err="1">
                <a:solidFill>
                  <a:srgbClr val="6D1D6B"/>
                </a:solidFill>
              </a:rPr>
              <a:t>Arzarello</a:t>
            </a:r>
            <a:r>
              <a:rPr lang="it-IT" dirty="0">
                <a:solidFill>
                  <a:srgbClr val="6D1D6B"/>
                </a:solidFill>
              </a:rPr>
              <a:t>, E. Taranto, S. </a:t>
            </a:r>
            <a:r>
              <a:rPr lang="it-IT" dirty="0" err="1">
                <a:solidFill>
                  <a:srgbClr val="6D1D6B"/>
                </a:solidFill>
              </a:rPr>
              <a:t>Labasin</a:t>
            </a:r>
            <a:r>
              <a:rPr lang="it-IT" dirty="0">
                <a:solidFill>
                  <a:srgbClr val="6D1D6B"/>
                </a:solidFill>
              </a:rPr>
              <a:t>, V. Alberti</a:t>
            </a:r>
          </a:p>
        </p:txBody>
      </p:sp>
      <p:sp>
        <p:nvSpPr>
          <p:cNvPr id="3" name="Rettangolo 2"/>
          <p:cNvSpPr/>
          <p:nvPr/>
        </p:nvSpPr>
        <p:spPr>
          <a:xfrm>
            <a:off x="3646140" y="310746"/>
            <a:ext cx="516199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66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Narrow" panose="020B0606020202030204" pitchFamily="34" charset="0"/>
              </a:rPr>
              <a:t>Quadro</a:t>
            </a:r>
            <a:r>
              <a:rPr lang="it-IT" sz="6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it-IT" sz="6600" b="1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Narrow" panose="020B0606020202030204" pitchFamily="34" charset="0"/>
              </a:rPr>
              <a:t>teorico</a:t>
            </a:r>
            <a:endParaRPr lang="it-IT" sz="66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3596717" y="320753"/>
            <a:ext cx="516199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6600" b="1" cap="none" spc="0" dirty="0">
                <a:ln w="0"/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Narrow" panose="020B0606020202030204" pitchFamily="34" charset="0"/>
              </a:rPr>
              <a:t>Quadro </a:t>
            </a:r>
            <a:r>
              <a:rPr lang="it-IT" sz="6600" b="1" cap="none" spc="0" dirty="0" smtClean="0">
                <a:ln w="0"/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Narrow" panose="020B0606020202030204" pitchFamily="34" charset="0"/>
              </a:rPr>
              <a:t>teorico</a:t>
            </a:r>
            <a:endParaRPr lang="it-IT" sz="6600" b="1" cap="none" spc="0" dirty="0">
              <a:ln w="0"/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09" t="16800" r="15121" b="13305"/>
          <a:stretch/>
        </p:blipFill>
        <p:spPr>
          <a:xfrm>
            <a:off x="621804" y="764704"/>
            <a:ext cx="623360" cy="576064"/>
          </a:xfrm>
          <a:prstGeom prst="rect">
            <a:avLst/>
          </a:prstGeom>
        </p:spPr>
      </p:pic>
      <p:sp>
        <p:nvSpPr>
          <p:cNvPr id="9" name="Parallelogramma 8"/>
          <p:cNvSpPr/>
          <p:nvPr/>
        </p:nvSpPr>
        <p:spPr>
          <a:xfrm rot="10800000">
            <a:off x="1341884" y="1762543"/>
            <a:ext cx="4968552" cy="3240360"/>
          </a:xfrm>
          <a:prstGeom prst="parallelogram">
            <a:avLst/>
          </a:prstGeom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Parallelogramma 10"/>
          <p:cNvSpPr/>
          <p:nvPr/>
        </p:nvSpPr>
        <p:spPr>
          <a:xfrm>
            <a:off x="5891807" y="2852936"/>
            <a:ext cx="4968552" cy="3240360"/>
          </a:xfrm>
          <a:prstGeom prst="parallelogram">
            <a:avLst/>
          </a:prstGeom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28" name="Picture 4" descr="http://www.matt-koehler.com/tpack/wp-content/uploads/TPACK-new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866" y="4473116"/>
            <a:ext cx="1450433" cy="1450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997" y="3310236"/>
            <a:ext cx="2520280" cy="1566423"/>
          </a:xfrm>
          <a:prstGeom prst="rect">
            <a:avLst/>
          </a:prstGeom>
        </p:spPr>
      </p:pic>
      <p:sp>
        <p:nvSpPr>
          <p:cNvPr id="12" name="CasellaDiTesto 11"/>
          <p:cNvSpPr txBox="1"/>
          <p:nvPr/>
        </p:nvSpPr>
        <p:spPr>
          <a:xfrm>
            <a:off x="3085765" y="2005167"/>
            <a:ext cx="1928527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lang="it-IT" sz="2800" dirty="0" err="1" smtClean="0">
                <a:solidFill>
                  <a:schemeClr val="bg1"/>
                </a:solidFill>
              </a:rPr>
              <a:t>m@tabel</a:t>
            </a:r>
            <a:endParaRPr lang="it-IT" sz="2800" dirty="0">
              <a:solidFill>
                <a:schemeClr val="bg1"/>
              </a:solidFill>
            </a:endParaRPr>
          </a:p>
          <a:p>
            <a:pPr algn="ctr">
              <a:lnSpc>
                <a:spcPct val="90000"/>
              </a:lnSpc>
            </a:pPr>
            <a:endParaRPr lang="it-IT" sz="2800" dirty="0">
              <a:solidFill>
                <a:schemeClr val="bg1"/>
              </a:solidFill>
            </a:endParaRPr>
          </a:p>
        </p:txBody>
      </p:sp>
      <p:sp>
        <p:nvSpPr>
          <p:cNvPr id="13" name="CasellaDiTesto 12"/>
          <p:cNvSpPr txBox="1"/>
          <p:nvPr/>
        </p:nvSpPr>
        <p:spPr>
          <a:xfrm flipH="1">
            <a:off x="2133972" y="2636912"/>
            <a:ext cx="353510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lang="it-IT" sz="2400" dirty="0" smtClean="0">
                <a:solidFill>
                  <a:schemeClr val="bg1"/>
                </a:solidFill>
              </a:rPr>
              <a:t>Progetto </a:t>
            </a:r>
            <a:r>
              <a:rPr lang="it-IT" sz="2400" dirty="0">
                <a:solidFill>
                  <a:schemeClr val="bg1"/>
                </a:solidFill>
              </a:rPr>
              <a:t>del MIUR con il relativo </a:t>
            </a:r>
            <a:r>
              <a:rPr lang="it-IT" sz="2400" dirty="0" smtClean="0">
                <a:solidFill>
                  <a:schemeClr val="bg1"/>
                </a:solidFill>
              </a:rPr>
              <a:t>protocollo</a:t>
            </a:r>
            <a:endParaRPr lang="it-IT" sz="2400" dirty="0">
              <a:solidFill>
                <a:schemeClr val="bg1"/>
              </a:solidFill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7570644" y="3101641"/>
            <a:ext cx="1928527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lang="it-IT" sz="2800" dirty="0" smtClean="0">
                <a:solidFill>
                  <a:schemeClr val="bg1"/>
                </a:solidFill>
              </a:rPr>
              <a:t>TPACK</a:t>
            </a:r>
            <a:endParaRPr lang="it-IT" sz="2800" dirty="0">
              <a:solidFill>
                <a:schemeClr val="bg1"/>
              </a:solidFill>
            </a:endParaRPr>
          </a:p>
          <a:p>
            <a:pPr algn="ctr">
              <a:lnSpc>
                <a:spcPct val="90000"/>
              </a:lnSpc>
            </a:pPr>
            <a:endParaRPr lang="it-IT" sz="2800" dirty="0">
              <a:solidFill>
                <a:schemeClr val="bg1"/>
              </a:solidFill>
            </a:endParaRPr>
          </a:p>
        </p:txBody>
      </p:sp>
      <p:sp>
        <p:nvSpPr>
          <p:cNvPr id="16" name="CasellaDiTesto 15"/>
          <p:cNvSpPr txBox="1"/>
          <p:nvPr/>
        </p:nvSpPr>
        <p:spPr>
          <a:xfrm flipH="1">
            <a:off x="6533168" y="3577156"/>
            <a:ext cx="403682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it-IT" sz="2400" dirty="0">
                <a:solidFill>
                  <a:schemeClr val="bg1"/>
                </a:solidFill>
              </a:rPr>
              <a:t>Didattica della matematica con le </a:t>
            </a:r>
            <a:r>
              <a:rPr lang="it-IT" sz="2400" dirty="0" smtClean="0">
                <a:solidFill>
                  <a:schemeClr val="bg1"/>
                </a:solidFill>
              </a:rPr>
              <a:t>tecnologie</a:t>
            </a:r>
            <a:endParaRPr lang="it-IT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618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/>
      <p:bldP spid="13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14000"/>
            <a:lum/>
          </a:blip>
          <a:srcRect/>
          <a:stretch>
            <a:fillRect l="5000" t="-5000" r="6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>
          <a:xfrm>
            <a:off x="1845940" y="6343651"/>
            <a:ext cx="8724058" cy="377826"/>
          </a:xfrm>
        </p:spPr>
        <p:txBody>
          <a:bodyPr/>
          <a:lstStyle/>
          <a:p>
            <a:r>
              <a:rPr lang="it-IT" dirty="0" err="1">
                <a:solidFill>
                  <a:srgbClr val="6D1D6B"/>
                </a:solidFill>
              </a:rPr>
              <a:t>Vii</a:t>
            </a:r>
            <a:r>
              <a:rPr lang="it-IT" dirty="0">
                <a:solidFill>
                  <a:srgbClr val="6D1D6B"/>
                </a:solidFill>
              </a:rPr>
              <a:t> convegno Di.fi.ma., 8 ottobre 2015 - F. </a:t>
            </a:r>
            <a:r>
              <a:rPr lang="it-IT" dirty="0" err="1">
                <a:solidFill>
                  <a:srgbClr val="6D1D6B"/>
                </a:solidFill>
              </a:rPr>
              <a:t>Arzarello</a:t>
            </a:r>
            <a:r>
              <a:rPr lang="it-IT" dirty="0">
                <a:solidFill>
                  <a:srgbClr val="6D1D6B"/>
                </a:solidFill>
              </a:rPr>
              <a:t>, E. Taranto, S. </a:t>
            </a:r>
            <a:r>
              <a:rPr lang="it-IT" dirty="0" err="1">
                <a:solidFill>
                  <a:srgbClr val="6D1D6B"/>
                </a:solidFill>
              </a:rPr>
              <a:t>Labasin</a:t>
            </a:r>
            <a:r>
              <a:rPr lang="it-IT" dirty="0">
                <a:solidFill>
                  <a:srgbClr val="6D1D6B"/>
                </a:solidFill>
              </a:rPr>
              <a:t>, V. Alberti</a:t>
            </a:r>
          </a:p>
        </p:txBody>
      </p:sp>
      <p:sp>
        <p:nvSpPr>
          <p:cNvPr id="3" name="Rettangolo 2"/>
          <p:cNvSpPr/>
          <p:nvPr/>
        </p:nvSpPr>
        <p:spPr>
          <a:xfrm>
            <a:off x="3646140" y="310746"/>
            <a:ext cx="516199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66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Narrow" panose="020B0606020202030204" pitchFamily="34" charset="0"/>
              </a:rPr>
              <a:t>Quadro</a:t>
            </a:r>
            <a:r>
              <a:rPr lang="it-IT" sz="6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it-IT" sz="6600" b="1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Narrow" panose="020B0606020202030204" pitchFamily="34" charset="0"/>
              </a:rPr>
              <a:t>teorico</a:t>
            </a:r>
            <a:endParaRPr lang="it-IT" sz="66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3596717" y="320753"/>
            <a:ext cx="516199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6600" b="1" cap="none" spc="0" dirty="0">
                <a:ln w="0"/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Narrow" panose="020B0606020202030204" pitchFamily="34" charset="0"/>
              </a:rPr>
              <a:t>Quadro </a:t>
            </a:r>
            <a:r>
              <a:rPr lang="it-IT" sz="6600" b="1" cap="none" spc="0" dirty="0" smtClean="0">
                <a:ln w="0"/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Narrow" panose="020B0606020202030204" pitchFamily="34" charset="0"/>
              </a:rPr>
              <a:t>teorico</a:t>
            </a:r>
            <a:endParaRPr lang="it-IT" sz="6600" b="1" cap="none" spc="0" dirty="0">
              <a:ln w="0"/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09" t="16800" r="15121" b="13305"/>
          <a:stretch/>
        </p:blipFill>
        <p:spPr>
          <a:xfrm>
            <a:off x="621804" y="764704"/>
            <a:ext cx="623360" cy="576064"/>
          </a:xfrm>
          <a:prstGeom prst="rect">
            <a:avLst/>
          </a:prstGeom>
        </p:spPr>
      </p:pic>
      <p:sp>
        <p:nvSpPr>
          <p:cNvPr id="9" name="Parallelogramma 8"/>
          <p:cNvSpPr/>
          <p:nvPr/>
        </p:nvSpPr>
        <p:spPr>
          <a:xfrm rot="10800000">
            <a:off x="1341884" y="1762543"/>
            <a:ext cx="4968552" cy="3240360"/>
          </a:xfrm>
          <a:prstGeom prst="parallelogram">
            <a:avLst/>
          </a:prstGeom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Parallelogramma 10"/>
          <p:cNvSpPr/>
          <p:nvPr/>
        </p:nvSpPr>
        <p:spPr>
          <a:xfrm>
            <a:off x="5891807" y="2852936"/>
            <a:ext cx="4968552" cy="3240360"/>
          </a:xfrm>
          <a:prstGeom prst="parallelogram">
            <a:avLst/>
          </a:prstGeom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28" name="Picture 4" descr="http://www.matt-koehler.com/tpack/wp-content/uploads/TPACK-new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866" y="4473116"/>
            <a:ext cx="1450433" cy="1450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997" y="3310236"/>
            <a:ext cx="2520280" cy="1566423"/>
          </a:xfrm>
          <a:prstGeom prst="rect">
            <a:avLst/>
          </a:prstGeom>
        </p:spPr>
      </p:pic>
      <p:sp>
        <p:nvSpPr>
          <p:cNvPr id="12" name="CasellaDiTesto 11"/>
          <p:cNvSpPr txBox="1"/>
          <p:nvPr/>
        </p:nvSpPr>
        <p:spPr>
          <a:xfrm>
            <a:off x="3085765" y="2005167"/>
            <a:ext cx="1928527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lang="it-IT" sz="2800" dirty="0" err="1" smtClean="0">
                <a:solidFill>
                  <a:schemeClr val="bg1"/>
                </a:solidFill>
              </a:rPr>
              <a:t>m@tabel</a:t>
            </a:r>
            <a:endParaRPr lang="it-IT" sz="2800" dirty="0">
              <a:solidFill>
                <a:schemeClr val="bg1"/>
              </a:solidFill>
            </a:endParaRPr>
          </a:p>
          <a:p>
            <a:pPr algn="ctr">
              <a:lnSpc>
                <a:spcPct val="90000"/>
              </a:lnSpc>
            </a:pPr>
            <a:endParaRPr lang="it-IT" sz="2800" dirty="0">
              <a:solidFill>
                <a:schemeClr val="bg1"/>
              </a:solidFill>
            </a:endParaRPr>
          </a:p>
        </p:txBody>
      </p:sp>
      <p:sp>
        <p:nvSpPr>
          <p:cNvPr id="13" name="CasellaDiTesto 12"/>
          <p:cNvSpPr txBox="1"/>
          <p:nvPr/>
        </p:nvSpPr>
        <p:spPr>
          <a:xfrm flipH="1">
            <a:off x="2133972" y="2636912"/>
            <a:ext cx="353510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lang="it-IT" sz="2400" dirty="0" smtClean="0">
                <a:solidFill>
                  <a:schemeClr val="bg1"/>
                </a:solidFill>
              </a:rPr>
              <a:t>Progetto </a:t>
            </a:r>
            <a:r>
              <a:rPr lang="it-IT" sz="2400" dirty="0">
                <a:solidFill>
                  <a:schemeClr val="bg1"/>
                </a:solidFill>
              </a:rPr>
              <a:t>del MIUR con il relativo </a:t>
            </a:r>
            <a:r>
              <a:rPr lang="it-IT" sz="2400" dirty="0" smtClean="0">
                <a:solidFill>
                  <a:schemeClr val="bg1"/>
                </a:solidFill>
              </a:rPr>
              <a:t>protocollo</a:t>
            </a:r>
            <a:endParaRPr lang="it-IT" sz="2400" dirty="0">
              <a:solidFill>
                <a:schemeClr val="bg1"/>
              </a:solidFill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7570644" y="3101641"/>
            <a:ext cx="1928527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lang="it-IT" sz="2800" dirty="0" smtClean="0">
                <a:solidFill>
                  <a:schemeClr val="bg1"/>
                </a:solidFill>
              </a:rPr>
              <a:t>TPACK</a:t>
            </a:r>
            <a:endParaRPr lang="it-IT" sz="2800" dirty="0">
              <a:solidFill>
                <a:schemeClr val="bg1"/>
              </a:solidFill>
            </a:endParaRPr>
          </a:p>
          <a:p>
            <a:pPr algn="ctr">
              <a:lnSpc>
                <a:spcPct val="90000"/>
              </a:lnSpc>
            </a:pPr>
            <a:endParaRPr lang="it-IT" sz="2800" dirty="0">
              <a:solidFill>
                <a:schemeClr val="bg1"/>
              </a:solidFill>
            </a:endParaRPr>
          </a:p>
        </p:txBody>
      </p:sp>
      <p:sp>
        <p:nvSpPr>
          <p:cNvPr id="16" name="CasellaDiTesto 15"/>
          <p:cNvSpPr txBox="1"/>
          <p:nvPr/>
        </p:nvSpPr>
        <p:spPr>
          <a:xfrm flipH="1">
            <a:off x="6533168" y="3577156"/>
            <a:ext cx="403682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it-IT" sz="2400" dirty="0">
                <a:solidFill>
                  <a:schemeClr val="bg1"/>
                </a:solidFill>
              </a:rPr>
              <a:t>Didattica della matematica con le </a:t>
            </a:r>
            <a:r>
              <a:rPr lang="it-IT" sz="2400" dirty="0" smtClean="0">
                <a:solidFill>
                  <a:schemeClr val="bg1"/>
                </a:solidFill>
              </a:rPr>
              <a:t>tecnologie</a:t>
            </a:r>
            <a:endParaRPr lang="it-IT" sz="2400" dirty="0">
              <a:solidFill>
                <a:schemeClr val="bg1"/>
              </a:solidFill>
            </a:endParaRPr>
          </a:p>
        </p:txBody>
      </p:sp>
      <p:pic>
        <p:nvPicPr>
          <p:cNvPr id="14" name="Picture 4" descr="http://www.matt-koehler.com/tpack/wp-content/uploads/TPACK-new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0963" y="1340768"/>
            <a:ext cx="5482881" cy="5482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2452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7868" y="282352"/>
            <a:ext cx="3744416" cy="18288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b="1" dirty="0" err="1" smtClean="0">
                <a:solidFill>
                  <a:schemeClr val="accent1">
                    <a:lumMod val="75000"/>
                  </a:schemeClr>
                </a:solidFill>
              </a:rPr>
              <a:t>Rinnovare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br>
              <a:rPr lang="en-US" sz="32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</a:rPr>
              <a:t>la </a:t>
            </a:r>
            <a:r>
              <a:rPr lang="en-US" sz="3200" b="1" dirty="0" err="1" smtClean="0">
                <a:solidFill>
                  <a:schemeClr val="accent1">
                    <a:lumMod val="75000"/>
                  </a:schemeClr>
                </a:solidFill>
              </a:rPr>
              <a:t>didattica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br>
              <a:rPr lang="en-US" sz="32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3200" b="1" dirty="0" err="1" smtClean="0">
                <a:solidFill>
                  <a:schemeClr val="accent1">
                    <a:lumMod val="75000"/>
                  </a:schemeClr>
                </a:solidFill>
              </a:rPr>
              <a:t>nel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sz="32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</a:rPr>
              <a:t> xxi </a:t>
            </a:r>
            <a:r>
              <a:rPr lang="en-US" sz="3200" b="1" dirty="0" err="1" smtClean="0">
                <a:solidFill>
                  <a:schemeClr val="accent1">
                    <a:lumMod val="75000"/>
                  </a:schemeClr>
                </a:solidFill>
              </a:rPr>
              <a:t>secolo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13654" y="2005729"/>
            <a:ext cx="3456384" cy="4343400"/>
          </a:xfrm>
        </p:spPr>
        <p:txBody>
          <a:bodyPr/>
          <a:lstStyle/>
          <a:p>
            <a:endParaRPr lang="en-US" dirty="0" smtClean="0"/>
          </a:p>
          <a:p>
            <a:endParaRPr lang="en-US" b="1" dirty="0">
              <a:solidFill>
                <a:srgbClr val="6D1D6B"/>
              </a:solidFill>
            </a:endParaRPr>
          </a:p>
          <a:p>
            <a:r>
              <a:rPr lang="en-US" b="1" dirty="0" smtClean="0">
                <a:solidFill>
                  <a:srgbClr val="6D1D6B"/>
                </a:solidFill>
              </a:rPr>
              <a:t>“Design” </a:t>
            </a:r>
            <a:r>
              <a:rPr lang="en-US" b="1" dirty="0" err="1" smtClean="0">
                <a:solidFill>
                  <a:srgbClr val="6D1D6B"/>
                </a:solidFill>
              </a:rPr>
              <a:t>che</a:t>
            </a:r>
            <a:r>
              <a:rPr lang="en-US" b="1" dirty="0" smtClean="0">
                <a:solidFill>
                  <a:srgbClr val="6D1D6B"/>
                </a:solidFill>
              </a:rPr>
              <a:t> </a:t>
            </a:r>
            <a:r>
              <a:rPr lang="en-US" b="1" dirty="0" err="1" smtClean="0">
                <a:solidFill>
                  <a:srgbClr val="6D1D6B"/>
                </a:solidFill>
              </a:rPr>
              <a:t>favorisca</a:t>
            </a:r>
            <a:r>
              <a:rPr lang="en-US" b="1" dirty="0" smtClean="0">
                <a:solidFill>
                  <a:srgbClr val="6D1D6B"/>
                </a:solidFill>
              </a:rPr>
              <a:t>:</a:t>
            </a:r>
          </a:p>
          <a:p>
            <a:endParaRPr lang="en-US" b="1" dirty="0">
              <a:solidFill>
                <a:srgbClr val="6D1D6B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rgbClr val="6D1D6B"/>
                </a:solidFill>
              </a:rPr>
              <a:t>Laboratorio di </a:t>
            </a:r>
            <a:r>
              <a:rPr lang="en-US" b="1" dirty="0" err="1" smtClean="0">
                <a:solidFill>
                  <a:srgbClr val="6D1D6B"/>
                </a:solidFill>
              </a:rPr>
              <a:t>matematica</a:t>
            </a:r>
            <a:endParaRPr lang="en-US" b="1" dirty="0" smtClean="0">
              <a:solidFill>
                <a:srgbClr val="6D1D6B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 err="1" smtClean="0">
                <a:solidFill>
                  <a:srgbClr val="6D1D6B"/>
                </a:solidFill>
              </a:rPr>
              <a:t>Utilizzo</a:t>
            </a:r>
            <a:r>
              <a:rPr lang="en-US" b="1" dirty="0" smtClean="0">
                <a:solidFill>
                  <a:srgbClr val="6D1D6B"/>
                </a:solidFill>
              </a:rPr>
              <a:t> Tecnologie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 err="1" smtClean="0">
                <a:solidFill>
                  <a:srgbClr val="6D1D6B"/>
                </a:solidFill>
              </a:rPr>
              <a:t>Creazione</a:t>
            </a:r>
            <a:r>
              <a:rPr lang="en-US" b="1" dirty="0" smtClean="0">
                <a:solidFill>
                  <a:srgbClr val="6D1D6B"/>
                </a:solidFill>
              </a:rPr>
              <a:t> Comunità di </a:t>
            </a:r>
            <a:r>
              <a:rPr lang="en-US" b="1" dirty="0" err="1" smtClean="0">
                <a:solidFill>
                  <a:srgbClr val="6D1D6B"/>
                </a:solidFill>
              </a:rPr>
              <a:t>pratica</a:t>
            </a:r>
            <a:r>
              <a:rPr lang="en-US" b="1" dirty="0" smtClean="0">
                <a:solidFill>
                  <a:srgbClr val="6D1D6B"/>
                </a:solidFill>
              </a:rPr>
              <a:t> </a:t>
            </a:r>
          </a:p>
          <a:p>
            <a:endParaRPr lang="en-US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804" y="764704"/>
            <a:ext cx="578928" cy="576065"/>
          </a:xfrm>
          <a:prstGeom prst="rect">
            <a:avLst/>
          </a:prstGeom>
        </p:spPr>
      </p:pic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4942284" y="6356351"/>
            <a:ext cx="6840759" cy="385017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it-IT" dirty="0" err="1">
                <a:solidFill>
                  <a:srgbClr val="6D1D6B"/>
                </a:solidFill>
              </a:rPr>
              <a:t>Vii</a:t>
            </a:r>
            <a:r>
              <a:rPr lang="it-IT" dirty="0">
                <a:solidFill>
                  <a:srgbClr val="6D1D6B"/>
                </a:solidFill>
              </a:rPr>
              <a:t> convegno Di.fi.ma., 8 ottobre 2015 </a:t>
            </a:r>
            <a:endParaRPr lang="it-IT" dirty="0" smtClean="0">
              <a:solidFill>
                <a:srgbClr val="6D1D6B"/>
              </a:solidFill>
            </a:endParaRPr>
          </a:p>
          <a:p>
            <a:r>
              <a:rPr lang="it-IT" dirty="0" smtClean="0">
                <a:solidFill>
                  <a:srgbClr val="6D1D6B"/>
                </a:solidFill>
              </a:rPr>
              <a:t>F</a:t>
            </a:r>
            <a:r>
              <a:rPr lang="it-IT" dirty="0">
                <a:solidFill>
                  <a:srgbClr val="6D1D6B"/>
                </a:solidFill>
              </a:rPr>
              <a:t>. </a:t>
            </a:r>
            <a:r>
              <a:rPr lang="it-IT" dirty="0" err="1">
                <a:solidFill>
                  <a:srgbClr val="6D1D6B"/>
                </a:solidFill>
              </a:rPr>
              <a:t>Arzarello</a:t>
            </a:r>
            <a:r>
              <a:rPr lang="it-IT" dirty="0">
                <a:solidFill>
                  <a:srgbClr val="6D1D6B"/>
                </a:solidFill>
              </a:rPr>
              <a:t>, E. Taranto, S. </a:t>
            </a:r>
            <a:r>
              <a:rPr lang="it-IT" dirty="0" err="1">
                <a:solidFill>
                  <a:srgbClr val="6D1D6B"/>
                </a:solidFill>
              </a:rPr>
              <a:t>Labasin</a:t>
            </a:r>
            <a:r>
              <a:rPr lang="it-IT" dirty="0">
                <a:solidFill>
                  <a:srgbClr val="6D1D6B"/>
                </a:solidFill>
              </a:rPr>
              <a:t>, V. </a:t>
            </a:r>
            <a:r>
              <a:rPr lang="it-IT" dirty="0" smtClean="0">
                <a:solidFill>
                  <a:srgbClr val="6D1D6B"/>
                </a:solidFill>
              </a:rPr>
              <a:t>Alberti</a:t>
            </a:r>
            <a:endParaRPr lang="it-IT" dirty="0"/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4412" y="1196752"/>
            <a:ext cx="4720918" cy="4234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285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1845941" y="6356351"/>
            <a:ext cx="8724058" cy="313009"/>
          </a:xfrm>
        </p:spPr>
        <p:txBody>
          <a:bodyPr/>
          <a:lstStyle/>
          <a:p>
            <a:r>
              <a:rPr lang="it-IT" dirty="0" err="1">
                <a:solidFill>
                  <a:srgbClr val="6D1D6B"/>
                </a:solidFill>
              </a:rPr>
              <a:t>Vii</a:t>
            </a:r>
            <a:r>
              <a:rPr lang="it-IT" dirty="0">
                <a:solidFill>
                  <a:srgbClr val="6D1D6B"/>
                </a:solidFill>
              </a:rPr>
              <a:t> convegno Di.fi.ma., 8 ottobre 2015 </a:t>
            </a:r>
            <a:r>
              <a:rPr lang="it-IT" dirty="0" smtClean="0">
                <a:solidFill>
                  <a:srgbClr val="6D1D6B"/>
                </a:solidFill>
              </a:rPr>
              <a:t>- F</a:t>
            </a:r>
            <a:r>
              <a:rPr lang="it-IT" dirty="0">
                <a:solidFill>
                  <a:srgbClr val="6D1D6B"/>
                </a:solidFill>
              </a:rPr>
              <a:t>. </a:t>
            </a:r>
            <a:r>
              <a:rPr lang="it-IT" dirty="0" err="1">
                <a:solidFill>
                  <a:srgbClr val="6D1D6B"/>
                </a:solidFill>
              </a:rPr>
              <a:t>Arzarello</a:t>
            </a:r>
            <a:r>
              <a:rPr lang="it-IT" dirty="0">
                <a:solidFill>
                  <a:srgbClr val="6D1D6B"/>
                </a:solidFill>
              </a:rPr>
              <a:t>, E. Taranto, S. </a:t>
            </a:r>
            <a:r>
              <a:rPr lang="it-IT" dirty="0" err="1">
                <a:solidFill>
                  <a:srgbClr val="6D1D6B"/>
                </a:solidFill>
              </a:rPr>
              <a:t>Labasin</a:t>
            </a:r>
            <a:r>
              <a:rPr lang="it-IT" dirty="0">
                <a:solidFill>
                  <a:srgbClr val="6D1D6B"/>
                </a:solidFill>
              </a:rPr>
              <a:t>, V. Alberti</a:t>
            </a:r>
            <a:endParaRPr lang="it-IT" dirty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3"/>
          <a:srcRect l="23483" t="10347" r="24331" b="6139"/>
          <a:stretch/>
        </p:blipFill>
        <p:spPr>
          <a:xfrm>
            <a:off x="1744577" y="212712"/>
            <a:ext cx="9433048" cy="6456648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</p:pic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4"/>
          <a:srcRect l="721" t="11541" r="4063" b="8953"/>
          <a:stretch/>
        </p:blipFill>
        <p:spPr>
          <a:xfrm>
            <a:off x="1852589" y="477327"/>
            <a:ext cx="9217024" cy="5927417"/>
          </a:xfrm>
          <a:prstGeom prst="rect">
            <a:avLst/>
          </a:prstGeom>
          <a:ln w="28575">
            <a:solidFill>
              <a:srgbClr val="CC3399"/>
            </a:solidFill>
          </a:ln>
        </p:spPr>
      </p:pic>
      <p:pic>
        <p:nvPicPr>
          <p:cNvPr id="9" name="Immagine 8"/>
          <p:cNvPicPr>
            <a:picLocks noChangeAspect="1"/>
          </p:cNvPicPr>
          <p:nvPr/>
        </p:nvPicPr>
        <p:blipFill rotWithShape="1">
          <a:blip r:embed="rId5"/>
          <a:srcRect l="27950" t="24100" r="30707" b="36700"/>
          <a:stretch/>
        </p:blipFill>
        <p:spPr>
          <a:xfrm>
            <a:off x="2422004" y="1563937"/>
            <a:ext cx="7057514" cy="3764007"/>
          </a:xfrm>
          <a:prstGeom prst="rect">
            <a:avLst/>
          </a:prstGeom>
          <a:ln w="38100">
            <a:solidFill>
              <a:srgbClr val="CC3399"/>
            </a:solidFill>
          </a:ln>
        </p:spPr>
      </p:pic>
      <p:sp>
        <p:nvSpPr>
          <p:cNvPr id="2" name="Rettangolo 1"/>
          <p:cNvSpPr/>
          <p:nvPr/>
        </p:nvSpPr>
        <p:spPr>
          <a:xfrm>
            <a:off x="6234945" y="2362033"/>
            <a:ext cx="28905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hlinkClick r:id="rId6"/>
              </a:rPr>
              <a:t>http://difima.i-learn.unito.it</a:t>
            </a:r>
            <a:r>
              <a:rPr lang="it-IT" dirty="0" smtClean="0">
                <a:hlinkClick r:id="rId6"/>
              </a:rPr>
              <a:t>/</a:t>
            </a:r>
            <a:endParaRPr lang="it-IT" dirty="0"/>
          </a:p>
        </p:txBody>
      </p:sp>
      <p:sp>
        <p:nvSpPr>
          <p:cNvPr id="3" name="Rettangolo 2"/>
          <p:cNvSpPr/>
          <p:nvPr/>
        </p:nvSpPr>
        <p:spPr>
          <a:xfrm>
            <a:off x="4294212" y="4437112"/>
            <a:ext cx="53720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hlinkClick r:id="rId7"/>
              </a:rPr>
              <a:t>http://</a:t>
            </a:r>
            <a:r>
              <a:rPr lang="it-IT" dirty="0" smtClean="0">
                <a:hlinkClick r:id="rId7"/>
              </a:rPr>
              <a:t>difima.i-learn.unito.it/course/view.php?id=131</a:t>
            </a:r>
            <a:endParaRPr lang="it-IT" dirty="0"/>
          </a:p>
        </p:txBody>
      </p:sp>
      <p:sp>
        <p:nvSpPr>
          <p:cNvPr id="4" name="Rettangolo 3"/>
          <p:cNvSpPr/>
          <p:nvPr/>
        </p:nvSpPr>
        <p:spPr>
          <a:xfrm>
            <a:off x="4597124" y="3344795"/>
            <a:ext cx="45283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solidFill>
                  <a:srgbClr val="000000"/>
                </a:solidFill>
                <a:latin typeface="Segoe UI" panose="020B0502040204020203" pitchFamily="34" charset="0"/>
                <a:hlinkClick r:id="rId8"/>
              </a:rPr>
              <a:t>http://</a:t>
            </a:r>
            <a:r>
              <a:rPr lang="it-IT" dirty="0" smtClean="0">
                <a:solidFill>
                  <a:srgbClr val="000000"/>
                </a:solidFill>
                <a:latin typeface="Segoe UI" panose="020B0502040204020203" pitchFamily="34" charset="0"/>
                <a:hlinkClick r:id="rId8"/>
              </a:rPr>
              <a:t>www.difima.unito.it/mooc/index.php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310152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5900" y="365137"/>
            <a:ext cx="8198625" cy="504056"/>
          </a:xfrm>
        </p:spPr>
        <p:txBody>
          <a:bodyPr anchor="ctr">
            <a:normAutofit fontScale="90000"/>
          </a:bodyPr>
          <a:lstStyle/>
          <a:p>
            <a:pPr algn="ctr">
              <a:spcBef>
                <a:spcPts val="0"/>
              </a:spcBef>
            </a:pPr>
            <a:r>
              <a:rPr lang="it-IT" sz="3600" b="0" i="0" dirty="0" smtClean="0">
                <a:solidFill>
                  <a:srgbClr val="465562">
                    <a:lumMod val="75000"/>
                  </a:srgbClr>
                </a:solidFill>
                <a:latin typeface="Euphemia"/>
                <a:ea typeface="+mj-ea"/>
                <a:cs typeface="+mj-cs"/>
              </a:rPr>
              <a:t/>
            </a:r>
            <a:br>
              <a:rPr lang="it-IT" sz="3600" b="0" i="0" dirty="0" smtClean="0">
                <a:solidFill>
                  <a:srgbClr val="465562">
                    <a:lumMod val="75000"/>
                  </a:srgbClr>
                </a:solidFill>
                <a:latin typeface="Euphemia"/>
                <a:ea typeface="+mj-ea"/>
                <a:cs typeface="+mj-cs"/>
              </a:rPr>
            </a:br>
            <a:r>
              <a:rPr lang="it-IT" sz="3600" b="0" i="0" dirty="0" smtClean="0">
                <a:solidFill>
                  <a:srgbClr val="465562">
                    <a:lumMod val="75000"/>
                  </a:srgbClr>
                </a:solidFill>
                <a:latin typeface="Euphemia"/>
                <a:ea typeface="+mj-ea"/>
                <a:cs typeface="+mj-cs"/>
              </a:rPr>
              <a:t> </a:t>
            </a:r>
            <a:br>
              <a:rPr lang="it-IT" sz="3600" b="0" i="0" dirty="0" smtClean="0">
                <a:solidFill>
                  <a:srgbClr val="465562">
                    <a:lumMod val="75000"/>
                  </a:srgbClr>
                </a:solidFill>
                <a:latin typeface="Euphemia"/>
                <a:ea typeface="+mj-ea"/>
                <a:cs typeface="+mj-cs"/>
              </a:rPr>
            </a:br>
            <a:r>
              <a:rPr lang="it-IT" b="1" dirty="0" smtClean="0">
                <a:solidFill>
                  <a:schemeClr val="accent1">
                    <a:lumMod val="75000"/>
                  </a:schemeClr>
                </a:solidFill>
              </a:rPr>
              <a:t>Struttura </a:t>
            </a:r>
            <a:r>
              <a:rPr lang="it-IT" b="1" dirty="0">
                <a:solidFill>
                  <a:schemeClr val="accent1">
                    <a:lumMod val="75000"/>
                  </a:schemeClr>
                </a:solidFill>
              </a:rPr>
              <a:t>di un </a:t>
            </a:r>
            <a:r>
              <a:rPr lang="it-IT" b="1" dirty="0" err="1" smtClean="0">
                <a:solidFill>
                  <a:schemeClr val="accent1">
                    <a:lumMod val="75000"/>
                  </a:schemeClr>
                </a:solidFill>
              </a:rPr>
              <a:t>MathMOOC</a:t>
            </a:r>
            <a:r>
              <a:rPr lang="it-IT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it-IT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it-IT" dirty="0">
                <a:solidFill>
                  <a:srgbClr val="465562">
                    <a:lumMod val="75000"/>
                  </a:srgbClr>
                </a:solidFill>
                <a:latin typeface="Euphemia"/>
              </a:rPr>
              <a:t/>
            </a:r>
            <a:br>
              <a:rPr lang="it-IT" dirty="0">
                <a:solidFill>
                  <a:srgbClr val="465562">
                    <a:lumMod val="75000"/>
                  </a:srgbClr>
                </a:solidFill>
                <a:latin typeface="Euphemia"/>
              </a:rPr>
            </a:br>
            <a:endParaRPr lang="it-IT" sz="4400" b="1" i="0" dirty="0">
              <a:solidFill>
                <a:schemeClr val="accent1">
                  <a:lumMod val="75000"/>
                </a:schemeClr>
              </a:solidFill>
              <a:latin typeface="Euphemia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20741567"/>
              </p:ext>
            </p:extLst>
          </p:nvPr>
        </p:nvGraphicFramePr>
        <p:xfrm>
          <a:off x="1331640" y="1099768"/>
          <a:ext cx="6463883" cy="52565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1773933" y="6356351"/>
            <a:ext cx="8796066" cy="313009"/>
          </a:xfrm>
        </p:spPr>
        <p:txBody>
          <a:bodyPr/>
          <a:lstStyle/>
          <a:p>
            <a:r>
              <a:rPr lang="it-IT" dirty="0" err="1">
                <a:solidFill>
                  <a:srgbClr val="6D1D6B"/>
                </a:solidFill>
              </a:rPr>
              <a:t>Vii</a:t>
            </a:r>
            <a:r>
              <a:rPr lang="it-IT" dirty="0">
                <a:solidFill>
                  <a:srgbClr val="6D1D6B"/>
                </a:solidFill>
              </a:rPr>
              <a:t> convegno Di.fi.ma., 8 ottobre 2015 </a:t>
            </a:r>
            <a:r>
              <a:rPr lang="it-IT" dirty="0" smtClean="0">
                <a:solidFill>
                  <a:srgbClr val="6D1D6B"/>
                </a:solidFill>
              </a:rPr>
              <a:t>- F</a:t>
            </a:r>
            <a:r>
              <a:rPr lang="it-IT" dirty="0">
                <a:solidFill>
                  <a:srgbClr val="6D1D6B"/>
                </a:solidFill>
              </a:rPr>
              <a:t>. </a:t>
            </a:r>
            <a:r>
              <a:rPr lang="it-IT" dirty="0" err="1">
                <a:solidFill>
                  <a:srgbClr val="6D1D6B"/>
                </a:solidFill>
              </a:rPr>
              <a:t>Arzarello</a:t>
            </a:r>
            <a:r>
              <a:rPr lang="it-IT" dirty="0">
                <a:solidFill>
                  <a:srgbClr val="6D1D6B"/>
                </a:solidFill>
              </a:rPr>
              <a:t>, E. Taranto, S. </a:t>
            </a:r>
            <a:r>
              <a:rPr lang="it-IT" dirty="0" err="1">
                <a:solidFill>
                  <a:srgbClr val="6D1D6B"/>
                </a:solidFill>
              </a:rPr>
              <a:t>Labasin</a:t>
            </a:r>
            <a:r>
              <a:rPr lang="it-IT" dirty="0">
                <a:solidFill>
                  <a:srgbClr val="6D1D6B"/>
                </a:solidFill>
              </a:rPr>
              <a:t>, V. Alberti</a:t>
            </a:r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1331640" y="5445224"/>
            <a:ext cx="1191209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it-IT" sz="1400" b="1" dirty="0" smtClean="0">
                <a:solidFill>
                  <a:schemeClr val="bg1"/>
                </a:solidFill>
              </a:rPr>
              <a:t>Project</a:t>
            </a:r>
          </a:p>
          <a:p>
            <a:pPr algn="ctr">
              <a:lnSpc>
                <a:spcPct val="90000"/>
              </a:lnSpc>
            </a:pPr>
            <a:r>
              <a:rPr lang="it-IT" sz="1400" b="1" dirty="0" smtClean="0">
                <a:solidFill>
                  <a:schemeClr val="bg1"/>
                </a:solidFill>
              </a:rPr>
              <a:t>work  </a:t>
            </a: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 rotWithShape="1">
          <a:blip r:embed="rId8"/>
          <a:srcRect l="25864" t="12821" r="25819" b="5128"/>
          <a:stretch/>
        </p:blipFill>
        <p:spPr>
          <a:xfrm>
            <a:off x="9254376" y="331452"/>
            <a:ext cx="1814976" cy="1733707"/>
          </a:xfrm>
          <a:prstGeom prst="rect">
            <a:avLst/>
          </a:prstGeom>
          <a:ln w="38100">
            <a:solidFill>
              <a:srgbClr val="CC3399"/>
            </a:solidFill>
          </a:ln>
        </p:spPr>
      </p:pic>
      <p:sp>
        <p:nvSpPr>
          <p:cNvPr id="10" name="Freccia a destra 9"/>
          <p:cNvSpPr/>
          <p:nvPr/>
        </p:nvSpPr>
        <p:spPr>
          <a:xfrm>
            <a:off x="8038628" y="1268760"/>
            <a:ext cx="742120" cy="522865"/>
          </a:xfrm>
          <a:prstGeom prst="rightArrow">
            <a:avLst/>
          </a:prstGeom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Freccia a destra 11"/>
          <p:cNvSpPr/>
          <p:nvPr/>
        </p:nvSpPr>
        <p:spPr>
          <a:xfrm>
            <a:off x="8038628" y="2596209"/>
            <a:ext cx="742120" cy="522865"/>
          </a:xfrm>
          <a:prstGeom prst="rightArrow">
            <a:avLst/>
          </a:prstGeom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8" name="Gruppo 7"/>
          <p:cNvGrpSpPr/>
          <p:nvPr/>
        </p:nvGrpSpPr>
        <p:grpSpPr>
          <a:xfrm>
            <a:off x="9045263" y="1932452"/>
            <a:ext cx="2154353" cy="1649905"/>
            <a:chOff x="9031651" y="1858899"/>
            <a:chExt cx="2351692" cy="1816648"/>
          </a:xfrm>
        </p:grpSpPr>
        <p:pic>
          <p:nvPicPr>
            <p:cNvPr id="5" name="Immagine 4"/>
            <p:cNvPicPr>
              <a:picLocks noChangeAspect="1"/>
            </p:cNvPicPr>
            <p:nvPr/>
          </p:nvPicPr>
          <p:blipFill rotWithShape="1">
            <a:blip r:embed="rId9"/>
            <a:srcRect l="22443" t="12829" r="23220" b="5272"/>
            <a:stretch/>
          </p:blipFill>
          <p:spPr>
            <a:xfrm rot="19983511">
              <a:off x="9031651" y="1858899"/>
              <a:ext cx="1820759" cy="1543687"/>
            </a:xfrm>
            <a:prstGeom prst="rect">
              <a:avLst/>
            </a:prstGeom>
            <a:ln w="28575">
              <a:solidFill>
                <a:srgbClr val="CC3399"/>
              </a:solidFill>
            </a:ln>
          </p:spPr>
        </p:pic>
        <p:pic>
          <p:nvPicPr>
            <p:cNvPr id="7" name="Immagine 6"/>
            <p:cNvPicPr>
              <a:picLocks noChangeAspect="1"/>
            </p:cNvPicPr>
            <p:nvPr/>
          </p:nvPicPr>
          <p:blipFill rotWithShape="1">
            <a:blip r:embed="rId10"/>
            <a:srcRect l="17320" t="15001" r="16138" b="13600"/>
            <a:stretch/>
          </p:blipFill>
          <p:spPr>
            <a:xfrm rot="854947">
              <a:off x="9756655" y="2185437"/>
              <a:ext cx="1626688" cy="1490110"/>
            </a:xfrm>
            <a:prstGeom prst="rect">
              <a:avLst/>
            </a:prstGeom>
            <a:ln w="38100">
              <a:solidFill>
                <a:srgbClr val="CC3399"/>
              </a:solidFill>
            </a:ln>
          </p:spPr>
        </p:pic>
      </p:grpSp>
      <p:sp>
        <p:nvSpPr>
          <p:cNvPr id="14" name="Freccia a destra 13"/>
          <p:cNvSpPr/>
          <p:nvPr/>
        </p:nvSpPr>
        <p:spPr>
          <a:xfrm>
            <a:off x="8069581" y="3895412"/>
            <a:ext cx="742120" cy="522865"/>
          </a:xfrm>
          <a:prstGeom prst="rightArrow">
            <a:avLst/>
          </a:prstGeom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6" name="Immagine 15"/>
          <p:cNvPicPr>
            <a:picLocks noChangeAspect="1"/>
          </p:cNvPicPr>
          <p:nvPr/>
        </p:nvPicPr>
        <p:blipFill rotWithShape="1">
          <a:blip r:embed="rId11"/>
          <a:srcRect l="21257" t="24100" r="23225" b="8701"/>
          <a:stretch/>
        </p:blipFill>
        <p:spPr>
          <a:xfrm rot="2141377">
            <a:off x="9731342" y="3346084"/>
            <a:ext cx="1955007" cy="1331068"/>
          </a:xfrm>
          <a:prstGeom prst="rect">
            <a:avLst/>
          </a:prstGeom>
          <a:ln w="38100">
            <a:solidFill>
              <a:srgbClr val="CC3399"/>
            </a:solidFill>
          </a:ln>
        </p:spPr>
      </p:pic>
      <p:pic>
        <p:nvPicPr>
          <p:cNvPr id="15" name="Immagine 14"/>
          <p:cNvPicPr>
            <a:picLocks noChangeAspect="1"/>
          </p:cNvPicPr>
          <p:nvPr/>
        </p:nvPicPr>
        <p:blipFill rotWithShape="1">
          <a:blip r:embed="rId12"/>
          <a:srcRect l="31888" t="28300" r="31100" b="13601"/>
          <a:stretch/>
        </p:blipFill>
        <p:spPr>
          <a:xfrm>
            <a:off x="9529386" y="3129933"/>
            <a:ext cx="1419383" cy="1569589"/>
          </a:xfrm>
          <a:prstGeom prst="rect">
            <a:avLst/>
          </a:prstGeom>
          <a:ln w="38100">
            <a:solidFill>
              <a:srgbClr val="CC3399"/>
            </a:solidFill>
          </a:ln>
        </p:spPr>
      </p:pic>
      <p:sp>
        <p:nvSpPr>
          <p:cNvPr id="17" name="Freccia a destra 16"/>
          <p:cNvSpPr/>
          <p:nvPr/>
        </p:nvSpPr>
        <p:spPr>
          <a:xfrm>
            <a:off x="8041833" y="5156968"/>
            <a:ext cx="742120" cy="522865"/>
          </a:xfrm>
          <a:prstGeom prst="rightArrow">
            <a:avLst/>
          </a:prstGeom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20" name="Gruppo 19"/>
          <p:cNvGrpSpPr/>
          <p:nvPr/>
        </p:nvGrpSpPr>
        <p:grpSpPr>
          <a:xfrm>
            <a:off x="9135069" y="5024011"/>
            <a:ext cx="2406637" cy="1223815"/>
            <a:chOff x="9135069" y="5024011"/>
            <a:chExt cx="2406637" cy="1223815"/>
          </a:xfrm>
        </p:grpSpPr>
        <p:pic>
          <p:nvPicPr>
            <p:cNvPr id="18" name="Immagine 17"/>
            <p:cNvPicPr>
              <a:picLocks noChangeAspect="1"/>
            </p:cNvPicPr>
            <p:nvPr/>
          </p:nvPicPr>
          <p:blipFill rotWithShape="1">
            <a:blip r:embed="rId13"/>
            <a:srcRect l="25593" t="10500" r="25976" b="12501"/>
            <a:stretch/>
          </p:blipFill>
          <p:spPr>
            <a:xfrm rot="558825">
              <a:off x="9551602" y="5024011"/>
              <a:ext cx="1368448" cy="1223815"/>
            </a:xfrm>
            <a:prstGeom prst="rect">
              <a:avLst/>
            </a:prstGeom>
            <a:ln w="38100">
              <a:solidFill>
                <a:srgbClr val="CC3399"/>
              </a:solidFill>
            </a:ln>
          </p:spPr>
        </p:pic>
        <p:sp>
          <p:nvSpPr>
            <p:cNvPr id="19" name="CasellaDiTesto 18"/>
            <p:cNvSpPr txBox="1"/>
            <p:nvPr/>
          </p:nvSpPr>
          <p:spPr>
            <a:xfrm>
              <a:off x="9135069" y="5226149"/>
              <a:ext cx="2406637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it-IT" sz="3200" b="1" dirty="0" smtClean="0">
                  <a:solidFill>
                    <a:schemeClr val="accent3">
                      <a:lumMod val="75000"/>
                    </a:schemeClr>
                  </a:solidFill>
                </a:rPr>
                <a:t>Produzione</a:t>
              </a:r>
            </a:p>
            <a:p>
              <a:pPr algn="ctr">
                <a:lnSpc>
                  <a:spcPct val="90000"/>
                </a:lnSpc>
              </a:pPr>
              <a:r>
                <a:rPr lang="it-IT" sz="3200" b="1" dirty="0">
                  <a:solidFill>
                    <a:schemeClr val="accent3">
                      <a:lumMod val="75000"/>
                    </a:schemeClr>
                  </a:solidFill>
                </a:rPr>
                <a:t>f</a:t>
              </a:r>
              <a:r>
                <a:rPr lang="it-IT" sz="3200" b="1" dirty="0" smtClean="0">
                  <a:solidFill>
                    <a:schemeClr val="accent3">
                      <a:lumMod val="75000"/>
                    </a:schemeClr>
                  </a:solidFill>
                </a:rPr>
                <a:t>inale </a:t>
              </a:r>
              <a:endParaRPr lang="it-IT" sz="32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pic>
        <p:nvPicPr>
          <p:cNvPr id="11" name="Immagine 10"/>
          <p:cNvPicPr>
            <a:picLocks noChangeAspect="1"/>
          </p:cNvPicPr>
          <p:nvPr/>
        </p:nvPicPr>
        <p:blipFill rotWithShape="1">
          <a:blip r:embed="rId14"/>
          <a:srcRect l="31745" t="16539" r="33429" b="24129"/>
          <a:stretch/>
        </p:blipFill>
        <p:spPr>
          <a:xfrm rot="20824861">
            <a:off x="9185860" y="3305033"/>
            <a:ext cx="1488226" cy="1426217"/>
          </a:xfrm>
          <a:prstGeom prst="rect">
            <a:avLst/>
          </a:prstGeom>
          <a:ln w="38100">
            <a:solidFill>
              <a:srgbClr val="CC3399"/>
            </a:solidFill>
          </a:ln>
        </p:spPr>
      </p:pic>
    </p:spTree>
    <p:extLst>
      <p:ext uri="{BB962C8B-B14F-4D97-AF65-F5344CB8AC3E}">
        <p14:creationId xmlns:p14="http://schemas.microsoft.com/office/powerpoint/2010/main" val="513726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4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15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it-IT" dirty="0" smtClean="0"/>
              <a:t/>
            </a:r>
            <a:br>
              <a:rPr lang="it-IT" dirty="0" smtClean="0"/>
            </a:br>
            <a:r>
              <a:rPr lang="it-IT" dirty="0"/>
              <a:t/>
            </a:r>
            <a:br>
              <a:rPr lang="it-IT" dirty="0"/>
            </a:b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err="1" smtClean="0"/>
              <a:t>MathMOOCunito</a:t>
            </a:r>
            <a:r>
              <a:rPr lang="it-IT" dirty="0" smtClean="0"/>
              <a:t/>
            </a:r>
            <a:br>
              <a:rPr lang="it-IT" dirty="0" smtClean="0"/>
            </a:br>
            <a:r>
              <a:rPr lang="it-IT" dirty="0"/>
              <a:t/>
            </a:r>
            <a:br>
              <a:rPr lang="it-IT" dirty="0"/>
            </a:br>
            <a:r>
              <a:rPr lang="it-IT" dirty="0" smtClean="0"/>
              <a:t/>
            </a:r>
            <a:br>
              <a:rPr lang="it-IT" dirty="0" smtClean="0"/>
            </a:br>
            <a:endParaRPr lang="en-US" dirty="0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300" y="6033638"/>
            <a:ext cx="1576216" cy="836757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4240" y="1828800"/>
            <a:ext cx="3435996" cy="4343400"/>
          </a:xfrm>
        </p:spPr>
        <p:txBody>
          <a:bodyPr>
            <a:normAutofit/>
          </a:bodyPr>
          <a:lstStyle/>
          <a:p>
            <a:pPr algn="ctr"/>
            <a:r>
              <a:rPr lang="it-IT" sz="28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I </a:t>
            </a:r>
            <a:r>
              <a:rPr lang="it-IT" sz="2800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Mooc</a:t>
            </a:r>
            <a:r>
              <a:rPr lang="it-IT" sz="28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del Dipartimento di Matematica (</a:t>
            </a:r>
            <a:r>
              <a:rPr lang="it-IT" sz="2800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UniTo</a:t>
            </a:r>
            <a:r>
              <a:rPr lang="it-IT" sz="28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)</a:t>
            </a:r>
            <a:endParaRPr lang="en-US" sz="2800" dirty="0" smtClean="0">
              <a:solidFill>
                <a:schemeClr val="accent1">
                  <a:lumMod val="20000"/>
                  <a:lumOff val="80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 smtClean="0"/>
              <a:t>Mooc</a:t>
            </a:r>
            <a:r>
              <a:rPr lang="en-US" sz="2400" dirty="0" smtClean="0"/>
              <a:t> </a:t>
            </a:r>
            <a:r>
              <a:rPr lang="en-US" sz="2400" dirty="0" err="1" smtClean="0"/>
              <a:t>Geometria</a:t>
            </a:r>
            <a:endParaRPr lang="en-US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 smtClean="0"/>
              <a:t>Mooc</a:t>
            </a:r>
            <a:r>
              <a:rPr lang="en-US" sz="2400" dirty="0" smtClean="0"/>
              <a:t> </a:t>
            </a:r>
            <a:r>
              <a:rPr lang="en-US" sz="2400" dirty="0" err="1" smtClean="0"/>
              <a:t>Numeri</a:t>
            </a:r>
            <a:endParaRPr lang="en-US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 smtClean="0"/>
              <a:t>Mooc</a:t>
            </a:r>
            <a:r>
              <a:rPr lang="en-US" sz="2400" dirty="0" smtClean="0"/>
              <a:t> </a:t>
            </a:r>
            <a:r>
              <a:rPr lang="en-US" sz="2400" dirty="0" err="1" smtClean="0"/>
              <a:t>Dati</a:t>
            </a:r>
            <a:r>
              <a:rPr lang="en-US" sz="2400" dirty="0" smtClean="0"/>
              <a:t> e </a:t>
            </a:r>
            <a:r>
              <a:rPr lang="en-US" sz="2400" dirty="0" err="1"/>
              <a:t>P</a:t>
            </a:r>
            <a:r>
              <a:rPr lang="en-US" sz="2400" dirty="0" err="1" smtClean="0"/>
              <a:t>revisioni</a:t>
            </a:r>
            <a:r>
              <a:rPr lang="en-US" sz="2400" dirty="0" smtClean="0"/>
              <a:t> </a:t>
            </a:r>
            <a:r>
              <a:rPr lang="en-US" sz="1200" dirty="0" smtClean="0"/>
              <a:t>( work in progress)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 smtClean="0"/>
              <a:t>Mooc</a:t>
            </a:r>
            <a:r>
              <a:rPr lang="en-US" sz="2400" dirty="0" smtClean="0"/>
              <a:t> </a:t>
            </a:r>
            <a:r>
              <a:rPr lang="en-US" sz="2400" dirty="0" err="1" smtClean="0"/>
              <a:t>Relazioni</a:t>
            </a:r>
            <a:r>
              <a:rPr lang="en-US" sz="2400" dirty="0" smtClean="0"/>
              <a:t> e </a:t>
            </a:r>
            <a:r>
              <a:rPr lang="en-US" sz="2400" dirty="0" err="1"/>
              <a:t>F</a:t>
            </a:r>
            <a:r>
              <a:rPr lang="en-US" sz="2400" dirty="0" err="1" smtClean="0"/>
              <a:t>unzioni</a:t>
            </a:r>
            <a:r>
              <a:rPr lang="en-US" sz="2400" dirty="0" smtClean="0"/>
              <a:t>  </a:t>
            </a:r>
            <a:r>
              <a:rPr lang="en-US" sz="1200" dirty="0" smtClean="0"/>
              <a:t>( work in progress</a:t>
            </a:r>
            <a:r>
              <a:rPr lang="en-US" sz="1400" dirty="0" smtClean="0"/>
              <a:t>)</a:t>
            </a:r>
            <a:endParaRPr lang="en-US" sz="1400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6595933" y="6356351"/>
            <a:ext cx="4827071" cy="313009"/>
          </a:xfrm>
        </p:spPr>
        <p:txBody>
          <a:bodyPr/>
          <a:lstStyle/>
          <a:p>
            <a:r>
              <a:rPr lang="it-IT" dirty="0" err="1">
                <a:solidFill>
                  <a:srgbClr val="6D1D6B"/>
                </a:solidFill>
              </a:rPr>
              <a:t>Vii</a:t>
            </a:r>
            <a:r>
              <a:rPr lang="it-IT" dirty="0">
                <a:solidFill>
                  <a:srgbClr val="6D1D6B"/>
                </a:solidFill>
              </a:rPr>
              <a:t> convegno Di.fi.ma., 8 ottobre 2015 </a:t>
            </a:r>
          </a:p>
          <a:p>
            <a:r>
              <a:rPr lang="it-IT" dirty="0">
                <a:solidFill>
                  <a:srgbClr val="6D1D6B"/>
                </a:solidFill>
              </a:rPr>
              <a:t>F. </a:t>
            </a:r>
            <a:r>
              <a:rPr lang="it-IT" dirty="0" err="1">
                <a:solidFill>
                  <a:srgbClr val="6D1D6B"/>
                </a:solidFill>
              </a:rPr>
              <a:t>Arzarello</a:t>
            </a:r>
            <a:r>
              <a:rPr lang="it-IT" dirty="0">
                <a:solidFill>
                  <a:srgbClr val="6D1D6B"/>
                </a:solidFill>
              </a:rPr>
              <a:t>, E. Taranto, S. </a:t>
            </a:r>
            <a:r>
              <a:rPr lang="it-IT" dirty="0" err="1">
                <a:solidFill>
                  <a:srgbClr val="6D1D6B"/>
                </a:solidFill>
              </a:rPr>
              <a:t>Labasin</a:t>
            </a:r>
            <a:r>
              <a:rPr lang="it-IT" dirty="0">
                <a:solidFill>
                  <a:srgbClr val="6D1D6B"/>
                </a:solidFill>
              </a:rPr>
              <a:t>, V. Alberti</a:t>
            </a:r>
            <a:endParaRPr lang="it-IT" dirty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0688"/>
            <a:ext cx="621804" cy="618729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 rotWithShape="1">
          <a:blip r:embed="rId6"/>
          <a:srcRect l="18895" t="22001" r="40943" b="13910"/>
          <a:stretch/>
        </p:blipFill>
        <p:spPr>
          <a:xfrm>
            <a:off x="5086300" y="190736"/>
            <a:ext cx="6552727" cy="5681545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</p:pic>
      <p:sp>
        <p:nvSpPr>
          <p:cNvPr id="10" name="CasellaDiTesto 9"/>
          <p:cNvSpPr txBox="1"/>
          <p:nvPr/>
        </p:nvSpPr>
        <p:spPr>
          <a:xfrm>
            <a:off x="7966620" y="381000"/>
            <a:ext cx="3586365" cy="48013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it-IT" sz="28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MOOC Geometria</a:t>
            </a:r>
            <a:endParaRPr lang="it-IT" sz="28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 rotWithShape="1">
          <a:blip r:embed="rId7"/>
          <a:srcRect l="29919" t="19673" r="31495" b="14953"/>
          <a:stretch/>
        </p:blipFill>
        <p:spPr>
          <a:xfrm>
            <a:off x="5184995" y="393512"/>
            <a:ext cx="6519023" cy="5439091"/>
          </a:xfrm>
          <a:prstGeom prst="rect">
            <a:avLst/>
          </a:prstGeom>
          <a:ln w="38100">
            <a:solidFill>
              <a:srgbClr val="6D1D6B"/>
            </a:solidFill>
          </a:ln>
        </p:spPr>
      </p:pic>
      <p:sp>
        <p:nvSpPr>
          <p:cNvPr id="12" name="CasellaDiTesto 11"/>
          <p:cNvSpPr txBox="1"/>
          <p:nvPr/>
        </p:nvSpPr>
        <p:spPr>
          <a:xfrm>
            <a:off x="8182644" y="1769652"/>
            <a:ext cx="3586365" cy="48013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it-IT" sz="28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MOOC Numeri</a:t>
            </a:r>
            <a:endParaRPr lang="it-IT" sz="28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7747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theme/theme1.xml><?xml version="1.0" encoding="utf-8"?>
<a:theme xmlns:a="http://schemas.openxmlformats.org/drawingml/2006/main" name="Math_16x9">
  <a:themeElements>
    <a:clrScheme name="Viola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Math_16x9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miter lim="800000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>
              <a:lumMod val="50000"/>
            </a:schemeClr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0000"/>
          </a:lnSpc>
          <a:defRPr sz="280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zione tesi MathMoocUniTO" id="{49BDD8F7-084C-4F88-826D-B04EBCCA09E9}" vid="{8A6B6156-2897-4B30-931D-D30B02913F2D}"/>
    </a:ext>
  </a:extLst>
</a:theme>
</file>

<file path=ppt/theme/theme2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Math_16x9">
      <a:dk1>
        <a:srgbClr val="465562"/>
      </a:dk1>
      <a:lt1>
        <a:srgbClr val="FFFFFF"/>
      </a:lt1>
      <a:dk2>
        <a:srgbClr val="000000"/>
      </a:dk2>
      <a:lt2>
        <a:srgbClr val="F2ECE2"/>
      </a:lt2>
      <a:accent1>
        <a:srgbClr val="9BAAB7"/>
      </a:accent1>
      <a:accent2>
        <a:srgbClr val="B8D082"/>
      </a:accent2>
      <a:accent3>
        <a:srgbClr val="EFDB85"/>
      </a:accent3>
      <a:accent4>
        <a:srgbClr val="E8A565"/>
      </a:accent4>
      <a:accent5>
        <a:srgbClr val="BC9AAE"/>
      </a:accent5>
      <a:accent6>
        <a:srgbClr val="BABABA"/>
      </a:accent6>
      <a:hlink>
        <a:srgbClr val="8FC48C"/>
      </a:hlink>
      <a:folHlink>
        <a:srgbClr val="A97C96"/>
      </a:folHlink>
    </a:clrScheme>
    <a:fontScheme name="Math_16x9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Math_16x9">
      <a:dk1>
        <a:srgbClr val="465562"/>
      </a:dk1>
      <a:lt1>
        <a:srgbClr val="FFFFFF"/>
      </a:lt1>
      <a:dk2>
        <a:srgbClr val="000000"/>
      </a:dk2>
      <a:lt2>
        <a:srgbClr val="F2ECE2"/>
      </a:lt2>
      <a:accent1>
        <a:srgbClr val="9BAAB7"/>
      </a:accent1>
      <a:accent2>
        <a:srgbClr val="B8D082"/>
      </a:accent2>
      <a:accent3>
        <a:srgbClr val="EFDB85"/>
      </a:accent3>
      <a:accent4>
        <a:srgbClr val="E8A565"/>
      </a:accent4>
      <a:accent5>
        <a:srgbClr val="BC9AAE"/>
      </a:accent5>
      <a:accent6>
        <a:srgbClr val="BABABA"/>
      </a:accent6>
      <a:hlink>
        <a:srgbClr val="8FC48C"/>
      </a:hlink>
      <a:folHlink>
        <a:srgbClr val="A97C96"/>
      </a:folHlink>
    </a:clrScheme>
    <a:fontScheme name="Math_16x9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61E904E3-54D1-4C6E-BDEE-9F7C10EED97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2079</Words>
  <Application>Microsoft Office PowerPoint</Application>
  <PresentationFormat>Personalizzato</PresentationFormat>
  <Paragraphs>326</Paragraphs>
  <Slides>29</Slides>
  <Notes>25</Notes>
  <HiddenSlides>1</HiddenSlides>
  <MMClips>0</MMClips>
  <ScaleCrop>false</ScaleCrop>
  <HeadingPairs>
    <vt:vector size="6" baseType="variant">
      <vt:variant>
        <vt:lpstr>Caratteri utilizzati</vt:lpstr>
      </vt:variant>
      <vt:variant>
        <vt:i4>9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29</vt:i4>
      </vt:variant>
    </vt:vector>
  </HeadingPairs>
  <TitlesOfParts>
    <vt:vector size="40" baseType="lpstr">
      <vt:lpstr>Arial</vt:lpstr>
      <vt:lpstr>Arial Narrow</vt:lpstr>
      <vt:lpstr>Calibri</vt:lpstr>
      <vt:lpstr>Calibri Light</vt:lpstr>
      <vt:lpstr>ESSTIXThirteen</vt:lpstr>
      <vt:lpstr>Euphemia</vt:lpstr>
      <vt:lpstr>Segoe UI</vt:lpstr>
      <vt:lpstr>Times New Roman</vt:lpstr>
      <vt:lpstr>Wingdings</vt:lpstr>
      <vt:lpstr>Math_16x9</vt:lpstr>
      <vt:lpstr>Personalizza struttura</vt:lpstr>
      <vt:lpstr>MOOC di Matematica per la formazione docente</vt:lpstr>
      <vt:lpstr>perché UN MOOC? </vt:lpstr>
      <vt:lpstr>Presentazione standard di PowerPoint</vt:lpstr>
      <vt:lpstr>Presentazione standard di PowerPoint</vt:lpstr>
      <vt:lpstr>Presentazione standard di PowerPoint</vt:lpstr>
      <vt:lpstr>Rinnovare  la didattica  nel  xxi secolo</vt:lpstr>
      <vt:lpstr>Presentazione standard di PowerPoint</vt:lpstr>
      <vt:lpstr>   Struttura di un MathMOOC  </vt:lpstr>
      <vt:lpstr>   MathMOOCunito   </vt:lpstr>
      <vt:lpstr> Materiali dei corsi</vt:lpstr>
      <vt:lpstr>Offerta del Mooc: libri digitali e strumenti di presentazione</vt:lpstr>
      <vt:lpstr> comunicazione &amp;  narrazione </vt:lpstr>
      <vt:lpstr>Collaborazione condivisione produzione</vt:lpstr>
      <vt:lpstr>Presentazione standard di PowerPoint</vt:lpstr>
      <vt:lpstr>Monitoraggio e ricerca didattica </vt:lpstr>
      <vt:lpstr>Monitoraggio e ricerca didattica </vt:lpstr>
      <vt:lpstr>Monitoraggio e ricerca didattica </vt:lpstr>
      <vt:lpstr>Monitoraggio e ricerca didattica </vt:lpstr>
      <vt:lpstr>Monitoraggio e ricerca didattica </vt:lpstr>
      <vt:lpstr>Monitoraggio e ricerca didattica </vt:lpstr>
      <vt:lpstr>Monitoraggio e ricerca didattica </vt:lpstr>
      <vt:lpstr>Monitoraggio e ricerca didattica </vt:lpstr>
      <vt:lpstr>Monitoraggio e ricerca didattica </vt:lpstr>
      <vt:lpstr>Monitoraggio e ricerca didattica </vt:lpstr>
      <vt:lpstr>Monitoraggio e ricerca didattica </vt:lpstr>
      <vt:lpstr>  Gruppo di ricerca   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2015-08-22T05:53:13Z</dcterms:created>
  <dcterms:modified xsi:type="dcterms:W3CDTF">2015-10-08T15:12:44Z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TC027879479991</vt:lpwstr>
  </property>
</Properties>
</file>