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70" r:id="rId4"/>
    <p:sldId id="268" r:id="rId5"/>
    <p:sldId id="258" r:id="rId6"/>
    <p:sldId id="259" r:id="rId7"/>
    <p:sldId id="260" r:id="rId8"/>
    <p:sldId id="271" r:id="rId9"/>
    <p:sldId id="272" r:id="rId10"/>
    <p:sldId id="261" r:id="rId11"/>
    <p:sldId id="262" r:id="rId12"/>
    <p:sldId id="263" r:id="rId13"/>
    <p:sldId id="273" r:id="rId14"/>
    <p:sldId id="264" r:id="rId15"/>
    <p:sldId id="274" r:id="rId16"/>
    <p:sldId id="266" r:id="rId1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08/10/2015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572000" y="332656"/>
            <a:ext cx="4104456" cy="1599722"/>
          </a:xfrm>
        </p:spPr>
        <p:txBody>
          <a:bodyPr>
            <a:noAutofit/>
          </a:bodyPr>
          <a:lstStyle/>
          <a:p>
            <a:r>
              <a:rPr lang="it-IT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CONTO E… RACCONTO</a:t>
            </a:r>
            <a:endParaRPr lang="it-IT" sz="4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ottotitolo 2"/>
          <p:cNvSpPr>
            <a:spLocks noGrp="1"/>
          </p:cNvSpPr>
          <p:nvPr>
            <p:ph type="subTitle" idx="1"/>
          </p:nvPr>
        </p:nvSpPr>
        <p:spPr>
          <a:xfrm>
            <a:off x="4572000" y="2924944"/>
            <a:ext cx="3672408" cy="2004176"/>
          </a:xfrm>
        </p:spPr>
        <p:txBody>
          <a:bodyPr>
            <a:noAutofit/>
          </a:bodyPr>
          <a:lstStyle/>
          <a:p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ARGOMENTARE PER CAPIRE ….</a:t>
            </a:r>
          </a:p>
          <a:p>
            <a:endParaRPr lang="it-IT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… DISCUTERE PER METTERSI </a:t>
            </a:r>
          </a:p>
          <a:p>
            <a:r>
              <a:rPr lang="it-IT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</a:rPr>
              <a:t>    IN GIOCO</a:t>
            </a:r>
            <a:endParaRPr lang="it-IT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20264" y="5265735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BONASSO TIZIANA</a:t>
            </a:r>
          </a:p>
          <a:p>
            <a:r>
              <a:rPr lang="it-IT" sz="2000" b="1" i="1" dirty="0" smtClean="0"/>
              <a:t>Tutor coordinatore </a:t>
            </a:r>
          </a:p>
          <a:p>
            <a:r>
              <a:rPr lang="it-IT" sz="2000" b="1" i="1" dirty="0" smtClean="0"/>
              <a:t>U.S.CO.T.</a:t>
            </a:r>
            <a:endParaRPr lang="it-IT" sz="20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8096">
            <a:off x="265738" y="819085"/>
            <a:ext cx="4151004" cy="3109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77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79712" y="908720"/>
            <a:ext cx="4032448" cy="613872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ATTIVITA’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Nuvola 4"/>
          <p:cNvSpPr/>
          <p:nvPr/>
        </p:nvSpPr>
        <p:spPr>
          <a:xfrm>
            <a:off x="744093" y="2276872"/>
            <a:ext cx="7560840" cy="165618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OGNUNO DI VOI PENSI A COME CONTA 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043608" y="162880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INDIVIDUALE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744093" y="4437112"/>
            <a:ext cx="2675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A COPPIE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Nuvola 7"/>
          <p:cNvSpPr/>
          <p:nvPr/>
        </p:nvSpPr>
        <p:spPr>
          <a:xfrm>
            <a:off x="1043608" y="5013176"/>
            <a:ext cx="7261325" cy="115212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RACCONTA AL TUO 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COMPAGNO 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COME CONTI E ASCOLTA IL SUO PUNTO DI VISTA 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4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87264" y="476672"/>
            <a:ext cx="4464496" cy="566936"/>
          </a:xfrm>
        </p:spPr>
        <p:txBody>
          <a:bodyPr>
            <a:normAutofit/>
          </a:bodyPr>
          <a:lstStyle/>
          <a:p>
            <a:r>
              <a:rPr lang="it-IT" sz="2800" b="1" dirty="0" smtClean="0"/>
              <a:t>CONTO E RACCONTO</a:t>
            </a:r>
            <a:endParaRPr lang="it-IT" sz="2800" b="1" dirty="0"/>
          </a:p>
        </p:txBody>
      </p:sp>
      <p:sp>
        <p:nvSpPr>
          <p:cNvPr id="4" name="Nastro perforato 3"/>
          <p:cNvSpPr/>
          <p:nvPr/>
        </p:nvSpPr>
        <p:spPr>
          <a:xfrm>
            <a:off x="755576" y="1493565"/>
            <a:ext cx="7128792" cy="1152128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400" b="1" dirty="0" smtClean="0">
                <a:solidFill>
                  <a:schemeClr val="accent3">
                    <a:lumMod val="50000"/>
                  </a:schemeClr>
                </a:solidFill>
              </a:rPr>
              <a:t>ATTIVITÀ PROPOSTA SULL’ASSE:                INFANZIA – PRIMARIA ( bambini di 5 e 6 anni) </a:t>
            </a:r>
            <a:endParaRPr lang="it-IT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099332" y="264802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chemeClr val="accent1">
                    <a:lumMod val="50000"/>
                  </a:schemeClr>
                </a:solidFill>
              </a:rPr>
              <a:t>10 DITA PER CONTARE</a:t>
            </a:r>
            <a:endParaRPr lang="it-IT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31280" y="3474827"/>
            <a:ext cx="799288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smtClean="0">
                <a:solidFill>
                  <a:schemeClr val="accent3">
                    <a:lumMod val="50000"/>
                  </a:schemeClr>
                </a:solidFill>
              </a:rPr>
              <a:t>SONO UTILI LE TUE DITA PER CONTARE? </a:t>
            </a:r>
            <a:r>
              <a:rPr lang="it-IT" sz="1700" b="1" i="1" dirty="0" smtClean="0">
                <a:solidFill>
                  <a:schemeClr val="accent3">
                    <a:lumMod val="50000"/>
                  </a:schemeClr>
                </a:solidFill>
              </a:rPr>
              <a:t>( individuale)</a:t>
            </a:r>
            <a:endParaRPr lang="it-IT" sz="17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87264" y="4044116"/>
            <a:ext cx="80648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smtClean="0">
                <a:solidFill>
                  <a:schemeClr val="accent3">
                    <a:lumMod val="50000"/>
                  </a:schemeClr>
                </a:solidFill>
              </a:rPr>
              <a:t>È IMPORTANTE PER TE USARE LE DITA PER CONTARE? (</a:t>
            </a:r>
            <a:r>
              <a:rPr lang="it-IT" sz="1700" b="1" i="1" dirty="0" smtClean="0">
                <a:solidFill>
                  <a:schemeClr val="accent3">
                    <a:lumMod val="50000"/>
                  </a:schemeClr>
                </a:solidFill>
              </a:rPr>
              <a:t>discussione in gruppo)</a:t>
            </a:r>
            <a:endParaRPr lang="it-IT" sz="17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55576" y="4674373"/>
            <a:ext cx="684076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smtClean="0">
                <a:solidFill>
                  <a:schemeClr val="accent3">
                    <a:lumMod val="50000"/>
                  </a:schemeClr>
                </a:solidFill>
              </a:rPr>
              <a:t>IN COSA TI AIUTANO LE DITA PER CONTARE?</a:t>
            </a:r>
            <a:endParaRPr lang="it-IT" sz="17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37049" y="522920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>
                    <a:lumMod val="50000"/>
                  </a:schemeClr>
                </a:solidFill>
              </a:rPr>
              <a:t>Durante la discussione, ogni volta che i bambini giungono ad una conclusione, l’insegnante riassume e chiarisce il pensiero del bambino condividendolo con il resto della classe.</a:t>
            </a:r>
          </a:p>
          <a:p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755576" y="2955389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1° FASE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713" y="0"/>
            <a:ext cx="3868712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84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61139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2° FASE    -  ATTIVITÀ  -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Nuvola 3"/>
          <p:cNvSpPr/>
          <p:nvPr/>
        </p:nvSpPr>
        <p:spPr>
          <a:xfrm rot="21268641">
            <a:off x="535509" y="1239559"/>
            <a:ext cx="5054363" cy="165618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La maestra ha messo sulla cattedra 15 quaderni. Dopo l’intervallo ce ne sono solo più 6. Quanti quaderni ha già consegnato la maestra ?</a:t>
            </a:r>
          </a:p>
          <a:p>
            <a:pPr algn="ctr"/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(individuale e di gruppo) 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3135114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PER RISOLVERE LE CONSEGNE I BAMBINI DEVONO UTILIZZARE LE DITA DELLE LORO MANI PER RIUSCIRE A DARE UNA RISPOSTA E, QUESTA AZIONE SEMPLICE, DIVENTA PER LORO RICCA DI SIGNIFICATO E VIA VIA SEMPRE PIÙ FAMILIARE TANTO DA PERMETTERE AD OGNUNO DI LORO DI UTILIZZARE LO STRUMENTO “DITA” PER RISOLVERE PICCOLI E PIÙ COMPLESSI PROBLEMI PER LA LORO ETÀ. </a:t>
            </a:r>
          </a:p>
          <a:p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Nuvola 5"/>
          <p:cNvSpPr/>
          <p:nvPr/>
        </p:nvSpPr>
        <p:spPr>
          <a:xfrm rot="21348798">
            <a:off x="5602521" y="1198774"/>
            <a:ext cx="3074009" cy="151216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chemeClr val="accent1">
                    <a:lumMod val="50000"/>
                  </a:schemeClr>
                </a:solidFill>
              </a:rPr>
              <a:t>Luca ha portato a scuola 17 biglie e ne regala 8 a Tommaso. Con quante biglie tornerà a casa Luca?</a:t>
            </a:r>
            <a:endParaRPr lang="it-IT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11560" y="5166439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3">
                    <a:lumMod val="50000"/>
                  </a:schemeClr>
                </a:solidFill>
              </a:rPr>
              <a:t>«…. Maestra le dita a me non bastano…»</a:t>
            </a:r>
            <a:endParaRPr lang="it-IT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55576" y="5839095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3">
                    <a:lumMod val="50000"/>
                  </a:schemeClr>
                </a:solidFill>
              </a:rPr>
              <a:t>« ti impresto la mia mano così hai più numeri…»</a:t>
            </a:r>
            <a:endParaRPr lang="it-IT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211960" y="5166439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3">
                    <a:lumMod val="50000"/>
                  </a:schemeClr>
                </a:solidFill>
              </a:rPr>
              <a:t>«… Io ho usato le dita e le matite ….» </a:t>
            </a:r>
            <a:endParaRPr lang="it-IT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923928" y="5751214"/>
            <a:ext cx="4803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3">
                    <a:lumMod val="50000"/>
                  </a:schemeClr>
                </a:solidFill>
              </a:rPr>
              <a:t>«… io ed Eleonora ci siamo messe insieme così le dita ci sono bastate» </a:t>
            </a:r>
            <a:endParaRPr lang="it-IT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9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 flipH="1">
            <a:off x="1395360" y="755412"/>
            <a:ext cx="6290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chemeClr val="accent3">
                    <a:lumMod val="50000"/>
                  </a:schemeClr>
                </a:solidFill>
              </a:rPr>
              <a:t>10 DITA PER CONTARE</a:t>
            </a:r>
            <a:endParaRPr lang="it-IT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543" y="1659107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SI MI SONO MOLTO UTILI PERCHÉ CI SONO SEMRE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12366" y="2420888"/>
            <a:ext cx="665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BÈ .. UTILI … PIÙ O MENO … A VOLTE NON BASTANO 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13543" y="3140968"/>
            <a:ext cx="7173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SI È VERO, A VOLTE NON BASTANO MA IO ME NE IMMAGINO ALTRE 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12365" y="4221088"/>
            <a:ext cx="7843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AD ESEMPIO SE IO FACCIO  12 + 3  O 12 – 3 COME FACCIO? 12 NON C’È SULLE MIE DITA PERCHÉ  IO NE HO SOLO 10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913543" y="5301208"/>
            <a:ext cx="75426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ALLORA ….. SE IO SO GIÀ CHE HO 10 DITA ARRIVO A DIECI, ME LO METTO IN TESTA E POI USO DI NUOVO LE MANI LE CONTARE ATRE DITA ….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824766"/>
            <a:ext cx="1795939" cy="11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Esplosione 1 7"/>
          <p:cNvSpPr/>
          <p:nvPr/>
        </p:nvSpPr>
        <p:spPr>
          <a:xfrm>
            <a:off x="3563888" y="2790220"/>
            <a:ext cx="4892283" cy="251098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FACCIAMO FINTA  …..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3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908720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PORTARE IL BAMBINO A CONTARE UTILIZZANDO LE PROPRIE DITA, MATERIALI DI RECUPERO O LA LINEA DEI NUMERI PERMETTE UN APPROCCIO MATEMATICO NATURALE CHE CONSENTIRÀ AL BAMBINO STESSO DI SPERIMENTARSI IN PRIMA PERSONA ATTRAVERSO PIÙ TENTATIVI CHE LO CONDURRANNO VIA VIA, ATTRAVERSO LA DISCUSSIONE E LA NARRAZIONE DELLE PROPRIE AZIONI, A RIFLETTERE E A COMPIERE QUELLA CIRCOLARITÀ DI PENSIERI CHE, IN MODO NATURALE, GLI PERMETTERANNO DI RAGGIUNGERE CONOSCENZE ED APPRENDIMENTI ATTRAVERSO UN’ESPLORAZIONE IN PRIMA PERSONA.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71600" y="422108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SPERIMENTO…  APPRENDO…. DO UN SENSO A QUELLO CHE FACCIO 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71600" y="5373216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3">
                    <a:lumMod val="50000"/>
                  </a:schemeClr>
                </a:solidFill>
              </a:rPr>
              <a:t>DIVENTO PROTAGONISTA DELLA MIA CRESCITA …</a:t>
            </a:r>
            <a:endParaRPr lang="it-IT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6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78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GRAZIE PER L’ATTENZIONE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044449" cy="485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85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41440" cy="2018738"/>
          </a:xfrm>
        </p:spPr>
        <p:txBody>
          <a:bodyPr>
            <a:normAutofit fontScale="90000"/>
          </a:bodyPr>
          <a:lstStyle/>
          <a:p>
            <a:r>
              <a:rPr lang="it-IT" sz="2800" b="1" i="1" dirty="0" smtClean="0"/>
              <a:t>NELL'IMMAGINARIO  DI MOLTI, LA MATEMATICA CONTINUA A ESSERE UNA DISCIPLINA IN CUI I</a:t>
            </a:r>
            <a:br>
              <a:rPr lang="it-IT" sz="2800" b="1" i="1" dirty="0" smtClean="0"/>
            </a:br>
            <a:r>
              <a:rPr lang="it-IT" sz="2800" b="1" i="1" dirty="0" smtClean="0"/>
              <a:t>RISULTATI A CUI SI ARRIVA</a:t>
            </a:r>
            <a:br>
              <a:rPr lang="it-IT" sz="2800" b="1" i="1" dirty="0" smtClean="0"/>
            </a:br>
            <a:endParaRPr lang="it-IT" sz="2800" b="1" i="1" dirty="0"/>
          </a:p>
        </p:txBody>
      </p:sp>
      <p:sp>
        <p:nvSpPr>
          <p:cNvPr id="8" name="Rettangolo 7"/>
          <p:cNvSpPr/>
          <p:nvPr/>
        </p:nvSpPr>
        <p:spPr>
          <a:xfrm>
            <a:off x="803949" y="2558226"/>
            <a:ext cx="2510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i="1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SONO GIUSTI </a:t>
            </a:r>
            <a:endParaRPr lang="it-IT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364088" y="2583762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i="1" dirty="0" smtClean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SONO </a:t>
            </a:r>
            <a:r>
              <a:rPr lang="it-IT" sz="2800" b="1" i="1" dirty="0">
                <a:solidFill>
                  <a:schemeClr val="accent6">
                    <a:lumMod val="50000"/>
                  </a:schemeClr>
                </a:solidFill>
                <a:ea typeface="+mj-ea"/>
                <a:cs typeface="+mj-cs"/>
              </a:rPr>
              <a:t>SBAGLIATI</a:t>
            </a:r>
            <a:endParaRPr lang="it-IT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807250" y="276261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</a:rPr>
              <a:t>OPPURE</a:t>
            </a:r>
            <a:endParaRPr lang="it-IT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39552" y="3567188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OGGI È IL 4 DI GIUGNO, LA SCUOLA TERMINERÀ IL 12 GIUGNO.</a:t>
            </a:r>
          </a:p>
          <a:p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</a:rPr>
              <a:t>QUANTI GIORNI MANCANO ALLA FINE DELLA SCUOLA? </a:t>
            </a:r>
            <a:endParaRPr lang="it-IT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588507" y="4613796"/>
            <a:ext cx="4338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12 – 4 = 8   MANCANO 8 GIORNI 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559030" y="5364035"/>
            <a:ext cx="2862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E’ UNA SOTTRAZIONE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671216" y="5706013"/>
            <a:ext cx="963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MA ….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508104" y="5548701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4748733" y="5382847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QUANTA ARGOMENTAZIONE C’È DIETRO QUESTA RISPOSTA ?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69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4" grpId="0"/>
      <p:bldP spid="15" grpId="0"/>
      <p:bldP spid="23" grpId="0"/>
      <p:bldP spid="3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3568" y="1027664"/>
            <a:ext cx="7848872" cy="1143000"/>
          </a:xfrm>
        </p:spPr>
        <p:txBody>
          <a:bodyPr>
            <a:normAutofit/>
          </a:bodyPr>
          <a:lstStyle/>
          <a:p>
            <a:r>
              <a:rPr lang="it-IT" sz="3200" b="1" dirty="0" smtClean="0"/>
              <a:t>ARGOMENTARE… </a:t>
            </a:r>
            <a:br>
              <a:rPr lang="it-IT" sz="3200" b="1" dirty="0" smtClean="0"/>
            </a:br>
            <a:r>
              <a:rPr lang="it-IT" sz="3200" b="1" dirty="0" smtClean="0"/>
              <a:t>Una competenza verticale</a:t>
            </a:r>
            <a:endParaRPr lang="it-IT" sz="32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27584" y="3212976"/>
            <a:ext cx="74168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“IL BAMBINO GIOCA IN MODO COSTRUTTIVO E CREATIVO CON GLI ALTRI, </a:t>
            </a:r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SA ARGOMENTARE</a:t>
            </a:r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CONFRONTARSI</a:t>
            </a:r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SOSTENERE LE PROPRIE RAGIONI </a:t>
            </a:r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CON ADULTI E BAMBINI (...)</a:t>
            </a:r>
          </a:p>
          <a:p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RIFLETTE</a:t>
            </a:r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SI CONFRONTA, DISCUTE </a:t>
            </a:r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CON GLI ADULTI E CON GLI ALTRI BAMBINI E COMINCIA E RICONOSCERE LA </a:t>
            </a:r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RECIPROCITÀ DI ATTENZIONE TRA CHI PARLA E CHI ASCOLTA”</a:t>
            </a:r>
          </a:p>
          <a:p>
            <a:endParaRPr lang="it-IT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187624" y="249289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INDICAZIONI NAZIONALI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48064" y="249289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SCUOLA DELL’INFANZIA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92" y="690304"/>
            <a:ext cx="2170331" cy="180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01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848872" cy="6444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3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59628" y="836712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SAPER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E </a:t>
            </a:r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POTER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 ARGOMENTARE PERMETTE AL BAMBINO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11560" y="2088990"/>
            <a:ext cx="7920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100" b="1" dirty="0" smtClean="0">
                <a:solidFill>
                  <a:schemeClr val="accent3">
                    <a:lumMod val="50000"/>
                  </a:schemeClr>
                </a:solidFill>
              </a:rPr>
              <a:t>DI DARE UN SENSO ALL’APPRENDIMENTO DELLA MATEMATICA </a:t>
            </a:r>
            <a:endParaRPr lang="it-IT" sz="21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12393" y="2652103"/>
            <a:ext cx="777686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it-IT" b="1" i="1" dirty="0" smtClean="0">
                <a:solidFill>
                  <a:schemeClr val="accent1">
                    <a:lumMod val="50000"/>
                  </a:schemeClr>
                </a:solidFill>
              </a:rPr>
              <a:t>ARGOMENTARE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” È UNA </a:t>
            </a:r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COMPETENZA TRASVERSALE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, CHE METTE  ANCHE IN GIOCO </a:t>
            </a:r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ABILITÀ LINGUISTICHE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endParaRPr lang="it-IT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FAVORISCE:</a:t>
            </a:r>
          </a:p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L’EMERGERE DI UN PENSIERO DIVERGENTE </a:t>
            </a:r>
          </a:p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L’AUTONOMIA DI PENSIERO</a:t>
            </a:r>
          </a:p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L’ASSUNZIONE DI RESPONSABILITA’ DEI PROCESSI DI PENSIERO </a:t>
            </a:r>
          </a:p>
          <a:p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UN LAVORO DI TIPO METACOGNITIVO</a:t>
            </a:r>
          </a:p>
          <a:p>
            <a:endParaRPr lang="it-IT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it-IT" sz="2000" b="1" dirty="0" smtClean="0">
                <a:solidFill>
                  <a:schemeClr val="accent3">
                    <a:lumMod val="50000"/>
                  </a:schemeClr>
                </a:solidFill>
              </a:rPr>
              <a:t>PERMETTE:</a:t>
            </a:r>
          </a:p>
          <a:p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DI EDUCARE AL CONFRONTO E ALL’ASCOTO</a:t>
            </a:r>
          </a:p>
          <a:p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DI RISPETTARE IL PENSIERO DEGLI ALTRI</a:t>
            </a:r>
          </a:p>
          <a:p>
            <a:r>
              <a:rPr lang="it-IT" sz="2000" b="1" dirty="0" smtClean="0">
                <a:solidFill>
                  <a:schemeClr val="accent1">
                    <a:lumMod val="50000"/>
                  </a:schemeClr>
                </a:solidFill>
              </a:rPr>
              <a:t>MIGLIORARE ED ARRICCHIRE LE CONOSCENZE LINGUISTICHE</a:t>
            </a:r>
            <a:endParaRPr lang="it-IT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552041" y="476672"/>
            <a:ext cx="4007470" cy="576064"/>
          </a:xfrm>
        </p:spPr>
        <p:txBody>
          <a:bodyPr>
            <a:noAutofit/>
          </a:bodyPr>
          <a:lstStyle/>
          <a:p>
            <a:r>
              <a:rPr lang="it-IT" sz="3200" b="1" dirty="0" smtClean="0"/>
              <a:t>CLASSE 1° ( Aprile)</a:t>
            </a:r>
            <a:endParaRPr lang="it-IT" sz="3200" b="1" dirty="0"/>
          </a:p>
        </p:txBody>
      </p:sp>
      <p:sp>
        <p:nvSpPr>
          <p:cNvPr id="7" name="Nuvola 6"/>
          <p:cNvSpPr/>
          <p:nvPr/>
        </p:nvSpPr>
        <p:spPr>
          <a:xfrm rot="21262967">
            <a:off x="683568" y="1395777"/>
            <a:ext cx="3312368" cy="1296144"/>
          </a:xfrm>
          <a:prstGeom prst="cloud">
            <a:avLst/>
          </a:prstGeom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Paolo ha € 4,00</a:t>
            </a:r>
          </a:p>
          <a:p>
            <a:pPr algn="ctr"/>
            <a:r>
              <a:rPr lang="it-IT" dirty="0" smtClean="0">
                <a:solidFill>
                  <a:schemeClr val="tx1"/>
                </a:solidFill>
              </a:rPr>
              <a:t>Antonella ha € 5,00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Nuvola 7"/>
          <p:cNvSpPr/>
          <p:nvPr/>
        </p:nvSpPr>
        <p:spPr>
          <a:xfrm>
            <a:off x="2195736" y="2454876"/>
            <a:ext cx="2448272" cy="792088"/>
          </a:xfrm>
          <a:prstGeom prst="cloud">
            <a:avLst/>
          </a:prstGeom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Antonio ha € 10,00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Nuvola 8"/>
          <p:cNvSpPr/>
          <p:nvPr/>
        </p:nvSpPr>
        <p:spPr>
          <a:xfrm rot="21422001">
            <a:off x="3995667" y="1110593"/>
            <a:ext cx="2952328" cy="1478169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Antonio ha più soldi di Paolo ed Antonella insieme?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971600" y="3087110"/>
            <a:ext cx="1060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chemeClr val="accent3">
                    <a:lumMod val="50000"/>
                  </a:schemeClr>
                </a:solidFill>
              </a:rPr>
              <a:t>SI</a:t>
            </a:r>
            <a:endParaRPr lang="it-IT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6661" y="378394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4+5 FA 9 E 9 è PIÙ PICCOLO DI 10 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628086" y="4201924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SI SI 10 VIENE DOPO 9 QUINDI ANTONIO È PIÙ RICCO </a:t>
            </a:r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( può comprare più cose)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14653" y="4969872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PERCHÉ 10 È SEMPRE PIÙ GRANDE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503413" y="5413635"/>
            <a:ext cx="3672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10 NON È SEMPRE PIÙ GRANDE PERCHÉ ALLORA COSA SONO 20 30 100…..  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499992" y="5675245"/>
            <a:ext cx="27005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TU DEVI PENSARE A 10 NON A 20 30 E TUTTI GLI ALTRI PIÙ GRANDI DI 10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531139" y="4818998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COMUNQUE ANTONIO HA PIÙ SOLDI PERCHÉ 10 EURO È TANTISSIMO</a:t>
            </a:r>
            <a:endParaRPr lang="it-IT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Ovale 1"/>
          <p:cNvSpPr/>
          <p:nvPr/>
        </p:nvSpPr>
        <p:spPr>
          <a:xfrm>
            <a:off x="4283968" y="3246965"/>
            <a:ext cx="3960440" cy="1118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smtClean="0">
                <a:solidFill>
                  <a:schemeClr val="accent3">
                    <a:lumMod val="50000"/>
                  </a:schemeClr>
                </a:solidFill>
              </a:rPr>
              <a:t>Non è vero perché uno può comprare tante cose anche con 9 euro… dipende se quello che compri è più o meno caro</a:t>
            </a:r>
            <a:endParaRPr lang="it-IT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2" grpId="0"/>
      <p:bldP spid="13" grpId="0"/>
      <p:bldP spid="14" grpId="0"/>
      <p:bldP spid="16" grpId="0"/>
      <p:bldP spid="17" grpId="0"/>
      <p:bldP spid="18" grpId="0"/>
      <p:bldP spid="19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98736" y="711149"/>
            <a:ext cx="77768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SPERIMENTANDO L’ARGOMENTAZIONE IN AMBITO MATEMATICO E STIMOLANDO GLI ALUNNI AL DIALOGO E AL CONFRONTO,  MI SONO ACCORTA IN QUESTI ANNI CHE SONO EMERSE COSE </a:t>
            </a:r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POSITIVE.</a:t>
            </a:r>
          </a:p>
          <a:p>
            <a:endParaRPr lang="it-IT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QUESTA </a:t>
            </a:r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PRATICA </a:t>
            </a:r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PORTA </a:t>
            </a:r>
            <a:r>
              <a:rPr lang="it-IT" sz="2400" b="1" dirty="0" smtClean="0">
                <a:solidFill>
                  <a:schemeClr val="accent1">
                    <a:lumMod val="50000"/>
                  </a:schemeClr>
                </a:solidFill>
              </a:rPr>
              <a:t>SEMPRE PIÙ I BAMBINI A NON ACCONTENTARSI DI UN’UNICA RISPOSTA MA CERCARE SEMPRE NUOVE STRADE, NUOVE SPIEGAZIONI CHE ALLA FINE DIVENTAVANO VERI E PROPRI </a:t>
            </a:r>
            <a:r>
              <a:rPr lang="it-IT" sz="2400" b="1" dirty="0" smtClean="0">
                <a:solidFill>
                  <a:schemeClr val="accent3">
                    <a:lumMod val="50000"/>
                  </a:schemeClr>
                </a:solidFill>
              </a:rPr>
              <a:t>PERCORSI DI APPRENDIMENTO PERSONALIZZATO</a:t>
            </a:r>
            <a:endParaRPr lang="it-IT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Nuvola 4"/>
          <p:cNvSpPr/>
          <p:nvPr/>
        </p:nvSpPr>
        <p:spPr>
          <a:xfrm rot="21405133">
            <a:off x="827584" y="4941168"/>
            <a:ext cx="3024336" cy="142505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dirty="0" smtClean="0">
                <a:solidFill>
                  <a:schemeClr val="accent3">
                    <a:lumMod val="50000"/>
                  </a:schemeClr>
                </a:solidFill>
              </a:rPr>
              <a:t>QUESTO VUOL DIRE PER ME DARE UN SENSO ALLA MATEMATICA</a:t>
            </a:r>
            <a:endParaRPr lang="it-IT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Nuvola 5"/>
          <p:cNvSpPr/>
          <p:nvPr/>
        </p:nvSpPr>
        <p:spPr>
          <a:xfrm rot="21387522">
            <a:off x="4640808" y="4741826"/>
            <a:ext cx="3800513" cy="16028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 smtClean="0">
                <a:solidFill>
                  <a:schemeClr val="accent3">
                    <a:lumMod val="50000"/>
                  </a:schemeClr>
                </a:solidFill>
              </a:rPr>
              <a:t>SE LA REGOLA DELL’ ADDIZIONE LA STUDIO A MEMORIA MA  NON LA CAPISCO A COSA MI SERVE ? </a:t>
            </a:r>
            <a:r>
              <a:rPr lang="it-IT" sz="1050" b="1" dirty="0" smtClean="0">
                <a:solidFill>
                  <a:schemeClr val="accent3">
                    <a:lumMod val="50000"/>
                  </a:schemeClr>
                </a:solidFill>
              </a:rPr>
              <a:t>( Andrea) </a:t>
            </a:r>
            <a:endParaRPr lang="it-IT" sz="105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Esplosione 2 6"/>
          <p:cNvSpPr/>
          <p:nvPr/>
        </p:nvSpPr>
        <p:spPr>
          <a:xfrm>
            <a:off x="1547664" y="1844824"/>
            <a:ext cx="5832648" cy="2448272"/>
          </a:xfrm>
          <a:prstGeom prst="irregularSeal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LA MATEMATICA   PARLA ( </a:t>
            </a:r>
            <a:r>
              <a:rPr lang="it-IT" sz="1200" b="1" i="1" dirty="0" smtClean="0">
                <a:solidFill>
                  <a:schemeClr val="accent1">
                    <a:lumMod val="50000"/>
                  </a:schemeClr>
                </a:solidFill>
              </a:rPr>
              <a:t>Michela</a:t>
            </a:r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it-IT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51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240650" cy="901904"/>
          </a:xfrm>
        </p:spPr>
        <p:txBody>
          <a:bodyPr>
            <a:normAutofit fontScale="90000"/>
          </a:bodyPr>
          <a:lstStyle/>
          <a:p>
            <a:r>
              <a:rPr lang="it-IT" b="1" dirty="0" smtClean="0"/>
              <a:t>LA REGOLA DELL’ADDIZIONE …</a:t>
            </a:r>
            <a:endParaRPr lang="it-IT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755576" y="2060848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FARE L’ADDIZIONE VUOL DIRE…..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899592" y="277163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METTERE INSIEME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525203" y="3717032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UNIRE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463738" y="3154040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AGGIUNGERE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968978" y="3824754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chemeClr val="accent1">
                    <a:lumMod val="50000"/>
                  </a:schemeClr>
                </a:solidFill>
              </a:rPr>
              <a:t>AUMENTARE </a:t>
            </a:r>
            <a:endParaRPr lang="it-IT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99592" y="4506601"/>
            <a:ext cx="47708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ECCO SI AUMENTARE ……..</a:t>
            </a:r>
          </a:p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Ma se io non capisco questo …….  </a:t>
            </a:r>
          </a:p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FARE LA  +  Non mi serve proprio a niente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91651"/>
            <a:ext cx="2389135" cy="163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5436096" y="2429482"/>
            <a:ext cx="2635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smtClean="0">
                <a:solidFill>
                  <a:schemeClr val="accent1">
                    <a:lumMod val="50000"/>
                  </a:schemeClr>
                </a:solidFill>
              </a:rPr>
              <a:t>CONTARE</a:t>
            </a:r>
            <a:endParaRPr lang="it-IT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5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4800" b="1" dirty="0" smtClean="0"/>
              <a:t>CONTARE</a:t>
            </a:r>
            <a:endParaRPr lang="it-IT" sz="48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494678" y="2414402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accent3">
                    <a:lumMod val="50000"/>
                  </a:schemeClr>
                </a:solidFill>
              </a:rPr>
              <a:t>COME CONTI?</a:t>
            </a:r>
            <a:endParaRPr lang="it-IT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779912" y="322226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SBATTO GLI OCCHI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475656" y="414908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SULLE DITA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025026" y="3968883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PROVO 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475656" y="5282534"/>
            <a:ext cx="3549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50000"/>
                  </a:schemeClr>
                </a:solidFill>
              </a:rPr>
              <a:t>MI IMMAGINO DEGLI OGGETTI</a:t>
            </a:r>
            <a:endParaRPr lang="it-IT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774715"/>
            <a:ext cx="2447553" cy="244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25" y="774715"/>
            <a:ext cx="1949376" cy="166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43" y="4333746"/>
            <a:ext cx="1575618" cy="1575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95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411</TotalTime>
  <Words>973</Words>
  <Application>Microsoft Office PowerPoint</Application>
  <PresentationFormat>Presentazione su schermo (4:3)</PresentationFormat>
  <Paragraphs>106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Austin</vt:lpstr>
      <vt:lpstr>CONTO E… RACCONTO</vt:lpstr>
      <vt:lpstr>NELL'IMMAGINARIO  DI MOLTI, LA MATEMATICA CONTINUA A ESSERE UNA DISCIPLINA IN CUI I RISULTATI A CUI SI ARRIVA </vt:lpstr>
      <vt:lpstr>ARGOMENTARE…  Una competenza verticale</vt:lpstr>
      <vt:lpstr>Presentazione standard di PowerPoint</vt:lpstr>
      <vt:lpstr>SAPER E POTER ARGOMENTARE PERMETTE AL BAMBINO</vt:lpstr>
      <vt:lpstr>CLASSE 1° ( Aprile)</vt:lpstr>
      <vt:lpstr>Presentazione standard di PowerPoint</vt:lpstr>
      <vt:lpstr>LA REGOLA DELL’ADDIZIONE …</vt:lpstr>
      <vt:lpstr>CONTARE</vt:lpstr>
      <vt:lpstr>ATTIVITA’</vt:lpstr>
      <vt:lpstr>CONTO E RACCONTO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 PER L’ATTENZIONE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CONTO E… RACCONTO</dc:title>
  <dc:creator>utente</dc:creator>
  <cp:lastModifiedBy>utente</cp:lastModifiedBy>
  <cp:revision>34</cp:revision>
  <dcterms:created xsi:type="dcterms:W3CDTF">2015-10-06T19:01:58Z</dcterms:created>
  <dcterms:modified xsi:type="dcterms:W3CDTF">2015-10-08T08:13:57Z</dcterms:modified>
</cp:coreProperties>
</file>