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notesMasterIdLst>
    <p:notesMasterId r:id="rId15"/>
  </p:notesMasterIdLst>
  <p:sldIdLst>
    <p:sldId id="278" r:id="rId2"/>
    <p:sldId id="275" r:id="rId3"/>
    <p:sldId id="276" r:id="rId4"/>
    <p:sldId id="277" r:id="rId5"/>
    <p:sldId id="260" r:id="rId6"/>
    <p:sldId id="264" r:id="rId7"/>
    <p:sldId id="261" r:id="rId8"/>
    <p:sldId id="262" r:id="rId9"/>
    <p:sldId id="263" r:id="rId10"/>
    <p:sldId id="265" r:id="rId11"/>
    <p:sldId id="274" r:id="rId12"/>
    <p:sldId id="266" r:id="rId13"/>
    <p:sldId id="279" r:id="rId14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73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34D5D0-AE37-4A1C-8F5F-6C3711745518}" type="datetimeFigureOut">
              <a:rPr lang="it-IT" smtClean="0"/>
              <a:t>07/10/2015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A57451-CEDB-4184-A197-59859E5B0A6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012391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A57451-CEDB-4184-A197-59859E5B0A69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526904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68990-74A9-45F6-80BE-E7572D126E5D}" type="datetimeFigureOut">
              <a:rPr lang="it-IT" smtClean="0"/>
              <a:t>07/10/2015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E4E0BB86-2AA9-4935-9F3A-B04B2FBB45F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626218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olo e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68990-74A9-45F6-80BE-E7572D126E5D}" type="datetimeFigureOut">
              <a:rPr lang="it-IT" smtClean="0"/>
              <a:t>07/10/2015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4E0BB86-2AA9-4935-9F3A-B04B2FBB45F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73958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zio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68990-74A9-45F6-80BE-E7572D126E5D}" type="datetimeFigureOut">
              <a:rPr lang="it-IT" smtClean="0"/>
              <a:t>07/10/2015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4E0BB86-2AA9-4935-9F3A-B04B2FBB45F7}" type="slidenum">
              <a:rPr lang="it-IT" smtClean="0"/>
              <a:t>‹N›</a:t>
            </a:fld>
            <a:endParaRPr lang="it-IT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466486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68990-74A9-45F6-80BE-E7572D126E5D}" type="datetimeFigureOut">
              <a:rPr lang="it-IT" smtClean="0"/>
              <a:t>07/10/2015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4E0BB86-2AA9-4935-9F3A-B04B2FBB45F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998486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 ci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68990-74A9-45F6-80BE-E7572D126E5D}" type="datetimeFigureOut">
              <a:rPr lang="it-IT" smtClean="0"/>
              <a:t>07/10/2015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4E0BB86-2AA9-4935-9F3A-B04B2FBB45F7}" type="slidenum">
              <a:rPr lang="it-IT" smtClean="0"/>
              <a:t>‹N›</a:t>
            </a:fld>
            <a:endParaRPr lang="it-IT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742329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68990-74A9-45F6-80BE-E7572D126E5D}" type="datetimeFigureOut">
              <a:rPr lang="it-IT" smtClean="0"/>
              <a:t>07/10/2015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4E0BB86-2AA9-4935-9F3A-B04B2FBB45F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177900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68990-74A9-45F6-80BE-E7572D126E5D}" type="datetimeFigureOut">
              <a:rPr lang="it-IT" smtClean="0"/>
              <a:t>07/10/2015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0BB86-2AA9-4935-9F3A-B04B2FBB45F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312017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68990-74A9-45F6-80BE-E7572D126E5D}" type="datetimeFigureOut">
              <a:rPr lang="it-IT" smtClean="0"/>
              <a:t>07/10/2015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0BB86-2AA9-4935-9F3A-B04B2FBB45F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15302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68990-74A9-45F6-80BE-E7572D126E5D}" type="datetimeFigureOut">
              <a:rPr lang="it-IT" smtClean="0"/>
              <a:t>07/10/2015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0BB86-2AA9-4935-9F3A-B04B2FBB45F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42961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68990-74A9-45F6-80BE-E7572D126E5D}" type="datetimeFigureOut">
              <a:rPr lang="it-IT" smtClean="0"/>
              <a:t>07/10/2015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4E0BB86-2AA9-4935-9F3A-B04B2FBB45F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85064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68990-74A9-45F6-80BE-E7572D126E5D}" type="datetimeFigureOut">
              <a:rPr lang="it-IT" smtClean="0"/>
              <a:t>07/10/2015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4E0BB86-2AA9-4935-9F3A-B04B2FBB45F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798191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68990-74A9-45F6-80BE-E7572D126E5D}" type="datetimeFigureOut">
              <a:rPr lang="it-IT" smtClean="0"/>
              <a:t>07/10/2015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4E0BB86-2AA9-4935-9F3A-B04B2FBB45F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17451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68990-74A9-45F6-80BE-E7572D126E5D}" type="datetimeFigureOut">
              <a:rPr lang="it-IT" smtClean="0"/>
              <a:t>07/10/2015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0BB86-2AA9-4935-9F3A-B04B2FBB45F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50431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68990-74A9-45F6-80BE-E7572D126E5D}" type="datetimeFigureOut">
              <a:rPr lang="it-IT" smtClean="0"/>
              <a:t>07/10/2015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0BB86-2AA9-4935-9F3A-B04B2FBB45F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50297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68990-74A9-45F6-80BE-E7572D126E5D}" type="datetimeFigureOut">
              <a:rPr lang="it-IT" smtClean="0"/>
              <a:t>07/10/2015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0BB86-2AA9-4935-9F3A-B04B2FBB45F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996414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 smtClean="0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68990-74A9-45F6-80BE-E7572D126E5D}" type="datetimeFigureOut">
              <a:rPr lang="it-IT" smtClean="0"/>
              <a:t>07/10/2015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4E0BB86-2AA9-4935-9F3A-B04B2FBB45F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126945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D68990-74A9-45F6-80BE-E7572D126E5D}" type="datetimeFigureOut">
              <a:rPr lang="it-IT" smtClean="0"/>
              <a:t>07/10/2015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E4E0BB86-2AA9-4935-9F3A-B04B2FBB45F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7268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55" y="218364"/>
            <a:ext cx="10399745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it-IT" dirty="0"/>
              <a:t/>
            </a:r>
            <a:br>
              <a:rPr lang="it-IT" dirty="0"/>
            </a:br>
            <a:r>
              <a:rPr lang="it-IT" dirty="0"/>
              <a:t> </a:t>
            </a:r>
            <a:r>
              <a:rPr lang="it-IT" b="1" dirty="0"/>
              <a:t>Verso una nuova teoria di progettazione didattica: </a:t>
            </a:r>
            <a:r>
              <a:rPr lang="it-IT" b="1" dirty="0" smtClean="0"/>
              <a:t/>
            </a:r>
            <a:br>
              <a:rPr lang="it-IT" b="1" dirty="0" smtClean="0"/>
            </a:br>
            <a:r>
              <a:rPr lang="it-IT" b="1" dirty="0" smtClean="0"/>
              <a:t>metodologie </a:t>
            </a:r>
            <a:r>
              <a:rPr lang="it-IT" b="1" dirty="0"/>
              <a:t>didattiche a confronto </a:t>
            </a:r>
            <a:r>
              <a:rPr lang="it-IT" dirty="0"/>
              <a:t/>
            </a:r>
            <a:br>
              <a:rPr lang="it-IT" dirty="0"/>
            </a:br>
            <a:endParaRPr lang="it-IT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asellaDiTesto 3"/>
              <p:cNvSpPr txBox="1"/>
              <p:nvPr/>
            </p:nvSpPr>
            <p:spPr>
              <a:xfrm>
                <a:off x="2794265" y="2606723"/>
                <a:ext cx="8395724" cy="25615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it-IT" sz="2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it-IT" sz="2000" b="0" i="0" smtClean="0">
                              <a:latin typeface="Cambria Math" panose="02040503050406030204" pitchFamily="18" charset="0"/>
                            </a:rPr>
                            <m:t>Alessandro</m:t>
                          </m:r>
                          <m:r>
                            <a:rPr lang="it-IT" sz="2000" b="0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it-IT" sz="2000" b="0" i="0" smtClean="0">
                              <a:latin typeface="Cambria Math" panose="02040503050406030204" pitchFamily="18" charset="0"/>
                            </a:rPr>
                            <m:t>Spagnuolo</m:t>
                          </m:r>
                        </m:e>
                        <m:sup>
                          <m:r>
                            <a:rPr lang="it-IT" sz="2000" b="0" i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p>
                      </m:sSup>
                      <m:sSup>
                        <m:sSupPr>
                          <m:ctrlPr>
                            <a:rPr lang="it-IT" sz="20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it-IT" sz="2000" b="0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it-IT" sz="2000" b="0" i="0" smtClean="0">
                              <a:latin typeface="Cambria Math" panose="02040503050406030204" pitchFamily="18" charset="0"/>
                            </a:rPr>
                            <m:t>e</m:t>
                          </m:r>
                          <m:r>
                            <a:rPr lang="it-IT" sz="2000" b="0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it-IT" sz="2000">
                              <a:latin typeface="Cambria Math" panose="02040503050406030204" pitchFamily="18" charset="0"/>
                            </a:rPr>
                            <m:t>Michele</m:t>
                          </m:r>
                          <m:r>
                            <a:rPr lang="it-IT" sz="200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it-IT" sz="2000">
                              <a:latin typeface="Cambria Math" panose="02040503050406030204" pitchFamily="18" charset="0"/>
                            </a:rPr>
                            <m:t>Canducci</m:t>
                          </m:r>
                        </m:e>
                        <m:sup>
                          <m:r>
                            <a:rPr lang="it-IT" sz="200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r>
                  <a:rPr lang="it-IT" sz="2000" dirty="0"/>
                  <a:t/>
                </a:r>
                <a:br>
                  <a:rPr lang="it-IT" sz="2000" dirty="0"/>
                </a:br>
                <a:endParaRPr lang="it-IT" sz="2000" dirty="0" smtClean="0"/>
              </a:p>
              <a:p>
                <a:pPr algn="ctr"/>
                <a:endParaRPr lang="it-IT" sz="2000" dirty="0"/>
              </a:p>
              <a:p>
                <a:pPr algn="ctr"/>
                <a:endParaRPr lang="it-IT" sz="2000" dirty="0" smtClean="0"/>
              </a:p>
              <a:p>
                <a:pPr algn="ctr"/>
                <a:r>
                  <a:rPr lang="it-IT" sz="2000" dirty="0" smtClean="0"/>
                  <a:t>Dipartimento </a:t>
                </a:r>
                <a:r>
                  <a:rPr lang="it-IT" sz="2000" dirty="0"/>
                  <a:t>di Matematica e </a:t>
                </a:r>
                <a:r>
                  <a:rPr lang="it-IT" sz="2000" dirty="0" smtClean="0"/>
                  <a:t>Informatica - </a:t>
                </a:r>
                <a:r>
                  <a:rPr lang="it-IT" sz="2000" dirty="0"/>
                  <a:t>Università di </a:t>
                </a:r>
                <a:r>
                  <a:rPr lang="it-IT" sz="2000" dirty="0" smtClean="0"/>
                  <a:t>Ferrara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it-IT" sz="20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it-IT" sz="2000" b="0" i="1" smtClean="0">
                              <a:latin typeface="Cambria Math" panose="02040503050406030204" pitchFamily="18" charset="0"/>
                            </a:rPr>
                            <m:t>𝑠𝑝𝑔𝑙𝑠𝑛</m:t>
                          </m:r>
                          <m:r>
                            <a:rPr lang="it-IT" sz="2000" b="0" i="1" smtClean="0">
                              <a:latin typeface="Cambria Math" panose="02040503050406030204" pitchFamily="18" charset="0"/>
                            </a:rPr>
                            <m:t>@</m:t>
                          </m:r>
                          <m:r>
                            <a:rPr lang="it-IT" sz="2000" b="0" i="1" smtClean="0">
                              <a:latin typeface="Cambria Math" panose="02040503050406030204" pitchFamily="18" charset="0"/>
                            </a:rPr>
                            <m:t>𝑢𝑛𝑖𝑓𝑒</m:t>
                          </m:r>
                          <m:r>
                            <a:rPr lang="it-IT" sz="200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it-IT" sz="2000" b="0" i="1" smtClean="0">
                              <a:latin typeface="Cambria Math" panose="02040503050406030204" pitchFamily="18" charset="0"/>
                            </a:rPr>
                            <m:t>𝑖𝑡</m:t>
                          </m:r>
                        </m:e>
                        <m:sup>
                          <m:r>
                            <a:rPr lang="it-IT" sz="2000" i="1">
                              <a:latin typeface="Cambria Math" panose="02040503050406030204" pitchFamily="18" charset="0"/>
                            </a:rPr>
                            <m:t>1</m:t>
                          </m:r>
                        </m:sup>
                      </m:sSup>
                    </m:oMath>
                  </m:oMathPara>
                </a14:m>
                <a:endParaRPr lang="it-IT" sz="2000" dirty="0" smtClean="0"/>
              </a:p>
              <a:p>
                <a:pPr algn="ctr"/>
                <a:endParaRPr lang="it-IT" sz="2000" dirty="0" smtClean="0"/>
              </a:p>
              <a:p>
                <a:pPr algn="ctr"/>
                <a:r>
                  <a:rPr lang="it-IT" sz="2000" dirty="0" smtClean="0"/>
                  <a:t>Liceo delle Scienze Umane </a:t>
                </a:r>
                <a:r>
                  <a:rPr lang="it-IT" sz="2000" dirty="0"/>
                  <a:t>″Maestre </a:t>
                </a:r>
                <a:r>
                  <a:rPr lang="it-IT" sz="2000" dirty="0" smtClean="0"/>
                  <a:t>Pie″ - Rimini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it-IT" sz="20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it-IT" sz="2000" b="0" i="1" smtClean="0">
                              <a:latin typeface="Cambria Math" panose="02040503050406030204" pitchFamily="18" charset="0"/>
                            </a:rPr>
                            <m:t>𝑐𝑛𝑑𝑚h𝑙</m:t>
                          </m:r>
                          <m:r>
                            <a:rPr lang="it-IT" sz="2000" b="0" i="1" smtClean="0">
                              <a:latin typeface="Cambria Math" panose="02040503050406030204" pitchFamily="18" charset="0"/>
                            </a:rPr>
                            <m:t>@</m:t>
                          </m:r>
                          <m:r>
                            <a:rPr lang="it-IT" sz="2000" b="0" i="1" smtClean="0">
                              <a:latin typeface="Cambria Math" panose="02040503050406030204" pitchFamily="18" charset="0"/>
                            </a:rPr>
                            <m:t>𝑢𝑛𝑖𝑓𝑒</m:t>
                          </m:r>
                          <m:r>
                            <a:rPr lang="it-IT" sz="200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it-IT" sz="2000" b="0" i="1" smtClean="0">
                              <a:latin typeface="Cambria Math" panose="02040503050406030204" pitchFamily="18" charset="0"/>
                            </a:rPr>
                            <m:t>𝑖𝑡</m:t>
                          </m:r>
                        </m:e>
                        <m:sup>
                          <m:r>
                            <a:rPr lang="it-IT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it-IT" sz="2000" dirty="0"/>
              </a:p>
            </p:txBody>
          </p:sp>
        </mc:Choice>
        <mc:Fallback xmlns="">
          <p:sp>
            <p:nvSpPr>
              <p:cNvPr id="4" name="CasellaDiTesto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94265" y="2606723"/>
                <a:ext cx="8395724" cy="2561535"/>
              </a:xfrm>
              <a:prstGeom prst="rect">
                <a:avLst/>
              </a:prstGeom>
              <a:blipFill rotWithShape="0">
                <a:blip r:embed="rId2"/>
                <a:stretch>
                  <a:fillRect b="-1905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46702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236680" y="1190016"/>
            <a:ext cx="8915400" cy="3777622"/>
          </a:xfrm>
        </p:spPr>
        <p:txBody>
          <a:bodyPr>
            <a:normAutofit fontScale="92500"/>
          </a:bodyPr>
          <a:lstStyle/>
          <a:p>
            <a:pPr algn="just"/>
            <a:r>
              <a:rPr lang="it-IT" i="1" dirty="0"/>
              <a:t>F: Per me è stato sempre troppo breve lo spazio finale delle lezioni. Infatti il momento finale di tutto quanto, in cui il prof. ci ha costruito la mappa del percorso, è stata un’illuminazione. Il bello di questo lavoro è che ci arrivi te anche se con i gruppi mi è risultato più complesso rispetto alla lezione frontale. Infatti al riepilogo del lavoro svolto, spiegato dal prof. alla lavagna ho capito di più che nei giorni precedenti.</a:t>
            </a:r>
          </a:p>
          <a:p>
            <a:pPr algn="just"/>
            <a:r>
              <a:rPr lang="it-IT" i="1" dirty="0"/>
              <a:t>G: Ho avuto difficoltà perché quando non c’è nessuno che sa già le cose non so cosa devo fare. Forse bisognerebbe formare meglio il gruppo. </a:t>
            </a:r>
          </a:p>
          <a:p>
            <a:pPr algn="just"/>
            <a:r>
              <a:rPr lang="it-IT" i="1" dirty="0"/>
              <a:t>M: È stato bello da un lato perché è un confronto fra pari, siamo amici e ci conosciamo e mi sentivo molto tranquilla nel dire che non avevo capito. Alla fine del percorso mi sembrava anche di aver effettivamente capito. Poi il compito è andato male come tutte le altre volte quindi non so. Io posso fare tutti i lavori del mondo in matematica ma non ce la farò. Mi sono rassegnata. </a:t>
            </a:r>
          </a:p>
        </p:txBody>
      </p:sp>
      <p:sp>
        <p:nvSpPr>
          <p:cNvPr id="4" name="Freccia in giù 3"/>
          <p:cNvSpPr/>
          <p:nvPr/>
        </p:nvSpPr>
        <p:spPr>
          <a:xfrm>
            <a:off x="6591868" y="4967638"/>
            <a:ext cx="484632" cy="60050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CasellaDiTesto 4"/>
          <p:cNvSpPr txBox="1"/>
          <p:nvPr/>
        </p:nvSpPr>
        <p:spPr>
          <a:xfrm>
            <a:off x="3790943" y="5568139"/>
            <a:ext cx="50255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IMPORTANZA DEI FATTORI AFFETTIVI: </a:t>
            </a:r>
          </a:p>
          <a:p>
            <a:pPr algn="ctr"/>
            <a:r>
              <a:rPr lang="it-IT" dirty="0" smtClean="0"/>
              <a:t>l’alunno deve riuscire a pensare e credere di poter superare le proprie difficoltà</a:t>
            </a:r>
            <a:endParaRPr lang="it-IT" dirty="0"/>
          </a:p>
        </p:txBody>
      </p:sp>
      <p:sp>
        <p:nvSpPr>
          <p:cNvPr id="2" name="CasellaDiTesto 1"/>
          <p:cNvSpPr txBox="1"/>
          <p:nvPr/>
        </p:nvSpPr>
        <p:spPr>
          <a:xfrm>
            <a:off x="2236680" y="564375"/>
            <a:ext cx="91133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/>
              <a:t>Questionario sul progetto proposto PRIMA della verifica </a:t>
            </a:r>
            <a:r>
              <a:rPr lang="it-IT" b="1" dirty="0" smtClean="0"/>
              <a:t>finale: gli alunni con </a:t>
            </a:r>
            <a:r>
              <a:rPr lang="it-IT" b="1" dirty="0" err="1" smtClean="0"/>
              <a:t>dsa</a:t>
            </a:r>
            <a:endParaRPr lang="it-IT" b="1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31215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048" y="2933631"/>
            <a:ext cx="5753903" cy="990738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5600" y="2981262"/>
            <a:ext cx="6620799" cy="895475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5180" y="2976499"/>
            <a:ext cx="6201640" cy="905001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2679" y="2995552"/>
            <a:ext cx="7106642" cy="866896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969" y="2843130"/>
            <a:ext cx="6716062" cy="1171739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2732" y="2924104"/>
            <a:ext cx="6706536" cy="1009791"/>
          </a:xfrm>
          <a:prstGeom prst="rect">
            <a:avLst/>
          </a:prstGeom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943" y="3005078"/>
            <a:ext cx="6192114" cy="847843"/>
          </a:xfrm>
          <a:prstGeom prst="rect">
            <a:avLst/>
          </a:prstGeom>
        </p:spPr>
      </p:pic>
      <p:pic>
        <p:nvPicPr>
          <p:cNvPr id="10" name="Immagine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4626" y="2757394"/>
            <a:ext cx="6782747" cy="1343212"/>
          </a:xfrm>
          <a:prstGeom prst="rect">
            <a:avLst/>
          </a:prstGeom>
        </p:spPr>
      </p:pic>
      <p:pic>
        <p:nvPicPr>
          <p:cNvPr id="11" name="Immagine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5074" y="2924104"/>
            <a:ext cx="7001852" cy="1009791"/>
          </a:xfrm>
          <a:prstGeom prst="rect">
            <a:avLst/>
          </a:prstGeom>
        </p:spPr>
      </p:pic>
      <p:pic>
        <p:nvPicPr>
          <p:cNvPr id="12" name="Immagine 1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575" y="3047947"/>
            <a:ext cx="4648849" cy="762106"/>
          </a:xfrm>
          <a:prstGeom prst="rect">
            <a:avLst/>
          </a:prstGeom>
        </p:spPr>
      </p:pic>
      <p:pic>
        <p:nvPicPr>
          <p:cNvPr id="13" name="Immagine 1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610" y="2542436"/>
            <a:ext cx="9631119" cy="1648055"/>
          </a:xfrm>
          <a:prstGeom prst="rect">
            <a:avLst/>
          </a:prstGeom>
        </p:spPr>
      </p:pic>
      <p:pic>
        <p:nvPicPr>
          <p:cNvPr id="14" name="Immagine 1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3019" y="3338499"/>
            <a:ext cx="8125959" cy="1352739"/>
          </a:xfrm>
          <a:prstGeom prst="rect">
            <a:avLst/>
          </a:prstGeom>
        </p:spPr>
      </p:pic>
      <p:pic>
        <p:nvPicPr>
          <p:cNvPr id="15" name="Immagine 1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924" y="1504681"/>
            <a:ext cx="7640116" cy="981212"/>
          </a:xfrm>
          <a:prstGeom prst="rect">
            <a:avLst/>
          </a:prstGeom>
        </p:spPr>
      </p:pic>
      <p:sp>
        <p:nvSpPr>
          <p:cNvPr id="16" name="CasellaDiTesto 15"/>
          <p:cNvSpPr txBox="1"/>
          <p:nvPr/>
        </p:nvSpPr>
        <p:spPr>
          <a:xfrm>
            <a:off x="2033019" y="805316"/>
            <a:ext cx="8550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/>
              <a:t>Questionario sul progetto proposto PRIMA della verifica </a:t>
            </a:r>
            <a:r>
              <a:rPr lang="it-IT" b="1" dirty="0" smtClean="0"/>
              <a:t>finale: altre risposte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87969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CONCLUSIONI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592925" y="1905000"/>
            <a:ext cx="8915400" cy="3107140"/>
          </a:xfrm>
        </p:spPr>
        <p:txBody>
          <a:bodyPr>
            <a:normAutofit/>
          </a:bodyPr>
          <a:lstStyle/>
          <a:p>
            <a:r>
              <a:rPr lang="it-IT" dirty="0" smtClean="0"/>
              <a:t>Tentativo di tenere assieme tutte le variabili contestuali che caratterizzano la quotidianità dell’entrare in classe;</a:t>
            </a:r>
          </a:p>
          <a:p>
            <a:r>
              <a:rPr lang="it-IT" dirty="0"/>
              <a:t>Insegnante come direttore </a:t>
            </a:r>
            <a:r>
              <a:rPr lang="it-IT" dirty="0" smtClean="0"/>
              <a:t>d’orchestra;</a:t>
            </a:r>
          </a:p>
          <a:p>
            <a:r>
              <a:rPr lang="it-IT" dirty="0"/>
              <a:t>Importanza del ragionare con colleghi e ricercatori e importanza della sperimentazione</a:t>
            </a:r>
            <a:r>
              <a:rPr lang="it-IT" dirty="0" smtClean="0"/>
              <a:t>;</a:t>
            </a:r>
            <a:endParaRPr lang="it-IT" dirty="0" smtClean="0"/>
          </a:p>
          <a:p>
            <a:r>
              <a:rPr lang="it-IT" dirty="0" smtClean="0"/>
              <a:t>Progettazione </a:t>
            </a:r>
            <a:r>
              <a:rPr lang="it-IT" dirty="0" smtClean="0"/>
              <a:t>strutturata VS idea naif di lavoro cooperativo;</a:t>
            </a:r>
          </a:p>
          <a:p>
            <a:r>
              <a:rPr lang="it-IT" dirty="0" smtClean="0"/>
              <a:t>L’apprendimento </a:t>
            </a:r>
            <a:r>
              <a:rPr lang="it-IT" dirty="0"/>
              <a:t>cooperativo da solo non basta -&gt; equilibrio tra lezione dialogata, lezione frontale, attività in gruppo. </a:t>
            </a:r>
          </a:p>
          <a:p>
            <a:endParaRPr lang="it-IT" dirty="0"/>
          </a:p>
        </p:txBody>
      </p:sp>
      <p:sp>
        <p:nvSpPr>
          <p:cNvPr id="6" name="Ovale 5"/>
          <p:cNvSpPr/>
          <p:nvPr/>
        </p:nvSpPr>
        <p:spPr>
          <a:xfrm>
            <a:off x="1983593" y="1264555"/>
            <a:ext cx="8570794" cy="499053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In particolare, </a:t>
            </a:r>
            <a:r>
              <a:rPr lang="it-IT" dirty="0" smtClean="0"/>
              <a:t>ricerche evidenziano la </a:t>
            </a:r>
            <a:r>
              <a:rPr lang="it-IT" dirty="0"/>
              <a:t>fragilità </a:t>
            </a:r>
            <a:r>
              <a:rPr lang="it-IT" dirty="0" smtClean="0"/>
              <a:t>dei metodi </a:t>
            </a:r>
            <a:r>
              <a:rPr lang="it-IT" dirty="0"/>
              <a:t>basati sulla ricerca autonoma condotta dagli allievi, l’apprendimento per problemi, ma anche lo stesso cooperative </a:t>
            </a:r>
            <a:r>
              <a:rPr lang="it-IT" dirty="0" err="1"/>
              <a:t>learning</a:t>
            </a:r>
            <a:r>
              <a:rPr lang="it-IT" dirty="0"/>
              <a:t>, </a:t>
            </a:r>
            <a:r>
              <a:rPr lang="it-IT" b="1" dirty="0"/>
              <a:t>quando questi metodi sono poco guidati e controllati dal docente</a:t>
            </a:r>
            <a:r>
              <a:rPr lang="it-IT" dirty="0"/>
              <a:t>; mentre l’insegnamento reciproco tra studenti, il feedback che riceve l’insegnante dagli allievi e quello che egli loro fornisce, la valutazione formativa, l’insegnamento diretto ed esplicito, che segue da vicino la comprensione dei concetti e la padronanza delle abilità, evidenziano una buona validità </a:t>
            </a:r>
            <a:r>
              <a:rPr lang="it-IT" dirty="0" smtClean="0"/>
              <a:t>didattica</a:t>
            </a:r>
          </a:p>
          <a:p>
            <a:pPr algn="ctr"/>
            <a:endParaRPr lang="it-IT" sz="1200" dirty="0" smtClean="0"/>
          </a:p>
          <a:p>
            <a:pPr algn="ctr"/>
            <a:r>
              <a:rPr lang="it-IT" sz="1200" dirty="0" err="1" smtClean="0"/>
              <a:t>Pellerey</a:t>
            </a:r>
            <a:r>
              <a:rPr lang="it-IT" sz="1200" dirty="0"/>
              <a:t>, </a:t>
            </a:r>
            <a:r>
              <a:rPr lang="it-IT" sz="1200" i="1" dirty="0"/>
              <a:t>Che cosa abbiamo imparato sul piano della progettazione </a:t>
            </a:r>
            <a:r>
              <a:rPr lang="it-IT" sz="1200" i="1" dirty="0" smtClean="0"/>
              <a:t>didattica dalle </a:t>
            </a:r>
            <a:r>
              <a:rPr lang="it-IT" sz="1200" i="1" dirty="0"/>
              <a:t>critiche al costruttivismo in ambito pedagogico?</a:t>
            </a:r>
          </a:p>
        </p:txBody>
      </p:sp>
      <p:sp>
        <p:nvSpPr>
          <p:cNvPr id="7" name="Ovale 6"/>
          <p:cNvSpPr/>
          <p:nvPr/>
        </p:nvSpPr>
        <p:spPr>
          <a:xfrm>
            <a:off x="4358303" y="3604069"/>
            <a:ext cx="4012442" cy="23737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Essere un insegnante che coglie e accoglie le dimensioni di complessità del proprio mestiere</a:t>
            </a:r>
          </a:p>
          <a:p>
            <a:pPr algn="ctr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610040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592925" y="224913"/>
            <a:ext cx="8911687" cy="1280890"/>
          </a:xfrm>
        </p:spPr>
        <p:txBody>
          <a:bodyPr/>
          <a:lstStyle/>
          <a:p>
            <a:r>
              <a:rPr lang="it-IT" dirty="0" smtClean="0"/>
              <a:t>Bibliografia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592924" y="1178256"/>
            <a:ext cx="9599075" cy="2656764"/>
          </a:xfrm>
        </p:spPr>
        <p:txBody>
          <a:bodyPr>
            <a:noAutofit/>
          </a:bodyPr>
          <a:lstStyle/>
          <a:p>
            <a:pPr algn="just"/>
            <a:r>
              <a:rPr lang="it-IT" sz="1600" dirty="0" err="1"/>
              <a:t>Berndt</a:t>
            </a:r>
            <a:r>
              <a:rPr lang="it-IT" sz="1600" dirty="0"/>
              <a:t>, T., 1987, </a:t>
            </a:r>
            <a:r>
              <a:rPr lang="it-IT" sz="1600" dirty="0" err="1"/>
              <a:t>Conversations</a:t>
            </a:r>
            <a:r>
              <a:rPr lang="it-IT" sz="1600" dirty="0"/>
              <a:t> </a:t>
            </a:r>
            <a:r>
              <a:rPr lang="it-IT" sz="1600" dirty="0" err="1"/>
              <a:t>between</a:t>
            </a:r>
            <a:r>
              <a:rPr lang="it-IT" sz="1600" dirty="0"/>
              <a:t> friends: An </a:t>
            </a:r>
            <a:r>
              <a:rPr lang="it-IT" sz="1600" dirty="0" err="1"/>
              <a:t>appraisal</a:t>
            </a:r>
            <a:r>
              <a:rPr lang="it-IT" sz="1600" dirty="0"/>
              <a:t> of </a:t>
            </a:r>
            <a:r>
              <a:rPr lang="it-IT" sz="1600" dirty="0" err="1"/>
              <a:t>processes</a:t>
            </a:r>
            <a:r>
              <a:rPr lang="it-IT" sz="1600" dirty="0"/>
              <a:t> and </a:t>
            </a:r>
            <a:r>
              <a:rPr lang="it-IT" sz="1600" dirty="0" err="1"/>
              <a:t>theories</a:t>
            </a:r>
            <a:r>
              <a:rPr lang="it-IT" sz="1600" dirty="0"/>
              <a:t>. In J. </a:t>
            </a:r>
            <a:r>
              <a:rPr lang="it-IT" sz="1600" dirty="0" err="1"/>
              <a:t>Gewirtz</a:t>
            </a:r>
            <a:r>
              <a:rPr lang="it-IT" sz="1600" dirty="0"/>
              <a:t> &amp; W. </a:t>
            </a:r>
            <a:r>
              <a:rPr lang="it-IT" sz="1600" dirty="0" err="1"/>
              <a:t>Kurtines</a:t>
            </a:r>
            <a:r>
              <a:rPr lang="it-IT" sz="1600" dirty="0"/>
              <a:t> (</a:t>
            </a:r>
            <a:r>
              <a:rPr lang="it-IT" sz="1600" dirty="0" err="1"/>
              <a:t>Eds</a:t>
            </a:r>
            <a:r>
              <a:rPr lang="it-IT" sz="1600" dirty="0"/>
              <a:t>.), Social </a:t>
            </a:r>
            <a:r>
              <a:rPr lang="it-IT" sz="1600" dirty="0" err="1"/>
              <a:t>interaction</a:t>
            </a:r>
            <a:r>
              <a:rPr lang="it-IT" sz="1600" dirty="0"/>
              <a:t> and moral </a:t>
            </a:r>
            <a:r>
              <a:rPr lang="it-IT" sz="1600" dirty="0" err="1"/>
              <a:t>development</a:t>
            </a:r>
            <a:r>
              <a:rPr lang="it-IT" sz="1600" dirty="0"/>
              <a:t>. New York: </a:t>
            </a:r>
            <a:r>
              <a:rPr lang="it-IT" sz="1600" dirty="0" err="1"/>
              <a:t>Wiley</a:t>
            </a:r>
            <a:r>
              <a:rPr lang="it-IT" sz="1600" dirty="0" smtClean="0"/>
              <a:t>.</a:t>
            </a:r>
          </a:p>
          <a:p>
            <a:pPr algn="just"/>
            <a:r>
              <a:rPr lang="it-IT" sz="1600" dirty="0" smtClean="0"/>
              <a:t>Damon</a:t>
            </a:r>
            <a:r>
              <a:rPr lang="it-IT" sz="1600" dirty="0"/>
              <a:t>, W., 1984, Peer </a:t>
            </a:r>
            <a:r>
              <a:rPr lang="it-IT" sz="1600" dirty="0" err="1"/>
              <a:t>education</a:t>
            </a:r>
            <a:r>
              <a:rPr lang="it-IT" sz="1600" dirty="0"/>
              <a:t>: The </a:t>
            </a:r>
            <a:r>
              <a:rPr lang="it-IT" sz="1600" dirty="0" err="1"/>
              <a:t>untapped</a:t>
            </a:r>
            <a:r>
              <a:rPr lang="it-IT" sz="1600" dirty="0"/>
              <a:t> </a:t>
            </a:r>
            <a:r>
              <a:rPr lang="it-IT" sz="1600" dirty="0" err="1"/>
              <a:t>potential</a:t>
            </a:r>
            <a:r>
              <a:rPr lang="it-IT" sz="1600" dirty="0"/>
              <a:t>. Journal of </a:t>
            </a:r>
            <a:r>
              <a:rPr lang="it-IT" sz="1600" dirty="0" err="1"/>
              <a:t>Applied</a:t>
            </a:r>
            <a:r>
              <a:rPr lang="it-IT" sz="1600" dirty="0"/>
              <a:t> </a:t>
            </a:r>
            <a:r>
              <a:rPr lang="it-IT" sz="1600" dirty="0" err="1"/>
              <a:t>Developmental</a:t>
            </a:r>
            <a:r>
              <a:rPr lang="it-IT" sz="1600" dirty="0"/>
              <a:t> </a:t>
            </a:r>
            <a:r>
              <a:rPr lang="it-IT" sz="1600" dirty="0" err="1"/>
              <a:t>Psychology</a:t>
            </a:r>
            <a:r>
              <a:rPr lang="it-IT" sz="1600" dirty="0"/>
              <a:t>, 5, pp. 331-343</a:t>
            </a:r>
            <a:r>
              <a:rPr lang="it-IT" sz="1600" dirty="0" smtClean="0"/>
              <a:t>.</a:t>
            </a:r>
          </a:p>
          <a:p>
            <a:pPr algn="just"/>
            <a:r>
              <a:rPr lang="it-IT" sz="1600" dirty="0" smtClean="0"/>
              <a:t>Damon</a:t>
            </a:r>
            <a:r>
              <a:rPr lang="it-IT" sz="1600" dirty="0"/>
              <a:t>, W., </a:t>
            </a:r>
            <a:r>
              <a:rPr lang="it-IT" sz="1600" dirty="0" err="1"/>
              <a:t>Phelps</a:t>
            </a:r>
            <a:r>
              <a:rPr lang="it-IT" sz="1600" dirty="0"/>
              <a:t>, E., 1988, Strategic </a:t>
            </a:r>
            <a:r>
              <a:rPr lang="it-IT" sz="1600" dirty="0" err="1"/>
              <a:t>uses</a:t>
            </a:r>
            <a:r>
              <a:rPr lang="it-IT" sz="1600" dirty="0"/>
              <a:t> of </a:t>
            </a:r>
            <a:r>
              <a:rPr lang="it-IT" sz="1600" dirty="0" err="1"/>
              <a:t>peer</a:t>
            </a:r>
            <a:r>
              <a:rPr lang="it-IT" sz="1600" dirty="0"/>
              <a:t> </a:t>
            </a:r>
            <a:r>
              <a:rPr lang="it-IT" sz="1600" dirty="0" err="1"/>
              <a:t>learning</a:t>
            </a:r>
            <a:r>
              <a:rPr lang="it-IT" sz="1600" dirty="0"/>
              <a:t> in </a:t>
            </a:r>
            <a:r>
              <a:rPr lang="it-IT" sz="1600" dirty="0" err="1"/>
              <a:t>children’s</a:t>
            </a:r>
            <a:r>
              <a:rPr lang="it-IT" sz="1600" dirty="0"/>
              <a:t> </a:t>
            </a:r>
            <a:r>
              <a:rPr lang="it-IT" sz="1600" dirty="0" err="1"/>
              <a:t>education</a:t>
            </a:r>
            <a:r>
              <a:rPr lang="it-IT" sz="1600" dirty="0"/>
              <a:t>. In T. </a:t>
            </a:r>
            <a:r>
              <a:rPr lang="it-IT" sz="1600" dirty="0" err="1"/>
              <a:t>Berndt</a:t>
            </a:r>
            <a:r>
              <a:rPr lang="it-IT" sz="1600" dirty="0"/>
              <a:t> </a:t>
            </a:r>
            <a:r>
              <a:rPr lang="it-IT" sz="1600" dirty="0" err="1"/>
              <a:t>Rr</a:t>
            </a:r>
            <a:r>
              <a:rPr lang="it-IT" sz="1600" dirty="0"/>
              <a:t> </a:t>
            </a:r>
            <a:r>
              <a:rPr lang="it-IT" sz="1600" dirty="0" err="1"/>
              <a:t>G.Ladd</a:t>
            </a:r>
            <a:r>
              <a:rPr lang="it-IT" sz="1600" dirty="0"/>
              <a:t> (</a:t>
            </a:r>
            <a:r>
              <a:rPr lang="it-IT" sz="1600" dirty="0" err="1"/>
              <a:t>Eds</a:t>
            </a:r>
            <a:r>
              <a:rPr lang="it-IT" sz="1600" dirty="0"/>
              <a:t>.), </a:t>
            </a:r>
            <a:r>
              <a:rPr lang="it-IT" sz="1600" dirty="0" err="1"/>
              <a:t>Children's</a:t>
            </a:r>
            <a:r>
              <a:rPr lang="it-IT" sz="1600" dirty="0"/>
              <a:t> </a:t>
            </a:r>
            <a:r>
              <a:rPr lang="it-IT" sz="1600" dirty="0" err="1"/>
              <a:t>peer</a:t>
            </a:r>
            <a:r>
              <a:rPr lang="it-IT" sz="1600" dirty="0"/>
              <a:t> relations. New York: </a:t>
            </a:r>
            <a:r>
              <a:rPr lang="it-IT" sz="1600" dirty="0" err="1"/>
              <a:t>Wiley</a:t>
            </a:r>
            <a:r>
              <a:rPr lang="it-IT" sz="1600" dirty="0" smtClean="0"/>
              <a:t>.</a:t>
            </a:r>
          </a:p>
          <a:p>
            <a:pPr algn="just"/>
            <a:r>
              <a:rPr lang="it-IT" sz="1600" dirty="0" smtClean="0"/>
              <a:t>Damon</a:t>
            </a:r>
            <a:r>
              <a:rPr lang="it-IT" sz="1600" dirty="0"/>
              <a:t>, W., </a:t>
            </a:r>
            <a:r>
              <a:rPr lang="it-IT" sz="1600" dirty="0" err="1"/>
              <a:t>Phelps</a:t>
            </a:r>
            <a:r>
              <a:rPr lang="it-IT" sz="1600" dirty="0"/>
              <a:t> E., 1989, Critical </a:t>
            </a:r>
            <a:r>
              <a:rPr lang="it-IT" sz="1600" dirty="0" err="1"/>
              <a:t>distinctions</a:t>
            </a:r>
            <a:r>
              <a:rPr lang="it-IT" sz="1600" dirty="0"/>
              <a:t> </a:t>
            </a:r>
            <a:r>
              <a:rPr lang="it-IT" sz="1600" dirty="0" err="1"/>
              <a:t>among</a:t>
            </a:r>
            <a:r>
              <a:rPr lang="it-IT" sz="1600" dirty="0"/>
              <a:t> </a:t>
            </a:r>
            <a:r>
              <a:rPr lang="it-IT" sz="1600" dirty="0" err="1"/>
              <a:t>three</a:t>
            </a:r>
            <a:r>
              <a:rPr lang="it-IT" sz="1600" dirty="0"/>
              <a:t> </a:t>
            </a:r>
            <a:r>
              <a:rPr lang="it-IT" sz="1600" dirty="0" err="1"/>
              <a:t>approaches</a:t>
            </a:r>
            <a:r>
              <a:rPr lang="it-IT" sz="1600" dirty="0"/>
              <a:t> to </a:t>
            </a:r>
            <a:r>
              <a:rPr lang="it-IT" sz="1600" dirty="0" err="1"/>
              <a:t>peer</a:t>
            </a:r>
            <a:r>
              <a:rPr lang="it-IT" sz="1600" dirty="0"/>
              <a:t> </a:t>
            </a:r>
            <a:r>
              <a:rPr lang="it-IT" sz="1600" dirty="0" err="1"/>
              <a:t>education</a:t>
            </a:r>
            <a:r>
              <a:rPr lang="it-IT" sz="1600" dirty="0"/>
              <a:t>. International journal of educational </a:t>
            </a:r>
            <a:r>
              <a:rPr lang="it-IT" sz="1600" dirty="0" err="1"/>
              <a:t>research</a:t>
            </a:r>
            <a:r>
              <a:rPr lang="it-IT" sz="1600" dirty="0"/>
              <a:t>, 13.1, pp. 9-19</a:t>
            </a:r>
            <a:r>
              <a:rPr lang="it-IT" sz="1600" dirty="0" smtClean="0"/>
              <a:t>.</a:t>
            </a:r>
          </a:p>
          <a:p>
            <a:pPr algn="just"/>
            <a:r>
              <a:rPr lang="it-IT" sz="1600" dirty="0" smtClean="0"/>
              <a:t>Johnson </a:t>
            </a:r>
            <a:r>
              <a:rPr lang="it-IT" sz="1600" dirty="0"/>
              <a:t>D. W., Johnson R. T., </a:t>
            </a:r>
            <a:r>
              <a:rPr lang="it-IT" sz="1600" dirty="0" err="1"/>
              <a:t>Holubec</a:t>
            </a:r>
            <a:r>
              <a:rPr lang="it-IT" sz="1600" dirty="0"/>
              <a:t> E. J., 1996, Apprendimento cooperativo in classe, </a:t>
            </a:r>
            <a:r>
              <a:rPr lang="it-IT" sz="1600" dirty="0" err="1"/>
              <a:t>Erickson</a:t>
            </a:r>
            <a:r>
              <a:rPr lang="it-IT" sz="1600" dirty="0"/>
              <a:t>, Trento</a:t>
            </a:r>
            <a:r>
              <a:rPr lang="it-IT" sz="1600" dirty="0" smtClean="0"/>
              <a:t>.</a:t>
            </a:r>
          </a:p>
          <a:p>
            <a:pPr algn="just"/>
            <a:r>
              <a:rPr lang="it-IT" sz="1600" dirty="0" err="1" smtClean="0"/>
              <a:t>Pellerey</a:t>
            </a:r>
            <a:r>
              <a:rPr lang="it-IT" sz="1600" dirty="0" smtClean="0"/>
              <a:t> </a:t>
            </a:r>
            <a:r>
              <a:rPr lang="it-IT" sz="1600" dirty="0"/>
              <a:t>M., 2014, Che cosa abbiamo imparato sul piano della progettazione didattica dalle critiche al costruttivismo in ambito pedagogico? Giornale Italiano della Ricerca Educativa, 7.13</a:t>
            </a:r>
            <a:r>
              <a:rPr lang="it-IT" sz="1600" dirty="0" smtClean="0"/>
              <a:t>.</a:t>
            </a:r>
          </a:p>
          <a:p>
            <a:pPr algn="just"/>
            <a:r>
              <a:rPr lang="it-IT" sz="1600" dirty="0" smtClean="0"/>
              <a:t>Pons </a:t>
            </a:r>
            <a:r>
              <a:rPr lang="it-IT" sz="1600" dirty="0"/>
              <a:t>R. M., Serrano J.M. and </a:t>
            </a:r>
            <a:r>
              <a:rPr lang="it-IT" sz="1600" dirty="0" err="1"/>
              <a:t>others</a:t>
            </a:r>
            <a:r>
              <a:rPr lang="it-IT" sz="1600" dirty="0"/>
              <a:t>, 2012, </a:t>
            </a:r>
            <a:r>
              <a:rPr lang="it-IT" sz="1600" dirty="0" err="1"/>
              <a:t>Validación</a:t>
            </a:r>
            <a:r>
              <a:rPr lang="it-IT" sz="1600" dirty="0"/>
              <a:t> de un </a:t>
            </a:r>
            <a:r>
              <a:rPr lang="it-IT" sz="1600" dirty="0" err="1"/>
              <a:t>instrumento</a:t>
            </a:r>
            <a:r>
              <a:rPr lang="it-IT" sz="1600" dirty="0"/>
              <a:t> para </a:t>
            </a:r>
            <a:r>
              <a:rPr lang="it-IT" sz="1600" dirty="0" err="1"/>
              <a:t>analizar</a:t>
            </a:r>
            <a:r>
              <a:rPr lang="it-IT" sz="1600" dirty="0"/>
              <a:t> </a:t>
            </a:r>
            <a:r>
              <a:rPr lang="it-IT" sz="1600" dirty="0" err="1"/>
              <a:t>el</a:t>
            </a:r>
            <a:r>
              <a:rPr lang="it-IT" sz="1600" dirty="0"/>
              <a:t> </a:t>
            </a:r>
            <a:r>
              <a:rPr lang="it-IT" sz="1600" dirty="0" err="1"/>
              <a:t>parámetro</a:t>
            </a:r>
            <a:r>
              <a:rPr lang="it-IT" sz="1600" dirty="0"/>
              <a:t> de </a:t>
            </a:r>
            <a:r>
              <a:rPr lang="it-IT" sz="1600" dirty="0" err="1"/>
              <a:t>mutualidad</a:t>
            </a:r>
            <a:r>
              <a:rPr lang="it-IT" sz="1600" dirty="0"/>
              <a:t> en </a:t>
            </a:r>
            <a:r>
              <a:rPr lang="it-IT" sz="1600" dirty="0" err="1"/>
              <a:t>el</a:t>
            </a:r>
            <a:r>
              <a:rPr lang="it-IT" sz="1600" dirty="0"/>
              <a:t> </a:t>
            </a:r>
            <a:r>
              <a:rPr lang="it-IT" sz="1600" dirty="0" err="1"/>
              <a:t>proceso</a:t>
            </a:r>
            <a:r>
              <a:rPr lang="it-IT" sz="1600" dirty="0"/>
              <a:t> de </a:t>
            </a:r>
            <a:r>
              <a:rPr lang="it-IT" sz="1600" dirty="0" err="1"/>
              <a:t>interacción</a:t>
            </a:r>
            <a:r>
              <a:rPr lang="it-IT" sz="1600" dirty="0"/>
              <a:t> </a:t>
            </a:r>
            <a:r>
              <a:rPr lang="it-IT" sz="1600" dirty="0" err="1"/>
              <a:t>entre</a:t>
            </a:r>
            <a:r>
              <a:rPr lang="it-IT" sz="1600" dirty="0"/>
              <a:t> </a:t>
            </a:r>
            <a:r>
              <a:rPr lang="it-IT" sz="1600" dirty="0" err="1"/>
              <a:t>iguales</a:t>
            </a:r>
            <a:r>
              <a:rPr lang="it-IT" sz="1600" dirty="0"/>
              <a:t>. </a:t>
            </a:r>
            <a:r>
              <a:rPr lang="it-IT" sz="1600" dirty="0" err="1"/>
              <a:t>Revista</a:t>
            </a:r>
            <a:r>
              <a:rPr lang="it-IT" sz="1600" dirty="0"/>
              <a:t> </a:t>
            </a:r>
            <a:r>
              <a:rPr lang="it-IT" sz="1600" dirty="0" err="1"/>
              <a:t>Mexicana</a:t>
            </a:r>
            <a:r>
              <a:rPr lang="it-IT" sz="1600" dirty="0"/>
              <a:t> de </a:t>
            </a:r>
            <a:r>
              <a:rPr lang="it-IT" sz="1600" dirty="0" err="1"/>
              <a:t>Psicología</a:t>
            </a:r>
            <a:r>
              <a:rPr lang="it-IT" sz="1600" dirty="0"/>
              <a:t>, 29.1</a:t>
            </a:r>
            <a:r>
              <a:rPr lang="it-IT" sz="1600" dirty="0" smtClean="0"/>
              <a:t>.</a:t>
            </a:r>
          </a:p>
          <a:p>
            <a:pPr algn="just"/>
            <a:r>
              <a:rPr lang="it-IT" sz="1600" dirty="0" smtClean="0"/>
              <a:t>Serrano </a:t>
            </a:r>
            <a:r>
              <a:rPr lang="it-IT" sz="1600" dirty="0"/>
              <a:t>J. M., Pons R. M., 2008, </a:t>
            </a:r>
            <a:r>
              <a:rPr lang="it-IT" sz="1600" dirty="0" err="1"/>
              <a:t>Aprendizaje</a:t>
            </a:r>
            <a:r>
              <a:rPr lang="it-IT" sz="1600" dirty="0"/>
              <a:t> cooperativo en </a:t>
            </a:r>
            <a:r>
              <a:rPr lang="it-IT" sz="1600" dirty="0" err="1"/>
              <a:t>Matemáticas</a:t>
            </a:r>
            <a:r>
              <a:rPr lang="it-IT" sz="1600" dirty="0"/>
              <a:t>. </a:t>
            </a:r>
            <a:r>
              <a:rPr lang="it-IT" sz="1600" dirty="0" err="1"/>
              <a:t>Diseño</a:t>
            </a:r>
            <a:r>
              <a:rPr lang="it-IT" sz="1600" dirty="0"/>
              <a:t> de </a:t>
            </a:r>
            <a:r>
              <a:rPr lang="it-IT" sz="1600" dirty="0" err="1"/>
              <a:t>actividades</a:t>
            </a:r>
            <a:r>
              <a:rPr lang="it-IT" sz="1600" dirty="0"/>
              <a:t> en </a:t>
            </a:r>
            <a:r>
              <a:rPr lang="it-IT" sz="1600" dirty="0" err="1"/>
              <a:t>Educación</a:t>
            </a:r>
            <a:r>
              <a:rPr lang="it-IT" sz="1600" dirty="0"/>
              <a:t> </a:t>
            </a:r>
            <a:r>
              <a:rPr lang="it-IT" sz="1600" dirty="0" err="1"/>
              <a:t>Infantil</a:t>
            </a:r>
            <a:r>
              <a:rPr lang="it-IT" sz="1600" dirty="0"/>
              <a:t>, Primaria y </a:t>
            </a:r>
            <a:r>
              <a:rPr lang="it-IT" sz="1600" dirty="0" err="1"/>
              <a:t>Secundaria</a:t>
            </a:r>
            <a:r>
              <a:rPr lang="it-IT" sz="1600" dirty="0"/>
              <a:t>. </a:t>
            </a:r>
            <a:r>
              <a:rPr lang="it-IT" sz="1600" dirty="0" err="1"/>
              <a:t>Universidad</a:t>
            </a:r>
            <a:r>
              <a:rPr lang="it-IT" sz="1600" dirty="0"/>
              <a:t> de Murcia. </a:t>
            </a:r>
            <a:r>
              <a:rPr lang="it-IT" sz="1600" dirty="0" err="1"/>
              <a:t>Servicio</a:t>
            </a:r>
            <a:r>
              <a:rPr lang="it-IT" sz="1600" dirty="0"/>
              <a:t> de </a:t>
            </a:r>
            <a:r>
              <a:rPr lang="it-IT" sz="1600" dirty="0" err="1"/>
              <a:t>Publicaciones</a:t>
            </a:r>
            <a:r>
              <a:rPr lang="it-IT" sz="1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78458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Metodi di insegnamento/apprendimento</a:t>
            </a:r>
            <a:endParaRPr lang="it-IT" dirty="0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2810" y="1905000"/>
            <a:ext cx="3670591" cy="2258825"/>
          </a:xfrm>
        </p:spPr>
      </p:pic>
      <p:sp>
        <p:nvSpPr>
          <p:cNvPr id="5" name="Ovale 4"/>
          <p:cNvSpPr/>
          <p:nvPr/>
        </p:nvSpPr>
        <p:spPr>
          <a:xfrm>
            <a:off x="1501245" y="3367460"/>
            <a:ext cx="3275462" cy="203351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Metodi a mediazione dell’insegnante </a:t>
            </a:r>
          </a:p>
          <a:p>
            <a:pPr algn="ctr"/>
            <a:endParaRPr lang="it-IT" dirty="0"/>
          </a:p>
        </p:txBody>
      </p:sp>
      <p:sp>
        <p:nvSpPr>
          <p:cNvPr id="7" name="Ovale 6"/>
          <p:cNvSpPr/>
          <p:nvPr/>
        </p:nvSpPr>
        <p:spPr>
          <a:xfrm>
            <a:off x="8420302" y="3367460"/>
            <a:ext cx="3275462" cy="203351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Metodi a mediazione sociale</a:t>
            </a:r>
          </a:p>
          <a:p>
            <a:pPr algn="ctr"/>
            <a:endParaRPr lang="it-IT" dirty="0"/>
          </a:p>
        </p:txBody>
      </p:sp>
      <p:cxnSp>
        <p:nvCxnSpPr>
          <p:cNvPr id="8" name="Connettore 2 7"/>
          <p:cNvCxnSpPr>
            <a:endCxn id="5" idx="0"/>
          </p:cNvCxnSpPr>
          <p:nvPr/>
        </p:nvCxnSpPr>
        <p:spPr>
          <a:xfrm flipH="1">
            <a:off x="3138976" y="1905000"/>
            <a:ext cx="3009264" cy="14624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2 9"/>
          <p:cNvCxnSpPr>
            <a:stCxn id="2" idx="2"/>
            <a:endCxn id="7" idx="0"/>
          </p:cNvCxnSpPr>
          <p:nvPr/>
        </p:nvCxnSpPr>
        <p:spPr>
          <a:xfrm>
            <a:off x="7048769" y="1905000"/>
            <a:ext cx="3009264" cy="14624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869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Quadro teorico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it-IT" dirty="0"/>
              <a:t>Tre principali </a:t>
            </a:r>
            <a:r>
              <a:rPr lang="it-IT" dirty="0" smtClean="0"/>
              <a:t>modalità di lavoro cooperativo: </a:t>
            </a:r>
            <a:r>
              <a:rPr lang="it-IT" b="1" dirty="0" err="1" smtClean="0"/>
              <a:t>peer</a:t>
            </a:r>
            <a:r>
              <a:rPr lang="it-IT" b="1" dirty="0" smtClean="0"/>
              <a:t> </a:t>
            </a:r>
            <a:r>
              <a:rPr lang="it-IT" b="1" dirty="0"/>
              <a:t>tutoring</a:t>
            </a:r>
            <a:r>
              <a:rPr lang="it-IT" dirty="0"/>
              <a:t>, </a:t>
            </a:r>
            <a:r>
              <a:rPr lang="it-IT" b="1" dirty="0" smtClean="0"/>
              <a:t>cooperative </a:t>
            </a:r>
            <a:r>
              <a:rPr lang="it-IT" b="1" dirty="0" err="1" smtClean="0"/>
              <a:t>learning</a:t>
            </a:r>
            <a:r>
              <a:rPr lang="it-IT" dirty="0" smtClean="0"/>
              <a:t> </a:t>
            </a:r>
            <a:r>
              <a:rPr lang="it-IT" dirty="0"/>
              <a:t>e </a:t>
            </a:r>
            <a:r>
              <a:rPr lang="it-IT" b="1" dirty="0" err="1" smtClean="0"/>
              <a:t>peer</a:t>
            </a:r>
            <a:r>
              <a:rPr lang="it-IT" b="1" dirty="0" smtClean="0"/>
              <a:t> </a:t>
            </a:r>
            <a:r>
              <a:rPr lang="it-IT" b="1" dirty="0" err="1" smtClean="0"/>
              <a:t>collaboration</a:t>
            </a:r>
            <a:r>
              <a:rPr lang="it-IT" dirty="0" smtClean="0"/>
              <a:t> (</a:t>
            </a:r>
            <a:r>
              <a:rPr lang="it-IT" i="1" dirty="0" smtClean="0"/>
              <a:t>Damon</a:t>
            </a:r>
            <a:r>
              <a:rPr lang="it-IT" i="1" dirty="0"/>
              <a:t>, 1984; Damon &amp; </a:t>
            </a:r>
            <a:r>
              <a:rPr lang="it-IT" i="1" dirty="0" err="1"/>
              <a:t>Phelps</a:t>
            </a:r>
            <a:r>
              <a:rPr lang="it-IT" i="1" dirty="0"/>
              <a:t>, 1988</a:t>
            </a:r>
            <a:r>
              <a:rPr lang="it-IT" dirty="0" smtClean="0"/>
              <a:t>).</a:t>
            </a:r>
            <a:endParaRPr lang="it-IT" dirty="0"/>
          </a:p>
          <a:p>
            <a:pPr marL="0" indent="0" algn="just">
              <a:buNone/>
            </a:pPr>
            <a:endParaRPr lang="it-IT" dirty="0"/>
          </a:p>
          <a:p>
            <a:pPr algn="just"/>
            <a:r>
              <a:rPr lang="it-IT" dirty="0"/>
              <a:t> L’applicazione di una di </a:t>
            </a:r>
            <a:r>
              <a:rPr lang="it-IT" dirty="0" smtClean="0"/>
              <a:t>queste modalità prevede sempre </a:t>
            </a:r>
            <a:r>
              <a:rPr lang="it-IT" dirty="0"/>
              <a:t>l’analisi e la conseguente valutazione di due </a:t>
            </a:r>
            <a:r>
              <a:rPr lang="it-IT" dirty="0" smtClean="0"/>
              <a:t>parametri:</a:t>
            </a:r>
            <a:endParaRPr lang="it-IT" b="1" dirty="0" smtClean="0"/>
          </a:p>
          <a:p>
            <a:pPr marL="0" indent="0" algn="just">
              <a:buNone/>
            </a:pPr>
            <a:r>
              <a:rPr lang="it-IT" b="1" dirty="0"/>
              <a:t>	</a:t>
            </a:r>
            <a:r>
              <a:rPr lang="it-IT" b="1" dirty="0" err="1" smtClean="0"/>
              <a:t>Equality</a:t>
            </a:r>
            <a:r>
              <a:rPr lang="it-IT" dirty="0" smtClean="0"/>
              <a:t>, indica il grado di simmetria tra i ruoli assegnati agli studenti in una 	attività di apprendimento tra pari; </a:t>
            </a:r>
            <a:r>
              <a:rPr lang="it-IT" b="1" dirty="0"/>
              <a:t>	</a:t>
            </a:r>
            <a:endParaRPr lang="it-IT" b="1" dirty="0" smtClean="0"/>
          </a:p>
          <a:p>
            <a:pPr marL="0" indent="0" algn="just">
              <a:buNone/>
            </a:pPr>
            <a:r>
              <a:rPr lang="it-IT" b="1" dirty="0" smtClean="0"/>
              <a:t>	</a:t>
            </a:r>
            <a:r>
              <a:rPr lang="it-IT" b="1" dirty="0" err="1" smtClean="0"/>
              <a:t>Mutuality</a:t>
            </a:r>
            <a:r>
              <a:rPr lang="it-IT" dirty="0" smtClean="0"/>
              <a:t>, indica il grado di connessione, profondità e </a:t>
            </a:r>
            <a:r>
              <a:rPr lang="it-IT" dirty="0" err="1" smtClean="0"/>
              <a:t>multidirezionalità</a:t>
            </a:r>
            <a:r>
              <a:rPr lang="it-IT" dirty="0"/>
              <a:t> </a:t>
            </a:r>
            <a:r>
              <a:rPr lang="it-IT" dirty="0" smtClean="0"/>
              <a:t>	delle comunicazioni che avvengono tra gli studenti in una attività di 	apprendimento tra </a:t>
            </a:r>
            <a:r>
              <a:rPr lang="it-IT" dirty="0"/>
              <a:t>pari (</a:t>
            </a:r>
            <a:r>
              <a:rPr lang="it-IT" i="1" dirty="0" err="1"/>
              <a:t>Berndt</a:t>
            </a:r>
            <a:r>
              <a:rPr lang="it-IT" i="1" dirty="0"/>
              <a:t>, 1987</a:t>
            </a:r>
            <a:r>
              <a:rPr lang="it-IT" dirty="0"/>
              <a:t>).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744431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Progetto di ricerca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589211" y="2133600"/>
            <a:ext cx="9216101" cy="3777622"/>
          </a:xfrm>
        </p:spPr>
        <p:txBody>
          <a:bodyPr>
            <a:normAutofit/>
          </a:bodyPr>
          <a:lstStyle/>
          <a:p>
            <a:pPr algn="just"/>
            <a:r>
              <a:rPr lang="it-IT" b="1" u="sng" dirty="0" smtClean="0"/>
              <a:t>Punto di partenza</a:t>
            </a:r>
            <a:r>
              <a:rPr lang="it-IT" dirty="0" smtClean="0"/>
              <a:t>: Le ultime ricerche in questo campo hanno permesso di elaborare uno strumento in grado di analizzare </a:t>
            </a:r>
            <a:r>
              <a:rPr lang="it-IT" dirty="0"/>
              <a:t>il </a:t>
            </a:r>
            <a:r>
              <a:rPr lang="it-IT" dirty="0" smtClean="0"/>
              <a:t>parametro </a:t>
            </a:r>
            <a:r>
              <a:rPr lang="it-IT" dirty="0" err="1" smtClean="0"/>
              <a:t>mutuality</a:t>
            </a:r>
            <a:r>
              <a:rPr lang="it-IT" dirty="0" smtClean="0"/>
              <a:t> </a:t>
            </a:r>
            <a:r>
              <a:rPr lang="it-IT" dirty="0"/>
              <a:t>nel processo di </a:t>
            </a:r>
            <a:r>
              <a:rPr lang="it-IT" dirty="0" smtClean="0"/>
              <a:t>interazione tra pari </a:t>
            </a:r>
            <a:r>
              <a:rPr lang="it-IT" dirty="0"/>
              <a:t>(</a:t>
            </a:r>
            <a:r>
              <a:rPr lang="it-IT" i="1" dirty="0"/>
              <a:t>Pons, Serrano et altri, 2012</a:t>
            </a:r>
            <a:r>
              <a:rPr lang="it-IT" dirty="0" smtClean="0"/>
              <a:t>).</a:t>
            </a:r>
          </a:p>
          <a:p>
            <a:endParaRPr lang="it-IT" dirty="0"/>
          </a:p>
          <a:p>
            <a:pPr algn="just"/>
            <a:r>
              <a:rPr lang="it-IT" b="1" u="sng" dirty="0" smtClean="0"/>
              <a:t>Nuova investigazione</a:t>
            </a:r>
            <a:r>
              <a:rPr lang="it-IT" dirty="0" smtClean="0"/>
              <a:t>: Analizzare gli </a:t>
            </a:r>
            <a:r>
              <a:rPr lang="it-IT" dirty="0"/>
              <a:t>effetti del parametro </a:t>
            </a:r>
            <a:r>
              <a:rPr lang="it-IT" dirty="0" err="1" smtClean="0"/>
              <a:t>equality</a:t>
            </a:r>
            <a:r>
              <a:rPr lang="it-IT" dirty="0" smtClean="0"/>
              <a:t> </a:t>
            </a:r>
            <a:r>
              <a:rPr lang="it-IT" dirty="0"/>
              <a:t>sulle prestazioni degli studenti </a:t>
            </a:r>
            <a:r>
              <a:rPr lang="it-IT" dirty="0" smtClean="0"/>
              <a:t>in matematica.	</a:t>
            </a:r>
          </a:p>
          <a:p>
            <a:pPr marL="0" indent="0">
              <a:buNone/>
            </a:pPr>
            <a:r>
              <a:rPr lang="it-IT" b="1" dirty="0"/>
              <a:t>	</a:t>
            </a:r>
            <a:r>
              <a:rPr lang="it-IT" b="1" dirty="0" smtClean="0"/>
              <a:t>Idea di base</a:t>
            </a:r>
            <a:r>
              <a:rPr lang="it-IT" dirty="0" smtClean="0"/>
              <a:t>: </a:t>
            </a:r>
          </a:p>
          <a:p>
            <a:pPr marL="0" indent="0" algn="just">
              <a:buNone/>
            </a:pPr>
            <a:r>
              <a:rPr lang="it-IT" dirty="0"/>
              <a:t>	</a:t>
            </a:r>
            <a:r>
              <a:rPr lang="it-IT" dirty="0" smtClean="0"/>
              <a:t>Isolando statisticamente l’influenza del parametro </a:t>
            </a:r>
            <a:r>
              <a:rPr lang="it-IT" dirty="0" err="1" smtClean="0"/>
              <a:t>mutuality</a:t>
            </a:r>
            <a:r>
              <a:rPr lang="it-IT" dirty="0" smtClean="0"/>
              <a:t>, si vuole 	osservare l’incidenza del parametro </a:t>
            </a:r>
            <a:r>
              <a:rPr lang="it-IT" dirty="0" err="1" smtClean="0"/>
              <a:t>equality</a:t>
            </a:r>
            <a:r>
              <a:rPr lang="it-IT" dirty="0" smtClean="0"/>
              <a:t> sul rendimento degli studenti in 	matematica al termine di un’unità didattica impostata mediante attività </a:t>
            </a:r>
            <a:r>
              <a:rPr lang="it-IT" dirty="0"/>
              <a:t>di </a:t>
            </a:r>
            <a:r>
              <a:rPr lang="it-IT" dirty="0" smtClean="0"/>
              <a:t>	apprendimento tra pari.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625002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816262" y="75553"/>
            <a:ext cx="9688350" cy="1280890"/>
          </a:xfrm>
        </p:spPr>
        <p:txBody>
          <a:bodyPr>
            <a:normAutofit fontScale="90000"/>
          </a:bodyPr>
          <a:lstStyle/>
          <a:p>
            <a:r>
              <a:rPr lang="it-IT" dirty="0" smtClean="0"/>
              <a:t>Sperimentazione pilota: </a:t>
            </a:r>
            <a:br>
              <a:rPr lang="it-IT" dirty="0" smtClean="0"/>
            </a:br>
            <a:r>
              <a:rPr lang="it-IT" dirty="0" smtClean="0"/>
              <a:t>Strategie di apprendimento cooperativo applicate allo studio della parabola e delle disequazioni di II grado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816262" y="2325092"/>
            <a:ext cx="8915400" cy="1988695"/>
          </a:xfrm>
        </p:spPr>
        <p:txBody>
          <a:bodyPr/>
          <a:lstStyle/>
          <a:p>
            <a:r>
              <a:rPr lang="it-IT" dirty="0" smtClean="0"/>
              <a:t>Classe III: motivazioni logistiche e legate al gruppo classe</a:t>
            </a:r>
          </a:p>
          <a:p>
            <a:r>
              <a:rPr lang="it-IT" dirty="0" smtClean="0"/>
              <a:t>10 ore più due di </a:t>
            </a:r>
            <a:r>
              <a:rPr lang="it-IT" dirty="0" err="1" smtClean="0"/>
              <a:t>pre</a:t>
            </a:r>
            <a:r>
              <a:rPr lang="it-IT" dirty="0" smtClean="0"/>
              <a:t>-test e due di verifica sommativa finale</a:t>
            </a:r>
          </a:p>
        </p:txBody>
      </p:sp>
      <p:sp>
        <p:nvSpPr>
          <p:cNvPr id="4" name="Freccia in giù 3"/>
          <p:cNvSpPr/>
          <p:nvPr/>
        </p:nvSpPr>
        <p:spPr>
          <a:xfrm>
            <a:off x="3511402" y="3282205"/>
            <a:ext cx="484632" cy="8566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CasellaDiTesto 4"/>
          <p:cNvSpPr txBox="1"/>
          <p:nvPr/>
        </p:nvSpPr>
        <p:spPr>
          <a:xfrm>
            <a:off x="2520323" y="4287336"/>
            <a:ext cx="25779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DUE MACROOBIETTIVI</a:t>
            </a:r>
            <a:endParaRPr lang="it-IT" dirty="0"/>
          </a:p>
        </p:txBody>
      </p:sp>
      <p:cxnSp>
        <p:nvCxnSpPr>
          <p:cNvPr id="7" name="Connettore 2 6"/>
          <p:cNvCxnSpPr/>
          <p:nvPr/>
        </p:nvCxnSpPr>
        <p:spPr>
          <a:xfrm>
            <a:off x="3809786" y="4713403"/>
            <a:ext cx="1002237" cy="4085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ttore 2 8"/>
          <p:cNvCxnSpPr/>
          <p:nvPr/>
        </p:nvCxnSpPr>
        <p:spPr>
          <a:xfrm flipH="1">
            <a:off x="2852382" y="4711784"/>
            <a:ext cx="957404" cy="4101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asellaDiTesto 12"/>
          <p:cNvSpPr txBox="1"/>
          <p:nvPr/>
        </p:nvSpPr>
        <p:spPr>
          <a:xfrm>
            <a:off x="1431342" y="5177057"/>
            <a:ext cx="217796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/>
              <a:t>Disciplinare</a:t>
            </a:r>
          </a:p>
          <a:p>
            <a:r>
              <a:rPr lang="it-IT" dirty="0" smtClean="0"/>
              <a:t>Rapporto fra registro algebrico e registro geometrico</a:t>
            </a:r>
          </a:p>
        </p:txBody>
      </p:sp>
      <p:sp>
        <p:nvSpPr>
          <p:cNvPr id="14" name="CasellaDiTesto 13"/>
          <p:cNvSpPr txBox="1"/>
          <p:nvPr/>
        </p:nvSpPr>
        <p:spPr>
          <a:xfrm>
            <a:off x="3811663" y="5170195"/>
            <a:ext cx="262192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/>
              <a:t>Metacognitivo</a:t>
            </a:r>
          </a:p>
          <a:p>
            <a:r>
              <a:rPr lang="it-IT" dirty="0" smtClean="0"/>
              <a:t>Riflessione sulla disciplina, sul modo di insegnarla e sul modo di apprenderla</a:t>
            </a:r>
            <a:endParaRPr lang="it-IT" dirty="0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437" y="3710524"/>
            <a:ext cx="5018372" cy="2822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478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5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uppo 25"/>
          <p:cNvGrpSpPr/>
          <p:nvPr/>
        </p:nvGrpSpPr>
        <p:grpSpPr>
          <a:xfrm>
            <a:off x="2727075" y="722578"/>
            <a:ext cx="8021085" cy="5282438"/>
            <a:chOff x="2017391" y="736226"/>
            <a:chExt cx="8021085" cy="5282438"/>
          </a:xfrm>
        </p:grpSpPr>
        <p:sp>
          <p:nvSpPr>
            <p:cNvPr id="5" name="Ovale 4"/>
            <p:cNvSpPr/>
            <p:nvPr/>
          </p:nvSpPr>
          <p:spPr>
            <a:xfrm>
              <a:off x="2017391" y="736226"/>
              <a:ext cx="2459076" cy="1461065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dirty="0" smtClean="0"/>
                <a:t>Obiettivi socio-relazionali</a:t>
              </a:r>
              <a:endParaRPr lang="it-IT" dirty="0"/>
            </a:p>
            <a:p>
              <a:pPr algn="ctr"/>
              <a:endParaRPr lang="it-IT" dirty="0" smtClean="0"/>
            </a:p>
          </p:txBody>
        </p:sp>
        <p:sp>
          <p:nvSpPr>
            <p:cNvPr id="6" name="Ovale 5"/>
            <p:cNvSpPr/>
            <p:nvPr/>
          </p:nvSpPr>
          <p:spPr>
            <a:xfrm>
              <a:off x="7881926" y="736227"/>
              <a:ext cx="2156550" cy="146106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dirty="0" smtClean="0"/>
                <a:t>Obiettivi disciplinari</a:t>
              </a:r>
              <a:endParaRPr lang="it-IT" dirty="0"/>
            </a:p>
            <a:p>
              <a:pPr algn="ctr"/>
              <a:endParaRPr lang="it-IT" dirty="0" smtClean="0"/>
            </a:p>
          </p:txBody>
        </p:sp>
        <p:sp>
          <p:nvSpPr>
            <p:cNvPr id="7" name="Ovale 6"/>
            <p:cNvSpPr/>
            <p:nvPr/>
          </p:nvSpPr>
          <p:spPr>
            <a:xfrm>
              <a:off x="4958757" y="4600818"/>
              <a:ext cx="2440878" cy="141784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dirty="0" smtClean="0"/>
                <a:t>Obiettivi metacognitivi</a:t>
              </a:r>
              <a:endParaRPr lang="it-IT" dirty="0"/>
            </a:p>
            <a:p>
              <a:pPr algn="ctr"/>
              <a:endParaRPr lang="it-IT" dirty="0" smtClean="0"/>
            </a:p>
          </p:txBody>
        </p:sp>
        <p:cxnSp>
          <p:nvCxnSpPr>
            <p:cNvPr id="9" name="Connettore 2 8"/>
            <p:cNvCxnSpPr>
              <a:stCxn id="5" idx="5"/>
              <a:endCxn id="7" idx="1"/>
            </p:cNvCxnSpPr>
            <p:nvPr/>
          </p:nvCxnSpPr>
          <p:spPr>
            <a:xfrm>
              <a:off x="4116344" y="1983323"/>
              <a:ext cx="1199871" cy="2825134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ttore 2 11"/>
            <p:cNvCxnSpPr>
              <a:stCxn id="5" idx="6"/>
              <a:endCxn id="6" idx="2"/>
            </p:cNvCxnSpPr>
            <p:nvPr/>
          </p:nvCxnSpPr>
          <p:spPr>
            <a:xfrm>
              <a:off x="4476467" y="1466759"/>
              <a:ext cx="3405459" cy="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ttore 2 14"/>
            <p:cNvCxnSpPr>
              <a:stCxn id="7" idx="7"/>
              <a:endCxn id="6" idx="3"/>
            </p:cNvCxnSpPr>
            <p:nvPr/>
          </p:nvCxnSpPr>
          <p:spPr>
            <a:xfrm flipV="1">
              <a:off x="7042177" y="1983323"/>
              <a:ext cx="1155568" cy="2825134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Rettangolo 27"/>
          <p:cNvSpPr/>
          <p:nvPr/>
        </p:nvSpPr>
        <p:spPr>
          <a:xfrm>
            <a:off x="4552473" y="2624549"/>
            <a:ext cx="4672814" cy="147753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Sono di supporto gli uni agli altri: l’apprendimento cooperativo è una cornice che funge  da cassa di risonanza e li rende espliciti</a:t>
            </a:r>
          </a:p>
        </p:txBody>
      </p:sp>
    </p:spTree>
    <p:extLst>
      <p:ext uri="{BB962C8B-B14F-4D97-AF65-F5344CB8AC3E}">
        <p14:creationId xmlns:p14="http://schemas.microsoft.com/office/powerpoint/2010/main" val="2448680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S</a:t>
            </a:r>
            <a:r>
              <a:rPr lang="it-IT" dirty="0" smtClean="0"/>
              <a:t>cheletro concettuale del progetto</a:t>
            </a:r>
            <a:endParaRPr lang="it-IT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Segnaposto contenuto 2"/>
              <p:cNvSpPr>
                <a:spLocks noGrp="1"/>
              </p:cNvSpPr>
              <p:nvPr>
                <p:ph idx="1"/>
              </p:nvPr>
            </p:nvSpPr>
            <p:spPr>
              <a:xfrm>
                <a:off x="2589212" y="2133600"/>
                <a:ext cx="8915400" cy="4252210"/>
              </a:xfrm>
            </p:spPr>
            <p:txBody>
              <a:bodyPr>
                <a:normAutofit fontScale="85000" lnSpcReduction="20000"/>
              </a:bodyPr>
              <a:lstStyle/>
              <a:p>
                <a:pPr lvl="0" algn="just"/>
                <a:r>
                  <a:rPr lang="it-IT" dirty="0"/>
                  <a:t>Rappresentazione cartesiana di una parabola a partire da una situazione fisica.</a:t>
                </a:r>
              </a:p>
              <a:p>
                <a:pPr lvl="0" algn="just"/>
                <a:r>
                  <a:rPr lang="it-IT" dirty="0"/>
                  <a:t>Distaccamento dalla situazione reale per focalizzare l’attenzione sull’oggetto matematico in sé: caratteristiche geometriche di simmetria, il vertice come “punto particolare”.</a:t>
                </a:r>
              </a:p>
              <a:p>
                <a:pPr lvl="0" algn="just"/>
                <a:r>
                  <a:rPr lang="it-IT" dirty="0"/>
                  <a:t>L’equazione di una parabola con asse parallelo all’asse delle ordinate</a:t>
                </a:r>
                <a14:m>
                  <m:oMath xmlns:m="http://schemas.openxmlformats.org/officeDocument/2006/math">
                    <m:r>
                      <a:rPr lang="it-IT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it-IT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it-IT">
                        <a:latin typeface="Cambria Math" panose="02040503050406030204" pitchFamily="18" charset="0"/>
                      </a:rPr>
                      <m:t>=</m:t>
                    </m:r>
                    <m:r>
                      <a:rPr lang="it-IT" i="1">
                        <a:latin typeface="Cambria Math" panose="02040503050406030204" pitchFamily="18" charset="0"/>
                      </a:rPr>
                      <m:t>𝑎</m:t>
                    </m:r>
                    <m:sSup>
                      <m:sSupPr>
                        <m:ctrlPr>
                          <a:rPr lang="it-IT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it-IT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it-IT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it-IT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it-IT" i="1">
                        <a:latin typeface="Cambria Math" panose="02040503050406030204" pitchFamily="18" charset="0"/>
                      </a:rPr>
                      <m:t>𝑏𝑥</m:t>
                    </m:r>
                    <m:r>
                      <a:rPr lang="it-IT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it-IT" i="1">
                        <a:latin typeface="Cambria Math" panose="02040503050406030204" pitchFamily="18" charset="0"/>
                      </a:rPr>
                      <m:t>𝑐</m:t>
                    </m:r>
                    <m:r>
                      <a:rPr lang="it-IT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it-IT" dirty="0"/>
                  <a:t>.</a:t>
                </a:r>
              </a:p>
              <a:p>
                <a:pPr lvl="0" algn="just"/>
                <a:r>
                  <a:rPr lang="it-IT" dirty="0"/>
                  <a:t>Indagine sul significato geometrico dei coefficienti </a:t>
                </a:r>
                <a:r>
                  <a:rPr lang="it-IT" i="1" dirty="0"/>
                  <a:t>a</a:t>
                </a:r>
                <a:r>
                  <a:rPr lang="it-IT" dirty="0"/>
                  <a:t>, </a:t>
                </a:r>
                <a:r>
                  <a:rPr lang="it-IT" i="1" dirty="0"/>
                  <a:t>b</a:t>
                </a:r>
                <a:r>
                  <a:rPr lang="it-IT" dirty="0"/>
                  <a:t> e </a:t>
                </a:r>
                <a:r>
                  <a:rPr lang="it-IT" i="1" dirty="0"/>
                  <a:t>c</a:t>
                </a:r>
                <a:r>
                  <a:rPr lang="it-IT" dirty="0"/>
                  <a:t>.</a:t>
                </a:r>
              </a:p>
              <a:p>
                <a:pPr lvl="0" algn="just"/>
                <a:r>
                  <a:rPr lang="it-IT" dirty="0"/>
                  <a:t>Disegno di una parabola a partire dalla sua equazione: coordinate del vertice, dell’asse di simmetria e ricerca di punti appartenenti al grafico.</a:t>
                </a:r>
              </a:p>
              <a:p>
                <a:pPr lvl="0" algn="just"/>
                <a:r>
                  <a:rPr lang="it-IT" dirty="0"/>
                  <a:t>Interpretazione geometrica di un’equazione di secondo grado.</a:t>
                </a:r>
              </a:p>
              <a:p>
                <a:pPr lvl="0" algn="just"/>
                <a:r>
                  <a:rPr lang="it-IT" dirty="0"/>
                  <a:t>Il segno della parabola: trovare le </a:t>
                </a:r>
                <a:r>
                  <a:rPr lang="it-IT" i="1" dirty="0"/>
                  <a:t>x</a:t>
                </a:r>
                <a:r>
                  <a:rPr lang="it-IT" dirty="0"/>
                  <a:t> dei punti di un grafico per cui le corrispondenti </a:t>
                </a:r>
                <a:r>
                  <a:rPr lang="it-IT" i="1" dirty="0"/>
                  <a:t>y</a:t>
                </a:r>
                <a:r>
                  <a:rPr lang="it-IT" dirty="0"/>
                  <a:t> sono positive, negative o nulle.</a:t>
                </a:r>
              </a:p>
              <a:p>
                <a:pPr lvl="0" algn="just"/>
                <a:r>
                  <a:rPr lang="it-IT" dirty="0"/>
                  <a:t>Studio del segno di una parabola a partire dal grafico già dato.</a:t>
                </a:r>
              </a:p>
              <a:p>
                <a:pPr lvl="0" algn="just"/>
                <a:r>
                  <a:rPr lang="it-IT" dirty="0"/>
                  <a:t>Studio del segno di una parabola a partire dall’equazione della parabola: cosa è indispensabile conoscere?</a:t>
                </a:r>
              </a:p>
              <a:p>
                <a:pPr lvl="0" algn="just"/>
                <a:r>
                  <a:rPr lang="it-IT" dirty="0"/>
                  <a:t>Interpretazione grafica di una disequazione di secondo grado come caso particolare dello studio del segno di una parabola.</a:t>
                </a:r>
              </a:p>
              <a:p>
                <a:endParaRPr lang="it-IT" dirty="0"/>
              </a:p>
            </p:txBody>
          </p:sp>
        </mc:Choice>
        <mc:Fallback xmlns="">
          <p:sp>
            <p:nvSpPr>
              <p:cNvPr id="3" name="Segnaposto contenuto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589212" y="2133600"/>
                <a:ext cx="8915400" cy="4252210"/>
              </a:xfrm>
              <a:blipFill rotWithShape="0">
                <a:blip r:embed="rId2"/>
                <a:stretch>
                  <a:fillRect l="-274" t="-1289" r="-274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83486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9062263" cy="1280890"/>
          </a:xfrm>
        </p:spPr>
        <p:txBody>
          <a:bodyPr/>
          <a:lstStyle/>
          <a:p>
            <a:pPr algn="ctr"/>
            <a:r>
              <a:rPr lang="it-IT" dirty="0"/>
              <a:t>S</a:t>
            </a:r>
            <a:r>
              <a:rPr lang="it-IT" dirty="0" smtClean="0"/>
              <a:t>celte a priori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1733862"/>
          </a:xfrm>
        </p:spPr>
        <p:txBody>
          <a:bodyPr>
            <a:normAutofit/>
          </a:bodyPr>
          <a:lstStyle/>
          <a:p>
            <a:r>
              <a:rPr lang="it-IT" dirty="0" smtClean="0"/>
              <a:t>Valutazione formativa e sommativa: il ruolo delle schede di attività;</a:t>
            </a:r>
          </a:p>
          <a:p>
            <a:r>
              <a:rPr lang="it-IT" dirty="0" smtClean="0"/>
              <a:t>La scelta della modalità </a:t>
            </a:r>
            <a:r>
              <a:rPr lang="it-IT" dirty="0" err="1" smtClean="0"/>
              <a:t>peer</a:t>
            </a:r>
            <a:r>
              <a:rPr lang="it-IT" dirty="0" smtClean="0"/>
              <a:t> tutorial: come sono stati fatti i gruppi;</a:t>
            </a:r>
          </a:p>
          <a:p>
            <a:r>
              <a:rPr lang="it-IT" dirty="0" smtClean="0"/>
              <a:t>Approccio semplificato o tecnico? Dipende dagli obiettivi;</a:t>
            </a:r>
          </a:p>
          <a:p>
            <a:r>
              <a:rPr lang="it-IT" dirty="0" smtClean="0"/>
              <a:t>L’uso di </a:t>
            </a:r>
            <a:r>
              <a:rPr lang="it-IT" dirty="0" err="1" smtClean="0"/>
              <a:t>GeoGebra</a:t>
            </a:r>
            <a:r>
              <a:rPr lang="it-IT" dirty="0" smtClean="0"/>
              <a:t>.</a:t>
            </a:r>
          </a:p>
          <a:p>
            <a:endParaRPr lang="it-IT" dirty="0"/>
          </a:p>
        </p:txBody>
      </p:sp>
      <p:sp>
        <p:nvSpPr>
          <p:cNvPr id="4" name="Freccia in giù 3"/>
          <p:cNvSpPr/>
          <p:nvPr/>
        </p:nvSpPr>
        <p:spPr>
          <a:xfrm>
            <a:off x="6804596" y="3867462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CasellaDiTesto 4"/>
          <p:cNvSpPr txBox="1"/>
          <p:nvPr/>
        </p:nvSpPr>
        <p:spPr>
          <a:xfrm>
            <a:off x="2691392" y="4845870"/>
            <a:ext cx="8711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 smtClean="0"/>
              <a:t>Una progettazione dinamica che include retroattivamente il progetto stesso</a:t>
            </a:r>
            <a:endParaRPr lang="it-IT" b="1" dirty="0"/>
          </a:p>
        </p:txBody>
      </p:sp>
    </p:spTree>
    <p:extLst>
      <p:ext uri="{BB962C8B-B14F-4D97-AF65-F5344CB8AC3E}">
        <p14:creationId xmlns:p14="http://schemas.microsoft.com/office/powerpoint/2010/main" val="3834861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589212" y="624688"/>
            <a:ext cx="8911687" cy="1280890"/>
          </a:xfrm>
        </p:spPr>
        <p:txBody>
          <a:bodyPr/>
          <a:lstStyle/>
          <a:p>
            <a:r>
              <a:rPr lang="it-IT" dirty="0" smtClean="0"/>
              <a:t>PUNTI CRITICI E RIFLESSIONI 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4171666"/>
          </a:xfrm>
        </p:spPr>
        <p:txBody>
          <a:bodyPr>
            <a:normAutofit/>
          </a:bodyPr>
          <a:lstStyle/>
          <a:p>
            <a:pPr algn="just"/>
            <a:r>
              <a:rPr lang="it-IT" dirty="0" smtClean="0"/>
              <a:t>Importanza delle tempistiche e della riprogettazione costante;</a:t>
            </a:r>
          </a:p>
          <a:p>
            <a:pPr algn="just"/>
            <a:r>
              <a:rPr lang="it-IT" dirty="0" smtClean="0"/>
              <a:t>Chiarezza e richiamo dei ruoli;</a:t>
            </a:r>
          </a:p>
          <a:p>
            <a:pPr algn="just"/>
            <a:r>
              <a:rPr lang="it-IT" dirty="0" smtClean="0"/>
              <a:t>Gestione degli assenti: dinamiche di gruppo e implicazioni emotive;</a:t>
            </a:r>
          </a:p>
          <a:p>
            <a:pPr algn="just"/>
            <a:r>
              <a:rPr lang="it-IT" dirty="0"/>
              <a:t>L’importanza di un linguaggio condiviso fra studente e insegnante E fra </a:t>
            </a:r>
            <a:r>
              <a:rPr lang="it-IT" dirty="0" smtClean="0"/>
              <a:t>studente </a:t>
            </a:r>
            <a:r>
              <a:rPr lang="it-IT" dirty="0"/>
              <a:t>e </a:t>
            </a:r>
            <a:r>
              <a:rPr lang="it-IT" dirty="0" smtClean="0"/>
              <a:t>studente;</a:t>
            </a:r>
          </a:p>
          <a:p>
            <a:pPr algn="just"/>
            <a:r>
              <a:rPr lang="it-IT" dirty="0" smtClean="0"/>
              <a:t>Disagio/accettazione della tipologia di lavoro: coinvolgimento personale a cui gli studenti non sono abituati</a:t>
            </a:r>
            <a:r>
              <a:rPr lang="it-IT" dirty="0"/>
              <a:t> </a:t>
            </a:r>
            <a:r>
              <a:rPr lang="it-IT" dirty="0" smtClean="0"/>
              <a:t>-&gt; necessità di «preparare» gli alunni;</a:t>
            </a:r>
          </a:p>
          <a:p>
            <a:pPr algn="just"/>
            <a:r>
              <a:rPr lang="it-IT" dirty="0" smtClean="0"/>
              <a:t>Importanza di momenti CONDIVISI CON LA CLASSE di riflessione e «messa in crisi» del percorso e delle idee spontanee di matematica, di insegnamento della matematica e dell’apprendimento della matematica;</a:t>
            </a:r>
          </a:p>
          <a:p>
            <a:pPr algn="just"/>
            <a:r>
              <a:rPr lang="it-IT" dirty="0"/>
              <a:t>Importanza di un rinforzo per gli alunni con </a:t>
            </a:r>
            <a:r>
              <a:rPr lang="it-IT" dirty="0" smtClean="0"/>
              <a:t>difficoltà.</a:t>
            </a:r>
          </a:p>
          <a:p>
            <a:endParaRPr lang="it-IT" dirty="0" smtClean="0"/>
          </a:p>
        </p:txBody>
      </p:sp>
      <p:sp>
        <p:nvSpPr>
          <p:cNvPr id="5" name="Ovale 4"/>
          <p:cNvSpPr/>
          <p:nvPr/>
        </p:nvSpPr>
        <p:spPr>
          <a:xfrm>
            <a:off x="4702337" y="2653132"/>
            <a:ext cx="3938953" cy="271506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Diventa fondamentale la creazione di un clima sereno di scambio in cui gli studenti si sentono liberi di esprimere idee e critiche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445484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 animBg="1"/>
    </p:bldLst>
  </p:timing>
</p:sld>
</file>

<file path=ppt/theme/theme1.xml><?xml version="1.0" encoding="utf-8"?>
<a:theme xmlns:a="http://schemas.openxmlformats.org/drawingml/2006/main" name="Filo">
  <a:themeElements>
    <a:clrScheme name="Filo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Filo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ilo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2420</TotalTime>
  <Words>1110</Words>
  <Application>Microsoft Office PowerPoint</Application>
  <PresentationFormat>Widescreen</PresentationFormat>
  <Paragraphs>89</Paragraphs>
  <Slides>13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13</vt:i4>
      </vt:variant>
    </vt:vector>
  </HeadingPairs>
  <TitlesOfParts>
    <vt:vector size="19" baseType="lpstr">
      <vt:lpstr>Arial</vt:lpstr>
      <vt:lpstr>Calibri</vt:lpstr>
      <vt:lpstr>Cambria Math</vt:lpstr>
      <vt:lpstr>Century Gothic</vt:lpstr>
      <vt:lpstr>Wingdings 3</vt:lpstr>
      <vt:lpstr>Filo</vt:lpstr>
      <vt:lpstr>  Verso una nuova teoria di progettazione didattica:  metodologie didattiche a confronto  </vt:lpstr>
      <vt:lpstr>Metodi di insegnamento/apprendimento</vt:lpstr>
      <vt:lpstr>Quadro teorico</vt:lpstr>
      <vt:lpstr>Progetto di ricerca</vt:lpstr>
      <vt:lpstr>Sperimentazione pilota:  Strategie di apprendimento cooperativo applicate allo studio della parabola e delle disequazioni di II grado</vt:lpstr>
      <vt:lpstr>Presentazione standard di PowerPoint</vt:lpstr>
      <vt:lpstr>Scheletro concettuale del progetto</vt:lpstr>
      <vt:lpstr>Scelte a priori</vt:lpstr>
      <vt:lpstr>PUNTI CRITICI E RIFLESSIONI </vt:lpstr>
      <vt:lpstr>Presentazione standard di PowerPoint</vt:lpstr>
      <vt:lpstr>Presentazione standard di PowerPoint</vt:lpstr>
      <vt:lpstr>CONCLUSIONI</vt:lpstr>
      <vt:lpstr>Bibliografia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RELAZIONE FINALE DI TIROCINIO</dc:title>
  <dc:creator>michele canducci</dc:creator>
  <cp:lastModifiedBy>Alessandro</cp:lastModifiedBy>
  <cp:revision>73</cp:revision>
  <dcterms:created xsi:type="dcterms:W3CDTF">2015-07-08T09:47:01Z</dcterms:created>
  <dcterms:modified xsi:type="dcterms:W3CDTF">2015-10-07T14:32:06Z</dcterms:modified>
</cp:coreProperties>
</file>