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diagrams/layout1.xml" ContentType="application/vnd.openxmlformats-officedocument.drawingml.diagramLayout+xml"/>
  <Override PartName="/ppt/notesSlides/notesSlide6.xml" ContentType="application/vnd.openxmlformats-officedocument.presentationml.notesSlide+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60" r:id="rId5"/>
    <p:sldId id="261" r:id="rId6"/>
    <p:sldId id="262" r:id="rId7"/>
    <p:sldId id="263" r:id="rId8"/>
    <p:sldId id="265" r:id="rId9"/>
    <p:sldId id="264" r:id="rId10"/>
    <p:sldId id="266" r:id="rId11"/>
    <p:sldId id="275" r:id="rId12"/>
    <p:sldId id="267" r:id="rId13"/>
    <p:sldId id="276" r:id="rId14"/>
    <p:sldId id="268" r:id="rId15"/>
    <p:sldId id="269" r:id="rId16"/>
    <p:sldId id="273" r:id="rId17"/>
    <p:sldId id="270" r:id="rId18"/>
    <p:sldId id="271" r:id="rId19"/>
    <p:sldId id="274" r:id="rId20"/>
    <p:sldId id="272" r:id="rId21"/>
    <p:sldId id="277" r:id="rId22"/>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4413" autoAdjust="0"/>
  </p:normalViewPr>
  <p:slideViewPr>
    <p:cSldViewPr>
      <p:cViewPr>
        <p:scale>
          <a:sx n="50" d="100"/>
          <a:sy n="50" d="100"/>
        </p:scale>
        <p:origin x="-1596" y="-7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EEE30B-82B8-4CC6-986A-C6B383F28C2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it-IT"/>
        </a:p>
      </dgm:t>
    </dgm:pt>
    <dgm:pt modelId="{AA6F25C0-F6A0-4236-BCE3-983E25B1E19B}">
      <dgm:prSet phldrT="[Testo]"/>
      <dgm:spPr>
        <a:noFill/>
        <a:ln>
          <a:solidFill>
            <a:schemeClr val="accent2">
              <a:lumMod val="50000"/>
            </a:schemeClr>
          </a:solidFill>
        </a:ln>
      </dgm:spPr>
      <dgm:t>
        <a:bodyPr/>
        <a:lstStyle/>
        <a:p>
          <a:pPr algn="ctr"/>
          <a:r>
            <a:rPr lang="it-IT" b="1" dirty="0" smtClean="0">
              <a:solidFill>
                <a:schemeClr val="accent2">
                  <a:lumMod val="75000"/>
                </a:schemeClr>
              </a:solidFill>
            </a:rPr>
            <a:t>la DIVERSITA’ è un punto di forza </a:t>
          </a:r>
          <a:endParaRPr lang="it-IT" dirty="0"/>
        </a:p>
      </dgm:t>
    </dgm:pt>
    <dgm:pt modelId="{405D4765-4713-44A7-9A2F-326173BE6E2A}" type="parTrans" cxnId="{7448CAAF-28E0-47DB-BF41-569F0DD868AA}">
      <dgm:prSet/>
      <dgm:spPr/>
      <dgm:t>
        <a:bodyPr/>
        <a:lstStyle/>
        <a:p>
          <a:endParaRPr lang="it-IT"/>
        </a:p>
      </dgm:t>
    </dgm:pt>
    <dgm:pt modelId="{72DFB2B2-A032-4664-88A8-5D8362096BEC}" type="sibTrans" cxnId="{7448CAAF-28E0-47DB-BF41-569F0DD868AA}">
      <dgm:prSet/>
      <dgm:spPr/>
      <dgm:t>
        <a:bodyPr/>
        <a:lstStyle/>
        <a:p>
          <a:endParaRPr lang="it-IT"/>
        </a:p>
      </dgm:t>
    </dgm:pt>
    <dgm:pt modelId="{ACF9847D-C6EF-46A9-AF0F-19153DDAFD34}">
      <dgm:prSet phldrT="[Testo]"/>
      <dgm:spPr>
        <a:noFill/>
        <a:ln>
          <a:solidFill>
            <a:schemeClr val="accent2">
              <a:lumMod val="50000"/>
            </a:schemeClr>
          </a:solidFill>
        </a:ln>
      </dgm:spPr>
      <dgm:t>
        <a:bodyPr/>
        <a:lstStyle/>
        <a:p>
          <a:pPr algn="ctr"/>
          <a:r>
            <a:rPr lang="it-IT" b="1" dirty="0" smtClean="0">
              <a:solidFill>
                <a:schemeClr val="accent2">
                  <a:lumMod val="75000"/>
                </a:schemeClr>
              </a:solidFill>
            </a:rPr>
            <a:t>STILI DI APPRENDIMENTO diversi </a:t>
          </a:r>
          <a:endParaRPr lang="it-IT" dirty="0"/>
        </a:p>
      </dgm:t>
    </dgm:pt>
    <dgm:pt modelId="{F40EC8BA-2253-4D9D-A699-7D0DA0DAD609}" type="parTrans" cxnId="{E59BE0D4-AE6E-4D88-9FAF-3E36D6A3CE9F}">
      <dgm:prSet/>
      <dgm:spPr/>
      <dgm:t>
        <a:bodyPr/>
        <a:lstStyle/>
        <a:p>
          <a:endParaRPr lang="it-IT"/>
        </a:p>
      </dgm:t>
    </dgm:pt>
    <dgm:pt modelId="{F45B13F3-DA47-4710-82F2-47C03727FEC3}" type="sibTrans" cxnId="{E59BE0D4-AE6E-4D88-9FAF-3E36D6A3CE9F}">
      <dgm:prSet/>
      <dgm:spPr/>
      <dgm:t>
        <a:bodyPr/>
        <a:lstStyle/>
        <a:p>
          <a:endParaRPr lang="it-IT" dirty="0"/>
        </a:p>
      </dgm:t>
    </dgm:pt>
    <dgm:pt modelId="{35C74E07-53C5-4655-8EDB-A050B041682F}">
      <dgm:prSet phldrT="[Testo]"/>
      <dgm:spPr>
        <a:noFill/>
        <a:ln>
          <a:solidFill>
            <a:schemeClr val="accent2">
              <a:lumMod val="50000"/>
            </a:schemeClr>
          </a:solidFill>
        </a:ln>
      </dgm:spPr>
      <dgm:t>
        <a:bodyPr/>
        <a:lstStyle/>
        <a:p>
          <a:pPr algn="ctr"/>
          <a:r>
            <a:rPr lang="it-IT" b="1" dirty="0" smtClean="0">
              <a:solidFill>
                <a:schemeClr val="accent2">
                  <a:lumMod val="75000"/>
                </a:schemeClr>
              </a:solidFill>
            </a:rPr>
            <a:t>INTELLIGENZE MULTIPLE (H. Gardner) </a:t>
          </a:r>
          <a:endParaRPr lang="it-IT" dirty="0"/>
        </a:p>
      </dgm:t>
    </dgm:pt>
    <dgm:pt modelId="{D3AB90E7-1471-4F23-AF4B-5606F7DACBD4}" type="parTrans" cxnId="{203D3D00-9FB1-4853-9382-723B4D063E36}">
      <dgm:prSet/>
      <dgm:spPr/>
      <dgm:t>
        <a:bodyPr/>
        <a:lstStyle/>
        <a:p>
          <a:endParaRPr lang="it-IT"/>
        </a:p>
      </dgm:t>
    </dgm:pt>
    <dgm:pt modelId="{59D4C9E3-E754-4676-B54E-5FAC2B280DD9}" type="sibTrans" cxnId="{203D3D00-9FB1-4853-9382-723B4D063E36}">
      <dgm:prSet/>
      <dgm:spPr/>
      <dgm:t>
        <a:bodyPr/>
        <a:lstStyle/>
        <a:p>
          <a:endParaRPr lang="it-IT"/>
        </a:p>
      </dgm:t>
    </dgm:pt>
    <dgm:pt modelId="{DFE61D6A-5E13-430C-9BA1-96E65C22A55C}">
      <dgm:prSet custT="1"/>
      <dgm:spPr>
        <a:noFill/>
        <a:ln>
          <a:solidFill>
            <a:schemeClr val="accent2">
              <a:lumMod val="50000"/>
            </a:schemeClr>
          </a:solidFill>
        </a:ln>
      </dgm:spPr>
      <dgm:t>
        <a:bodyPr/>
        <a:lstStyle/>
        <a:p>
          <a:pPr algn="ctr">
            <a:spcAft>
              <a:spcPct val="35000"/>
            </a:spcAft>
          </a:pPr>
          <a:r>
            <a:rPr lang="it-IT" sz="2400" b="1" dirty="0" smtClean="0">
              <a:solidFill>
                <a:schemeClr val="accent2">
                  <a:lumMod val="50000"/>
                </a:schemeClr>
              </a:solidFill>
            </a:rPr>
            <a:t>PROGETTARE AMBIENTI DI APPRENDIMENTO E DI RELAZIONI CHE VALORIZZINO </a:t>
          </a:r>
          <a:endParaRPr lang="it-IT" sz="2000" b="1" dirty="0" smtClean="0">
            <a:solidFill>
              <a:schemeClr val="accent2">
                <a:lumMod val="50000"/>
              </a:schemeClr>
            </a:solidFill>
          </a:endParaRPr>
        </a:p>
        <a:p>
          <a:pPr algn="ctr">
            <a:spcAft>
              <a:spcPts val="0"/>
            </a:spcAft>
          </a:pPr>
          <a:r>
            <a:rPr lang="it-IT" sz="2400" dirty="0" smtClean="0">
              <a:solidFill>
                <a:schemeClr val="accent2">
                  <a:lumMod val="50000"/>
                </a:schemeClr>
              </a:solidFill>
            </a:rPr>
            <a:t>le diverse intelligenze degli alunni,</a:t>
          </a:r>
        </a:p>
        <a:p>
          <a:pPr algn="ctr">
            <a:spcAft>
              <a:spcPts val="0"/>
            </a:spcAft>
          </a:pPr>
          <a:r>
            <a:rPr lang="it-IT" sz="2400" dirty="0" smtClean="0">
              <a:solidFill>
                <a:schemeClr val="accent2">
                  <a:lumMod val="50000"/>
                </a:schemeClr>
              </a:solidFill>
            </a:rPr>
            <a:t>i loro stili personali di elaborazione delle informazioni,</a:t>
          </a:r>
          <a:r>
            <a:rPr lang="it-IT" sz="2400" b="1" dirty="0" smtClean="0">
              <a:solidFill>
                <a:schemeClr val="accent2">
                  <a:lumMod val="50000"/>
                </a:schemeClr>
              </a:solidFill>
            </a:rPr>
            <a:t> </a:t>
          </a:r>
        </a:p>
        <a:p>
          <a:pPr algn="ctr">
            <a:spcAft>
              <a:spcPts val="0"/>
            </a:spcAft>
          </a:pPr>
          <a:r>
            <a:rPr lang="it-IT" sz="2400" dirty="0" smtClean="0">
              <a:solidFill>
                <a:schemeClr val="accent2">
                  <a:lumMod val="50000"/>
                </a:schemeClr>
              </a:solidFill>
            </a:rPr>
            <a:t>le emozioni e le motivazioni.</a:t>
          </a:r>
          <a:endParaRPr lang="it-IT" sz="2400" dirty="0">
            <a:solidFill>
              <a:schemeClr val="accent2">
                <a:lumMod val="50000"/>
              </a:schemeClr>
            </a:solidFill>
          </a:endParaRPr>
        </a:p>
      </dgm:t>
    </dgm:pt>
    <dgm:pt modelId="{725266A0-1232-4F5F-BC80-5D76615837E6}" type="parTrans" cxnId="{3409596D-461F-4289-9542-05A891FF75C5}">
      <dgm:prSet/>
      <dgm:spPr/>
      <dgm:t>
        <a:bodyPr/>
        <a:lstStyle/>
        <a:p>
          <a:endParaRPr lang="it-IT"/>
        </a:p>
      </dgm:t>
    </dgm:pt>
    <dgm:pt modelId="{C699863D-829C-4304-9486-31A566068415}" type="sibTrans" cxnId="{3409596D-461F-4289-9542-05A891FF75C5}">
      <dgm:prSet/>
      <dgm:spPr/>
      <dgm:t>
        <a:bodyPr/>
        <a:lstStyle/>
        <a:p>
          <a:endParaRPr lang="it-IT"/>
        </a:p>
      </dgm:t>
    </dgm:pt>
    <dgm:pt modelId="{720DD35E-4718-49B7-B6A8-BE0991EBF60B}" type="pres">
      <dgm:prSet presAssocID="{99EEE30B-82B8-4CC6-986A-C6B383F28C2D}" presName="outerComposite" presStyleCnt="0">
        <dgm:presLayoutVars>
          <dgm:chMax val="5"/>
          <dgm:dir/>
          <dgm:resizeHandles val="exact"/>
        </dgm:presLayoutVars>
      </dgm:prSet>
      <dgm:spPr/>
      <dgm:t>
        <a:bodyPr/>
        <a:lstStyle/>
        <a:p>
          <a:endParaRPr lang="it-IT"/>
        </a:p>
      </dgm:t>
    </dgm:pt>
    <dgm:pt modelId="{99AEABE6-8BED-4920-BC35-58D664C1836D}" type="pres">
      <dgm:prSet presAssocID="{99EEE30B-82B8-4CC6-986A-C6B383F28C2D}" presName="dummyMaxCanvas" presStyleCnt="0">
        <dgm:presLayoutVars/>
      </dgm:prSet>
      <dgm:spPr/>
    </dgm:pt>
    <dgm:pt modelId="{4532A115-1BB7-45E3-ABBB-370BA30B1B7C}" type="pres">
      <dgm:prSet presAssocID="{99EEE30B-82B8-4CC6-986A-C6B383F28C2D}" presName="FourNodes_1" presStyleLbl="node1" presStyleIdx="0" presStyleCnt="4" custScaleX="85515" custScaleY="39497" custLinFactNeighborX="6820" custLinFactNeighborY="-2667">
        <dgm:presLayoutVars>
          <dgm:bulletEnabled val="1"/>
        </dgm:presLayoutVars>
      </dgm:prSet>
      <dgm:spPr/>
      <dgm:t>
        <a:bodyPr/>
        <a:lstStyle/>
        <a:p>
          <a:endParaRPr lang="it-IT"/>
        </a:p>
      </dgm:t>
    </dgm:pt>
    <dgm:pt modelId="{5766CB59-6B88-4468-A87C-B3F7B5762530}" type="pres">
      <dgm:prSet presAssocID="{99EEE30B-82B8-4CC6-986A-C6B383F28C2D}" presName="FourNodes_2" presStyleLbl="node1" presStyleIdx="1" presStyleCnt="4" custScaleX="84044" custScaleY="43892" custLinFactNeighborX="7978" custLinFactNeighborY="-32489">
        <dgm:presLayoutVars>
          <dgm:bulletEnabled val="1"/>
        </dgm:presLayoutVars>
      </dgm:prSet>
      <dgm:spPr/>
      <dgm:t>
        <a:bodyPr/>
        <a:lstStyle/>
        <a:p>
          <a:endParaRPr lang="it-IT"/>
        </a:p>
      </dgm:t>
    </dgm:pt>
    <dgm:pt modelId="{3F167682-5C36-41AC-AD7B-704C46870AC8}" type="pres">
      <dgm:prSet presAssocID="{99EEE30B-82B8-4CC6-986A-C6B383F28C2D}" presName="FourNodes_3" presStyleLbl="node1" presStyleIdx="2" presStyleCnt="4" custScaleX="81429" custScaleY="50471" custLinFactNeighborX="4415" custLinFactNeighborY="-48471">
        <dgm:presLayoutVars>
          <dgm:bulletEnabled val="1"/>
        </dgm:presLayoutVars>
      </dgm:prSet>
      <dgm:spPr/>
      <dgm:t>
        <a:bodyPr/>
        <a:lstStyle/>
        <a:p>
          <a:endParaRPr lang="it-IT"/>
        </a:p>
      </dgm:t>
    </dgm:pt>
    <dgm:pt modelId="{14F38041-901B-40A5-8CAE-119D94A040AF}" type="pres">
      <dgm:prSet presAssocID="{99EEE30B-82B8-4CC6-986A-C6B383F28C2D}" presName="FourNodes_4" presStyleLbl="node1" presStyleIdx="3" presStyleCnt="4" custScaleX="117838" custScaleY="163507" custLinFactNeighborX="-5511" custLinFactNeighborY="-21842">
        <dgm:presLayoutVars>
          <dgm:bulletEnabled val="1"/>
        </dgm:presLayoutVars>
      </dgm:prSet>
      <dgm:spPr/>
      <dgm:t>
        <a:bodyPr/>
        <a:lstStyle/>
        <a:p>
          <a:endParaRPr lang="it-IT"/>
        </a:p>
      </dgm:t>
    </dgm:pt>
    <dgm:pt modelId="{B0FFFC39-56E7-41A1-B171-4357E0BA6E03}" type="pres">
      <dgm:prSet presAssocID="{99EEE30B-82B8-4CC6-986A-C6B383F28C2D}" presName="FourConn_1-2" presStyleLbl="fgAccFollowNode1" presStyleIdx="0" presStyleCnt="3" custLinFactNeighborX="4212" custLinFactNeighborY="-35829">
        <dgm:presLayoutVars>
          <dgm:bulletEnabled val="1"/>
        </dgm:presLayoutVars>
      </dgm:prSet>
      <dgm:spPr/>
      <dgm:t>
        <a:bodyPr/>
        <a:lstStyle/>
        <a:p>
          <a:endParaRPr lang="it-IT"/>
        </a:p>
      </dgm:t>
    </dgm:pt>
    <dgm:pt modelId="{642D4E50-3F2A-4E07-8C99-7E495727CE47}" type="pres">
      <dgm:prSet presAssocID="{99EEE30B-82B8-4CC6-986A-C6B383F28C2D}" presName="FourConn_2-3" presStyleLbl="fgAccFollowNode1" presStyleIdx="1" presStyleCnt="3" custLinFactNeighborX="-24003" custLinFactNeighborY="-65478">
        <dgm:presLayoutVars>
          <dgm:bulletEnabled val="1"/>
        </dgm:presLayoutVars>
      </dgm:prSet>
      <dgm:spPr/>
      <dgm:t>
        <a:bodyPr/>
        <a:lstStyle/>
        <a:p>
          <a:endParaRPr lang="it-IT"/>
        </a:p>
      </dgm:t>
    </dgm:pt>
    <dgm:pt modelId="{4D6EF27F-BD17-468E-8EE6-8A13936940F2}" type="pres">
      <dgm:prSet presAssocID="{99EEE30B-82B8-4CC6-986A-C6B383F28C2D}" presName="FourConn_3-4" presStyleLbl="fgAccFollowNode1" presStyleIdx="2" presStyleCnt="3" custLinFactNeighborX="-51166" custLinFactNeighborY="-95127">
        <dgm:presLayoutVars>
          <dgm:bulletEnabled val="1"/>
        </dgm:presLayoutVars>
      </dgm:prSet>
      <dgm:spPr/>
      <dgm:t>
        <a:bodyPr/>
        <a:lstStyle/>
        <a:p>
          <a:endParaRPr lang="it-IT"/>
        </a:p>
      </dgm:t>
    </dgm:pt>
    <dgm:pt modelId="{36BD2EA0-AD3E-4DF2-A4B9-849EBA188985}" type="pres">
      <dgm:prSet presAssocID="{99EEE30B-82B8-4CC6-986A-C6B383F28C2D}" presName="FourNodes_1_text" presStyleLbl="node1" presStyleIdx="3" presStyleCnt="4">
        <dgm:presLayoutVars>
          <dgm:bulletEnabled val="1"/>
        </dgm:presLayoutVars>
      </dgm:prSet>
      <dgm:spPr/>
      <dgm:t>
        <a:bodyPr/>
        <a:lstStyle/>
        <a:p>
          <a:endParaRPr lang="it-IT"/>
        </a:p>
      </dgm:t>
    </dgm:pt>
    <dgm:pt modelId="{2587DFEF-7638-4227-B677-81A416861726}" type="pres">
      <dgm:prSet presAssocID="{99EEE30B-82B8-4CC6-986A-C6B383F28C2D}" presName="FourNodes_2_text" presStyleLbl="node1" presStyleIdx="3" presStyleCnt="4">
        <dgm:presLayoutVars>
          <dgm:bulletEnabled val="1"/>
        </dgm:presLayoutVars>
      </dgm:prSet>
      <dgm:spPr/>
      <dgm:t>
        <a:bodyPr/>
        <a:lstStyle/>
        <a:p>
          <a:endParaRPr lang="it-IT"/>
        </a:p>
      </dgm:t>
    </dgm:pt>
    <dgm:pt modelId="{F4FA85D8-4E88-4531-AC4B-1AD0D72DE4D9}" type="pres">
      <dgm:prSet presAssocID="{99EEE30B-82B8-4CC6-986A-C6B383F28C2D}" presName="FourNodes_3_text" presStyleLbl="node1" presStyleIdx="3" presStyleCnt="4">
        <dgm:presLayoutVars>
          <dgm:bulletEnabled val="1"/>
        </dgm:presLayoutVars>
      </dgm:prSet>
      <dgm:spPr/>
      <dgm:t>
        <a:bodyPr/>
        <a:lstStyle/>
        <a:p>
          <a:endParaRPr lang="it-IT"/>
        </a:p>
      </dgm:t>
    </dgm:pt>
    <dgm:pt modelId="{1EDCF69A-F6C0-47BA-9E6E-973F7C986FA3}" type="pres">
      <dgm:prSet presAssocID="{99EEE30B-82B8-4CC6-986A-C6B383F28C2D}" presName="FourNodes_4_text" presStyleLbl="node1" presStyleIdx="3" presStyleCnt="4">
        <dgm:presLayoutVars>
          <dgm:bulletEnabled val="1"/>
        </dgm:presLayoutVars>
      </dgm:prSet>
      <dgm:spPr/>
      <dgm:t>
        <a:bodyPr/>
        <a:lstStyle/>
        <a:p>
          <a:endParaRPr lang="it-IT"/>
        </a:p>
      </dgm:t>
    </dgm:pt>
  </dgm:ptLst>
  <dgm:cxnLst>
    <dgm:cxn modelId="{53C399E9-1D57-425E-9502-464D47021E50}" type="presOf" srcId="{59D4C9E3-E754-4676-B54E-5FAC2B280DD9}" destId="{4D6EF27F-BD17-468E-8EE6-8A13936940F2}" srcOrd="0" destOrd="0" presId="urn:microsoft.com/office/officeart/2005/8/layout/vProcess5"/>
    <dgm:cxn modelId="{81044ECA-78A5-42A5-A851-A15154B5AD6C}" type="presOf" srcId="{72DFB2B2-A032-4664-88A8-5D8362096BEC}" destId="{B0FFFC39-56E7-41A1-B171-4357E0BA6E03}" srcOrd="0" destOrd="0" presId="urn:microsoft.com/office/officeart/2005/8/layout/vProcess5"/>
    <dgm:cxn modelId="{0C0D1072-6FE0-4AE4-82D6-E3D51E8C92B8}" type="presOf" srcId="{35C74E07-53C5-4655-8EDB-A050B041682F}" destId="{F4FA85D8-4E88-4531-AC4B-1AD0D72DE4D9}" srcOrd="1" destOrd="0" presId="urn:microsoft.com/office/officeart/2005/8/layout/vProcess5"/>
    <dgm:cxn modelId="{203D3D00-9FB1-4853-9382-723B4D063E36}" srcId="{99EEE30B-82B8-4CC6-986A-C6B383F28C2D}" destId="{35C74E07-53C5-4655-8EDB-A050B041682F}" srcOrd="2" destOrd="0" parTransId="{D3AB90E7-1471-4F23-AF4B-5606F7DACBD4}" sibTransId="{59D4C9E3-E754-4676-B54E-5FAC2B280DD9}"/>
    <dgm:cxn modelId="{8ABFC13A-0934-4DA1-B24C-D0F868F34137}" type="presOf" srcId="{99EEE30B-82B8-4CC6-986A-C6B383F28C2D}" destId="{720DD35E-4718-49B7-B6A8-BE0991EBF60B}" srcOrd="0" destOrd="0" presId="urn:microsoft.com/office/officeart/2005/8/layout/vProcess5"/>
    <dgm:cxn modelId="{E59BE0D4-AE6E-4D88-9FAF-3E36D6A3CE9F}" srcId="{99EEE30B-82B8-4CC6-986A-C6B383F28C2D}" destId="{ACF9847D-C6EF-46A9-AF0F-19153DDAFD34}" srcOrd="1" destOrd="0" parTransId="{F40EC8BA-2253-4D9D-A699-7D0DA0DAD609}" sibTransId="{F45B13F3-DA47-4710-82F2-47C03727FEC3}"/>
    <dgm:cxn modelId="{27D92D73-310E-45E4-A418-30BE388CF5BD}" type="presOf" srcId="{DFE61D6A-5E13-430C-9BA1-96E65C22A55C}" destId="{1EDCF69A-F6C0-47BA-9E6E-973F7C986FA3}" srcOrd="1" destOrd="0" presId="urn:microsoft.com/office/officeart/2005/8/layout/vProcess5"/>
    <dgm:cxn modelId="{C6EBC5C5-7E3B-4FCB-87FC-5694086CFBE4}" type="presOf" srcId="{ACF9847D-C6EF-46A9-AF0F-19153DDAFD34}" destId="{2587DFEF-7638-4227-B677-81A416861726}" srcOrd="1" destOrd="0" presId="urn:microsoft.com/office/officeart/2005/8/layout/vProcess5"/>
    <dgm:cxn modelId="{7448CAAF-28E0-47DB-BF41-569F0DD868AA}" srcId="{99EEE30B-82B8-4CC6-986A-C6B383F28C2D}" destId="{AA6F25C0-F6A0-4236-BCE3-983E25B1E19B}" srcOrd="0" destOrd="0" parTransId="{405D4765-4713-44A7-9A2F-326173BE6E2A}" sibTransId="{72DFB2B2-A032-4664-88A8-5D8362096BEC}"/>
    <dgm:cxn modelId="{A1463B6C-FA78-42C6-8987-4350345D1309}" type="presOf" srcId="{AA6F25C0-F6A0-4236-BCE3-983E25B1E19B}" destId="{36BD2EA0-AD3E-4DF2-A4B9-849EBA188985}" srcOrd="1" destOrd="0" presId="urn:microsoft.com/office/officeart/2005/8/layout/vProcess5"/>
    <dgm:cxn modelId="{19D4B8A0-B611-4E69-A318-E17A783A1915}" type="presOf" srcId="{35C74E07-53C5-4655-8EDB-A050B041682F}" destId="{3F167682-5C36-41AC-AD7B-704C46870AC8}" srcOrd="0" destOrd="0" presId="urn:microsoft.com/office/officeart/2005/8/layout/vProcess5"/>
    <dgm:cxn modelId="{3409596D-461F-4289-9542-05A891FF75C5}" srcId="{99EEE30B-82B8-4CC6-986A-C6B383F28C2D}" destId="{DFE61D6A-5E13-430C-9BA1-96E65C22A55C}" srcOrd="3" destOrd="0" parTransId="{725266A0-1232-4F5F-BC80-5D76615837E6}" sibTransId="{C699863D-829C-4304-9486-31A566068415}"/>
    <dgm:cxn modelId="{CF36224B-9ACE-4376-AF22-914A700183BB}" type="presOf" srcId="{AA6F25C0-F6A0-4236-BCE3-983E25B1E19B}" destId="{4532A115-1BB7-45E3-ABBB-370BA30B1B7C}" srcOrd="0" destOrd="0" presId="urn:microsoft.com/office/officeart/2005/8/layout/vProcess5"/>
    <dgm:cxn modelId="{C1A02740-6ADF-49C8-B6B4-79DE73EBCF88}" type="presOf" srcId="{ACF9847D-C6EF-46A9-AF0F-19153DDAFD34}" destId="{5766CB59-6B88-4468-A87C-B3F7B5762530}" srcOrd="0" destOrd="0" presId="urn:microsoft.com/office/officeart/2005/8/layout/vProcess5"/>
    <dgm:cxn modelId="{AD343539-4C21-4EE9-8E5D-9E0AE140E4A7}" type="presOf" srcId="{F45B13F3-DA47-4710-82F2-47C03727FEC3}" destId="{642D4E50-3F2A-4E07-8C99-7E495727CE47}" srcOrd="0" destOrd="0" presId="urn:microsoft.com/office/officeart/2005/8/layout/vProcess5"/>
    <dgm:cxn modelId="{3D6482B1-B319-47CB-8F72-AF7EA58AFFFD}" type="presOf" srcId="{DFE61D6A-5E13-430C-9BA1-96E65C22A55C}" destId="{14F38041-901B-40A5-8CAE-119D94A040AF}" srcOrd="0" destOrd="0" presId="urn:microsoft.com/office/officeart/2005/8/layout/vProcess5"/>
    <dgm:cxn modelId="{F6CD3F79-232D-4623-91F1-380313E959C0}" type="presParOf" srcId="{720DD35E-4718-49B7-B6A8-BE0991EBF60B}" destId="{99AEABE6-8BED-4920-BC35-58D664C1836D}" srcOrd="0" destOrd="0" presId="urn:microsoft.com/office/officeart/2005/8/layout/vProcess5"/>
    <dgm:cxn modelId="{DD227745-EC76-49BD-AB03-D131F2DA8EA9}" type="presParOf" srcId="{720DD35E-4718-49B7-B6A8-BE0991EBF60B}" destId="{4532A115-1BB7-45E3-ABBB-370BA30B1B7C}" srcOrd="1" destOrd="0" presId="urn:microsoft.com/office/officeart/2005/8/layout/vProcess5"/>
    <dgm:cxn modelId="{4D183B14-5B75-473C-802F-18039582214B}" type="presParOf" srcId="{720DD35E-4718-49B7-B6A8-BE0991EBF60B}" destId="{5766CB59-6B88-4468-A87C-B3F7B5762530}" srcOrd="2" destOrd="0" presId="urn:microsoft.com/office/officeart/2005/8/layout/vProcess5"/>
    <dgm:cxn modelId="{EEBEAF64-5D0F-484F-9814-22ED336C2C72}" type="presParOf" srcId="{720DD35E-4718-49B7-B6A8-BE0991EBF60B}" destId="{3F167682-5C36-41AC-AD7B-704C46870AC8}" srcOrd="3" destOrd="0" presId="urn:microsoft.com/office/officeart/2005/8/layout/vProcess5"/>
    <dgm:cxn modelId="{219A508A-7502-43B6-BD95-2D088A631E74}" type="presParOf" srcId="{720DD35E-4718-49B7-B6A8-BE0991EBF60B}" destId="{14F38041-901B-40A5-8CAE-119D94A040AF}" srcOrd="4" destOrd="0" presId="urn:microsoft.com/office/officeart/2005/8/layout/vProcess5"/>
    <dgm:cxn modelId="{F66680B8-AF8B-4B13-B70C-600A377CF5A4}" type="presParOf" srcId="{720DD35E-4718-49B7-B6A8-BE0991EBF60B}" destId="{B0FFFC39-56E7-41A1-B171-4357E0BA6E03}" srcOrd="5" destOrd="0" presId="urn:microsoft.com/office/officeart/2005/8/layout/vProcess5"/>
    <dgm:cxn modelId="{B73F8A0B-7CEC-45CB-A5EB-0AD57AA497B8}" type="presParOf" srcId="{720DD35E-4718-49B7-B6A8-BE0991EBF60B}" destId="{642D4E50-3F2A-4E07-8C99-7E495727CE47}" srcOrd="6" destOrd="0" presId="urn:microsoft.com/office/officeart/2005/8/layout/vProcess5"/>
    <dgm:cxn modelId="{2556D7C1-2F37-4FFB-91C4-EAA060A1B2A6}" type="presParOf" srcId="{720DD35E-4718-49B7-B6A8-BE0991EBF60B}" destId="{4D6EF27F-BD17-468E-8EE6-8A13936940F2}" srcOrd="7" destOrd="0" presId="urn:microsoft.com/office/officeart/2005/8/layout/vProcess5"/>
    <dgm:cxn modelId="{E4C9498F-4827-4833-AB32-A8B8D8A8637F}" type="presParOf" srcId="{720DD35E-4718-49B7-B6A8-BE0991EBF60B}" destId="{36BD2EA0-AD3E-4DF2-A4B9-849EBA188985}" srcOrd="8" destOrd="0" presId="urn:microsoft.com/office/officeart/2005/8/layout/vProcess5"/>
    <dgm:cxn modelId="{1BFE4AF1-F0CD-4FF0-95BB-3F582728C62E}" type="presParOf" srcId="{720DD35E-4718-49B7-B6A8-BE0991EBF60B}" destId="{2587DFEF-7638-4227-B677-81A416861726}" srcOrd="9" destOrd="0" presId="urn:microsoft.com/office/officeart/2005/8/layout/vProcess5"/>
    <dgm:cxn modelId="{53D32B56-011D-4098-8DF4-69BC2E0D2C90}" type="presParOf" srcId="{720DD35E-4718-49B7-B6A8-BE0991EBF60B}" destId="{F4FA85D8-4E88-4531-AC4B-1AD0D72DE4D9}" srcOrd="10" destOrd="0" presId="urn:microsoft.com/office/officeart/2005/8/layout/vProcess5"/>
    <dgm:cxn modelId="{5D544589-4CCE-41EC-8789-99318B8BB7B7}" type="presParOf" srcId="{720DD35E-4718-49B7-B6A8-BE0991EBF60B}" destId="{1EDCF69A-F6C0-47BA-9E6E-973F7C986FA3}" srcOrd="11"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DFB6CB6-00C8-4A92-9308-FE3D8E6373CF}"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it-IT"/>
        </a:p>
      </dgm:t>
    </dgm:pt>
    <dgm:pt modelId="{B27F2572-3355-4BB8-B1A3-FC2C14104A9F}">
      <dgm:prSet phldrT="[Testo]" custT="1"/>
      <dgm:spPr>
        <a:noFill/>
        <a:ln>
          <a:solidFill>
            <a:schemeClr val="accent2">
              <a:lumMod val="50000"/>
            </a:schemeClr>
          </a:solidFill>
        </a:ln>
      </dgm:spPr>
      <dgm:t>
        <a:bodyPr/>
        <a:lstStyle/>
        <a:p>
          <a:pPr algn="ctr"/>
          <a:r>
            <a:rPr lang="it-IT" sz="1800" dirty="0" smtClean="0">
              <a:solidFill>
                <a:schemeClr val="accent2">
                  <a:lumMod val="75000"/>
                </a:schemeClr>
              </a:solidFill>
            </a:rPr>
            <a:t>L’informazione anche se trasmessa in modo corretto è condizione necessaria ma non sufficiente alla comprensione. </a:t>
          </a:r>
          <a:endParaRPr lang="it-IT" sz="1800" dirty="0"/>
        </a:p>
      </dgm:t>
    </dgm:pt>
    <dgm:pt modelId="{BAED8AFC-D8E1-4318-A2F1-FEF89354D85D}" type="parTrans" cxnId="{11E157E8-F60B-457A-B7EE-6ADB8F8FA2CC}">
      <dgm:prSet/>
      <dgm:spPr/>
      <dgm:t>
        <a:bodyPr/>
        <a:lstStyle/>
        <a:p>
          <a:endParaRPr lang="it-IT"/>
        </a:p>
      </dgm:t>
    </dgm:pt>
    <dgm:pt modelId="{3496D001-C84B-4557-8BA8-F7170F434F77}" type="sibTrans" cxnId="{11E157E8-F60B-457A-B7EE-6ADB8F8FA2CC}">
      <dgm:prSet/>
      <dgm:spPr/>
      <dgm:t>
        <a:bodyPr/>
        <a:lstStyle/>
        <a:p>
          <a:endParaRPr lang="it-IT"/>
        </a:p>
      </dgm:t>
    </dgm:pt>
    <dgm:pt modelId="{EED152E0-EABB-4983-A37A-A32FF3FC2B9D}">
      <dgm:prSet phldrT="[Testo]" custT="1"/>
      <dgm:spPr>
        <a:noFill/>
        <a:ln>
          <a:solidFill>
            <a:schemeClr val="accent2">
              <a:lumMod val="50000"/>
            </a:schemeClr>
          </a:solidFill>
        </a:ln>
      </dgm:spPr>
      <dgm:t>
        <a:bodyPr/>
        <a:lstStyle/>
        <a:p>
          <a:pPr algn="ctr">
            <a:spcAft>
              <a:spcPts val="0"/>
            </a:spcAft>
          </a:pPr>
          <a:r>
            <a:rPr lang="it-IT" sz="1800" dirty="0" smtClean="0">
              <a:solidFill>
                <a:schemeClr val="accent2">
                  <a:lumMod val="75000"/>
                </a:schemeClr>
              </a:solidFill>
            </a:rPr>
            <a:t>La riflessione sulle diverse intelligenze è </a:t>
          </a:r>
        </a:p>
        <a:p>
          <a:pPr algn="ctr">
            <a:spcAft>
              <a:spcPts val="0"/>
            </a:spcAft>
          </a:pPr>
          <a:r>
            <a:rPr lang="it-IT" sz="1800" dirty="0" smtClean="0">
              <a:solidFill>
                <a:schemeClr val="accent2">
                  <a:lumMod val="75000"/>
                </a:schemeClr>
              </a:solidFill>
            </a:rPr>
            <a:t>un </a:t>
          </a:r>
          <a:r>
            <a:rPr lang="it-IT" sz="1800" b="1" dirty="0" smtClean="0">
              <a:solidFill>
                <a:schemeClr val="accent2">
                  <a:lumMod val="75000"/>
                </a:schemeClr>
              </a:solidFill>
            </a:rPr>
            <a:t>FATTO DIDATTICO </a:t>
          </a:r>
          <a:r>
            <a:rPr lang="it-IT" sz="1800" dirty="0" smtClean="0">
              <a:solidFill>
                <a:schemeClr val="accent2">
                  <a:lumMod val="75000"/>
                </a:schemeClr>
              </a:solidFill>
            </a:rPr>
            <a:t>in quanto legato ad una vera comprensione.</a:t>
          </a:r>
          <a:endParaRPr lang="it-IT" sz="1800" dirty="0"/>
        </a:p>
      </dgm:t>
    </dgm:pt>
    <dgm:pt modelId="{111E74C8-19B4-4432-8558-C12DCA81083A}" type="parTrans" cxnId="{805246AD-C0BB-4E81-A3B3-DB4AB1D83CD0}">
      <dgm:prSet/>
      <dgm:spPr/>
      <dgm:t>
        <a:bodyPr/>
        <a:lstStyle/>
        <a:p>
          <a:endParaRPr lang="it-IT"/>
        </a:p>
      </dgm:t>
    </dgm:pt>
    <dgm:pt modelId="{E3BE5193-61FD-43CE-BE81-73A1329CB2F4}" type="sibTrans" cxnId="{805246AD-C0BB-4E81-A3B3-DB4AB1D83CD0}">
      <dgm:prSet/>
      <dgm:spPr/>
      <dgm:t>
        <a:bodyPr/>
        <a:lstStyle/>
        <a:p>
          <a:endParaRPr lang="it-IT"/>
        </a:p>
      </dgm:t>
    </dgm:pt>
    <dgm:pt modelId="{F54B5716-F769-4B5A-B341-8370EF9E6135}">
      <dgm:prSet phldrT="[Testo]" custT="1"/>
      <dgm:spPr>
        <a:noFill/>
        <a:ln>
          <a:solidFill>
            <a:schemeClr val="accent2">
              <a:lumMod val="50000"/>
            </a:schemeClr>
          </a:solidFill>
        </a:ln>
      </dgm:spPr>
      <dgm:t>
        <a:bodyPr/>
        <a:lstStyle/>
        <a:p>
          <a:pPr algn="ctr">
            <a:lnSpc>
              <a:spcPct val="100000"/>
            </a:lnSpc>
            <a:spcAft>
              <a:spcPts val="0"/>
            </a:spcAft>
          </a:pPr>
          <a:r>
            <a:rPr lang="it-IT" sz="1800" b="1" dirty="0" smtClean="0">
              <a:solidFill>
                <a:schemeClr val="accent2">
                  <a:lumMod val="75000"/>
                </a:schemeClr>
              </a:solidFill>
            </a:rPr>
            <a:t>La conoscenza si costruisce non si trasmette:</a:t>
          </a:r>
          <a:r>
            <a:rPr lang="it-IT" sz="1800" dirty="0" smtClean="0">
              <a:solidFill>
                <a:schemeClr val="accent2">
                  <a:lumMod val="75000"/>
                </a:schemeClr>
              </a:solidFill>
            </a:rPr>
            <a:t> </a:t>
          </a:r>
        </a:p>
        <a:p>
          <a:pPr algn="ctr">
            <a:lnSpc>
              <a:spcPct val="100000"/>
            </a:lnSpc>
            <a:spcAft>
              <a:spcPts val="0"/>
            </a:spcAft>
          </a:pPr>
          <a:r>
            <a:rPr lang="it-IT" sz="1800" dirty="0" smtClean="0">
              <a:solidFill>
                <a:schemeClr val="accent2">
                  <a:lumMod val="75000"/>
                </a:schemeClr>
              </a:solidFill>
            </a:rPr>
            <a:t>dalle domande rilevanti dei bambini </a:t>
          </a:r>
        </a:p>
        <a:p>
          <a:pPr algn="ctr">
            <a:lnSpc>
              <a:spcPct val="100000"/>
            </a:lnSpc>
            <a:spcAft>
              <a:spcPts val="0"/>
            </a:spcAft>
          </a:pPr>
          <a:r>
            <a:rPr lang="it-IT" sz="1800" dirty="0" smtClean="0">
              <a:solidFill>
                <a:schemeClr val="accent2">
                  <a:lumMod val="75000"/>
                </a:schemeClr>
              </a:solidFill>
            </a:rPr>
            <a:t>all’interpretazione delle informazioni,</a:t>
          </a:r>
        </a:p>
        <a:p>
          <a:pPr algn="ctr">
            <a:lnSpc>
              <a:spcPct val="100000"/>
            </a:lnSpc>
            <a:spcAft>
              <a:spcPts val="0"/>
            </a:spcAft>
          </a:pPr>
          <a:r>
            <a:rPr lang="it-IT" sz="1800" dirty="0" smtClean="0">
              <a:solidFill>
                <a:schemeClr val="accent2">
                  <a:lumMod val="75000"/>
                </a:schemeClr>
              </a:solidFill>
            </a:rPr>
            <a:t>valorizzando  i punti di vista propri e altrui.</a:t>
          </a:r>
          <a:r>
            <a:rPr lang="it-IT" sz="1600" dirty="0" smtClean="0">
              <a:solidFill>
                <a:schemeClr val="accent2">
                  <a:lumMod val="75000"/>
                </a:schemeClr>
              </a:solidFill>
            </a:rPr>
            <a:t> 	</a:t>
          </a:r>
          <a:endParaRPr lang="it-IT" sz="1600" dirty="0"/>
        </a:p>
      </dgm:t>
    </dgm:pt>
    <dgm:pt modelId="{FDBBCB8A-CBBD-4ADB-AB7E-67A688C073B4}" type="parTrans" cxnId="{D0D4F553-24F7-41D9-9EC1-8A553E8718EA}">
      <dgm:prSet/>
      <dgm:spPr/>
      <dgm:t>
        <a:bodyPr/>
        <a:lstStyle/>
        <a:p>
          <a:endParaRPr lang="it-IT"/>
        </a:p>
      </dgm:t>
    </dgm:pt>
    <dgm:pt modelId="{521EAEFD-CA8C-4B5F-AE4B-69E914B22F85}" type="sibTrans" cxnId="{D0D4F553-24F7-41D9-9EC1-8A553E8718EA}">
      <dgm:prSet/>
      <dgm:spPr/>
      <dgm:t>
        <a:bodyPr/>
        <a:lstStyle/>
        <a:p>
          <a:endParaRPr lang="it-IT"/>
        </a:p>
      </dgm:t>
    </dgm:pt>
    <dgm:pt modelId="{3FE05ECA-1923-4EAC-A262-77893A516181}">
      <dgm:prSet custT="1"/>
      <dgm:spPr>
        <a:noFill/>
        <a:ln>
          <a:solidFill>
            <a:schemeClr val="accent2">
              <a:lumMod val="50000"/>
            </a:schemeClr>
          </a:solidFill>
        </a:ln>
      </dgm:spPr>
      <dgm:t>
        <a:bodyPr/>
        <a:lstStyle/>
        <a:p>
          <a:pPr algn="ctr">
            <a:spcAft>
              <a:spcPts val="0"/>
            </a:spcAft>
          </a:pPr>
          <a:r>
            <a:rPr lang="it-IT" sz="1800" dirty="0" smtClean="0">
              <a:solidFill>
                <a:schemeClr val="accent2">
                  <a:lumMod val="75000"/>
                </a:schemeClr>
              </a:solidFill>
            </a:rPr>
            <a:t>Consapevolezza del proprio processo di costruzione di conoscenza </a:t>
          </a:r>
        </a:p>
        <a:p>
          <a:pPr algn="ctr">
            <a:spcAft>
              <a:spcPts val="0"/>
            </a:spcAft>
          </a:pPr>
          <a:r>
            <a:rPr lang="it-IT" sz="1800" dirty="0" smtClean="0">
              <a:solidFill>
                <a:schemeClr val="accent2">
                  <a:lumMod val="75000"/>
                </a:schemeClr>
              </a:solidFill>
            </a:rPr>
            <a:t>e la negoziazione tra pari.</a:t>
          </a:r>
          <a:endParaRPr lang="it-IT" sz="1800" dirty="0"/>
        </a:p>
      </dgm:t>
    </dgm:pt>
    <dgm:pt modelId="{DADA16C6-6DC5-495C-80B3-F21035D5DB5F}" type="sibTrans" cxnId="{34BE47B9-BFD9-479C-961F-1D9C98BC2FA2}">
      <dgm:prSet/>
      <dgm:spPr/>
      <dgm:t>
        <a:bodyPr/>
        <a:lstStyle/>
        <a:p>
          <a:endParaRPr lang="it-IT"/>
        </a:p>
      </dgm:t>
    </dgm:pt>
    <dgm:pt modelId="{3C8EC973-0AF5-47DC-B190-03DFA6415531}" type="parTrans" cxnId="{34BE47B9-BFD9-479C-961F-1D9C98BC2FA2}">
      <dgm:prSet/>
      <dgm:spPr/>
      <dgm:t>
        <a:bodyPr/>
        <a:lstStyle/>
        <a:p>
          <a:endParaRPr lang="it-IT"/>
        </a:p>
      </dgm:t>
    </dgm:pt>
    <dgm:pt modelId="{E2B448E7-D6D3-4FE9-B0B7-37BF2074B7B0}" type="pres">
      <dgm:prSet presAssocID="{4DFB6CB6-00C8-4A92-9308-FE3D8E6373CF}" presName="outerComposite" presStyleCnt="0">
        <dgm:presLayoutVars>
          <dgm:chMax val="5"/>
          <dgm:dir/>
          <dgm:resizeHandles val="exact"/>
        </dgm:presLayoutVars>
      </dgm:prSet>
      <dgm:spPr/>
      <dgm:t>
        <a:bodyPr/>
        <a:lstStyle/>
        <a:p>
          <a:endParaRPr lang="it-IT"/>
        </a:p>
      </dgm:t>
    </dgm:pt>
    <dgm:pt modelId="{2CAD73E7-76CB-4DBF-9ADE-EDBACBB2DA85}" type="pres">
      <dgm:prSet presAssocID="{4DFB6CB6-00C8-4A92-9308-FE3D8E6373CF}" presName="dummyMaxCanvas" presStyleCnt="0">
        <dgm:presLayoutVars/>
      </dgm:prSet>
      <dgm:spPr/>
    </dgm:pt>
    <dgm:pt modelId="{9E9335D1-3F5D-4453-856E-5F688AD828E4}" type="pres">
      <dgm:prSet presAssocID="{4DFB6CB6-00C8-4A92-9308-FE3D8E6373CF}" presName="FourNodes_1" presStyleLbl="node1" presStyleIdx="0" presStyleCnt="4" custLinFactNeighborX="890">
        <dgm:presLayoutVars>
          <dgm:bulletEnabled val="1"/>
        </dgm:presLayoutVars>
      </dgm:prSet>
      <dgm:spPr/>
      <dgm:t>
        <a:bodyPr/>
        <a:lstStyle/>
        <a:p>
          <a:endParaRPr lang="it-IT"/>
        </a:p>
      </dgm:t>
    </dgm:pt>
    <dgm:pt modelId="{BFBADCDC-00C6-4700-A456-678286AC5B3C}" type="pres">
      <dgm:prSet presAssocID="{4DFB6CB6-00C8-4A92-9308-FE3D8E6373CF}" presName="FourNodes_2" presStyleLbl="node1" presStyleIdx="1" presStyleCnt="4" custScaleX="86999" custScaleY="89447" custLinFactNeighborY="-6014">
        <dgm:presLayoutVars>
          <dgm:bulletEnabled val="1"/>
        </dgm:presLayoutVars>
      </dgm:prSet>
      <dgm:spPr/>
      <dgm:t>
        <a:bodyPr/>
        <a:lstStyle/>
        <a:p>
          <a:endParaRPr lang="it-IT"/>
        </a:p>
      </dgm:t>
    </dgm:pt>
    <dgm:pt modelId="{207F5D83-6D9C-45BC-AEE6-0E0CE09E5298}" type="pres">
      <dgm:prSet presAssocID="{4DFB6CB6-00C8-4A92-9308-FE3D8E6373CF}" presName="FourNodes_3" presStyleLbl="node1" presStyleIdx="2" presStyleCnt="4" custScaleX="90936" custScaleY="131133" custLinFactNeighborY="-6953">
        <dgm:presLayoutVars>
          <dgm:bulletEnabled val="1"/>
        </dgm:presLayoutVars>
      </dgm:prSet>
      <dgm:spPr/>
      <dgm:t>
        <a:bodyPr/>
        <a:lstStyle/>
        <a:p>
          <a:endParaRPr lang="it-IT"/>
        </a:p>
      </dgm:t>
    </dgm:pt>
    <dgm:pt modelId="{7B64B641-F5B8-4805-B074-F289F0613DBD}" type="pres">
      <dgm:prSet presAssocID="{4DFB6CB6-00C8-4A92-9308-FE3D8E6373CF}" presName="FourNodes_4" presStyleLbl="node1" presStyleIdx="3" presStyleCnt="4" custLinFactNeighborY="-1647">
        <dgm:presLayoutVars>
          <dgm:bulletEnabled val="1"/>
        </dgm:presLayoutVars>
      </dgm:prSet>
      <dgm:spPr/>
      <dgm:t>
        <a:bodyPr/>
        <a:lstStyle/>
        <a:p>
          <a:endParaRPr lang="it-IT"/>
        </a:p>
      </dgm:t>
    </dgm:pt>
    <dgm:pt modelId="{DF8C7EAB-2B7B-4FF0-997A-C7245561A975}" type="pres">
      <dgm:prSet presAssocID="{4DFB6CB6-00C8-4A92-9308-FE3D8E6373CF}" presName="FourConn_1-2" presStyleLbl="fgAccFollowNode1" presStyleIdx="0" presStyleCnt="3" custLinFactNeighborX="-29383" custLinFactNeighborY="7925">
        <dgm:presLayoutVars>
          <dgm:bulletEnabled val="1"/>
        </dgm:presLayoutVars>
      </dgm:prSet>
      <dgm:spPr/>
      <dgm:t>
        <a:bodyPr/>
        <a:lstStyle/>
        <a:p>
          <a:endParaRPr lang="it-IT"/>
        </a:p>
      </dgm:t>
    </dgm:pt>
    <dgm:pt modelId="{B7342892-ACBE-41D2-BC55-6FB58BE358D1}" type="pres">
      <dgm:prSet presAssocID="{4DFB6CB6-00C8-4A92-9308-FE3D8E6373CF}" presName="FourConn_2-3" presStyleLbl="fgAccFollowNode1" presStyleIdx="1" presStyleCnt="3" custLinFactNeighborX="-56210" custLinFactNeighborY="-2749">
        <dgm:presLayoutVars>
          <dgm:bulletEnabled val="1"/>
        </dgm:presLayoutVars>
      </dgm:prSet>
      <dgm:spPr/>
      <dgm:t>
        <a:bodyPr/>
        <a:lstStyle/>
        <a:p>
          <a:endParaRPr lang="it-IT"/>
        </a:p>
      </dgm:t>
    </dgm:pt>
    <dgm:pt modelId="{C717913D-B039-4CD7-B47C-50D047445C6D}" type="pres">
      <dgm:prSet presAssocID="{4DFB6CB6-00C8-4A92-9308-FE3D8E6373CF}" presName="FourConn_3-4" presStyleLbl="fgAccFollowNode1" presStyleIdx="2" presStyleCnt="3" custLinFactNeighborX="-49589" custLinFactNeighborY="7970">
        <dgm:presLayoutVars>
          <dgm:bulletEnabled val="1"/>
        </dgm:presLayoutVars>
      </dgm:prSet>
      <dgm:spPr/>
      <dgm:t>
        <a:bodyPr/>
        <a:lstStyle/>
        <a:p>
          <a:endParaRPr lang="it-IT"/>
        </a:p>
      </dgm:t>
    </dgm:pt>
    <dgm:pt modelId="{428F5DF5-0D49-4DAC-9A6C-ABF5487E8835}" type="pres">
      <dgm:prSet presAssocID="{4DFB6CB6-00C8-4A92-9308-FE3D8E6373CF}" presName="FourNodes_1_text" presStyleLbl="node1" presStyleIdx="3" presStyleCnt="4">
        <dgm:presLayoutVars>
          <dgm:bulletEnabled val="1"/>
        </dgm:presLayoutVars>
      </dgm:prSet>
      <dgm:spPr/>
      <dgm:t>
        <a:bodyPr/>
        <a:lstStyle/>
        <a:p>
          <a:endParaRPr lang="it-IT"/>
        </a:p>
      </dgm:t>
    </dgm:pt>
    <dgm:pt modelId="{095AC4E3-1019-4D81-A6A5-F2161ECAD472}" type="pres">
      <dgm:prSet presAssocID="{4DFB6CB6-00C8-4A92-9308-FE3D8E6373CF}" presName="FourNodes_2_text" presStyleLbl="node1" presStyleIdx="3" presStyleCnt="4">
        <dgm:presLayoutVars>
          <dgm:bulletEnabled val="1"/>
        </dgm:presLayoutVars>
      </dgm:prSet>
      <dgm:spPr/>
      <dgm:t>
        <a:bodyPr/>
        <a:lstStyle/>
        <a:p>
          <a:endParaRPr lang="it-IT"/>
        </a:p>
      </dgm:t>
    </dgm:pt>
    <dgm:pt modelId="{E26BA0B8-45AC-4788-B4B4-7A9FA43E178B}" type="pres">
      <dgm:prSet presAssocID="{4DFB6CB6-00C8-4A92-9308-FE3D8E6373CF}" presName="FourNodes_3_text" presStyleLbl="node1" presStyleIdx="3" presStyleCnt="4">
        <dgm:presLayoutVars>
          <dgm:bulletEnabled val="1"/>
        </dgm:presLayoutVars>
      </dgm:prSet>
      <dgm:spPr/>
      <dgm:t>
        <a:bodyPr/>
        <a:lstStyle/>
        <a:p>
          <a:endParaRPr lang="it-IT"/>
        </a:p>
      </dgm:t>
    </dgm:pt>
    <dgm:pt modelId="{25ED88C3-836A-4A14-98AE-CA5BB1A22CDD}" type="pres">
      <dgm:prSet presAssocID="{4DFB6CB6-00C8-4A92-9308-FE3D8E6373CF}" presName="FourNodes_4_text" presStyleLbl="node1" presStyleIdx="3" presStyleCnt="4">
        <dgm:presLayoutVars>
          <dgm:bulletEnabled val="1"/>
        </dgm:presLayoutVars>
      </dgm:prSet>
      <dgm:spPr/>
      <dgm:t>
        <a:bodyPr/>
        <a:lstStyle/>
        <a:p>
          <a:endParaRPr lang="it-IT"/>
        </a:p>
      </dgm:t>
    </dgm:pt>
  </dgm:ptLst>
  <dgm:cxnLst>
    <dgm:cxn modelId="{3CFA846D-A890-4F89-B5D7-1F6CFE14E238}" type="presOf" srcId="{E3BE5193-61FD-43CE-BE81-73A1329CB2F4}" destId="{B7342892-ACBE-41D2-BC55-6FB58BE358D1}" srcOrd="0" destOrd="0" presId="urn:microsoft.com/office/officeart/2005/8/layout/vProcess5"/>
    <dgm:cxn modelId="{D0D4F553-24F7-41D9-9EC1-8A553E8718EA}" srcId="{4DFB6CB6-00C8-4A92-9308-FE3D8E6373CF}" destId="{F54B5716-F769-4B5A-B341-8370EF9E6135}" srcOrd="2" destOrd="0" parTransId="{FDBBCB8A-CBBD-4ADB-AB7E-67A688C073B4}" sibTransId="{521EAEFD-CA8C-4B5F-AE4B-69E914B22F85}"/>
    <dgm:cxn modelId="{01E54E30-51F3-4326-B6BA-C7A0E9B3E496}" type="presOf" srcId="{3FE05ECA-1923-4EAC-A262-77893A516181}" destId="{7B64B641-F5B8-4805-B074-F289F0613DBD}" srcOrd="0" destOrd="0" presId="urn:microsoft.com/office/officeart/2005/8/layout/vProcess5"/>
    <dgm:cxn modelId="{10DBE7E1-8EB1-4B31-9472-808355514DFF}" type="presOf" srcId="{B27F2572-3355-4BB8-B1A3-FC2C14104A9F}" destId="{9E9335D1-3F5D-4453-856E-5F688AD828E4}" srcOrd="0" destOrd="0" presId="urn:microsoft.com/office/officeart/2005/8/layout/vProcess5"/>
    <dgm:cxn modelId="{805246AD-C0BB-4E81-A3B3-DB4AB1D83CD0}" srcId="{4DFB6CB6-00C8-4A92-9308-FE3D8E6373CF}" destId="{EED152E0-EABB-4983-A37A-A32FF3FC2B9D}" srcOrd="1" destOrd="0" parTransId="{111E74C8-19B4-4432-8558-C12DCA81083A}" sibTransId="{E3BE5193-61FD-43CE-BE81-73A1329CB2F4}"/>
    <dgm:cxn modelId="{11E157E8-F60B-457A-B7EE-6ADB8F8FA2CC}" srcId="{4DFB6CB6-00C8-4A92-9308-FE3D8E6373CF}" destId="{B27F2572-3355-4BB8-B1A3-FC2C14104A9F}" srcOrd="0" destOrd="0" parTransId="{BAED8AFC-D8E1-4318-A2F1-FEF89354D85D}" sibTransId="{3496D001-C84B-4557-8BA8-F7170F434F77}"/>
    <dgm:cxn modelId="{636CB6C7-3FC3-4698-AD74-A621E7D61DCF}" type="presOf" srcId="{EED152E0-EABB-4983-A37A-A32FF3FC2B9D}" destId="{BFBADCDC-00C6-4700-A456-678286AC5B3C}" srcOrd="0" destOrd="0" presId="urn:microsoft.com/office/officeart/2005/8/layout/vProcess5"/>
    <dgm:cxn modelId="{3B0BFF8A-3D2E-404F-91B7-C9B744BD87EB}" type="presOf" srcId="{4DFB6CB6-00C8-4A92-9308-FE3D8E6373CF}" destId="{E2B448E7-D6D3-4FE9-B0B7-37BF2074B7B0}" srcOrd="0" destOrd="0" presId="urn:microsoft.com/office/officeart/2005/8/layout/vProcess5"/>
    <dgm:cxn modelId="{5889F530-88BA-4F17-A538-8652E3A42E82}" type="presOf" srcId="{EED152E0-EABB-4983-A37A-A32FF3FC2B9D}" destId="{095AC4E3-1019-4D81-A6A5-F2161ECAD472}" srcOrd="1" destOrd="0" presId="urn:microsoft.com/office/officeart/2005/8/layout/vProcess5"/>
    <dgm:cxn modelId="{3B533769-EBD1-4F3F-A667-E53EB9963D6B}" type="presOf" srcId="{521EAEFD-CA8C-4B5F-AE4B-69E914B22F85}" destId="{C717913D-B039-4CD7-B47C-50D047445C6D}" srcOrd="0" destOrd="0" presId="urn:microsoft.com/office/officeart/2005/8/layout/vProcess5"/>
    <dgm:cxn modelId="{2426109E-01EA-4BF3-8740-C9A6A04D5AB0}" type="presOf" srcId="{B27F2572-3355-4BB8-B1A3-FC2C14104A9F}" destId="{428F5DF5-0D49-4DAC-9A6C-ABF5487E8835}" srcOrd="1" destOrd="0" presId="urn:microsoft.com/office/officeart/2005/8/layout/vProcess5"/>
    <dgm:cxn modelId="{7C02D0E2-2082-42E2-8039-8F6E153C7472}" type="presOf" srcId="{F54B5716-F769-4B5A-B341-8370EF9E6135}" destId="{E26BA0B8-45AC-4788-B4B4-7A9FA43E178B}" srcOrd="1" destOrd="0" presId="urn:microsoft.com/office/officeart/2005/8/layout/vProcess5"/>
    <dgm:cxn modelId="{34BE47B9-BFD9-479C-961F-1D9C98BC2FA2}" srcId="{4DFB6CB6-00C8-4A92-9308-FE3D8E6373CF}" destId="{3FE05ECA-1923-4EAC-A262-77893A516181}" srcOrd="3" destOrd="0" parTransId="{3C8EC973-0AF5-47DC-B190-03DFA6415531}" sibTransId="{DADA16C6-6DC5-495C-80B3-F21035D5DB5F}"/>
    <dgm:cxn modelId="{EF8C73A4-3044-4E60-A4A6-4060F4256DC2}" type="presOf" srcId="{3496D001-C84B-4557-8BA8-F7170F434F77}" destId="{DF8C7EAB-2B7B-4FF0-997A-C7245561A975}" srcOrd="0" destOrd="0" presId="urn:microsoft.com/office/officeart/2005/8/layout/vProcess5"/>
    <dgm:cxn modelId="{6D24F0A1-2F82-4216-8194-DE24B42BA69F}" type="presOf" srcId="{F54B5716-F769-4B5A-B341-8370EF9E6135}" destId="{207F5D83-6D9C-45BC-AEE6-0E0CE09E5298}" srcOrd="0" destOrd="0" presId="urn:microsoft.com/office/officeart/2005/8/layout/vProcess5"/>
    <dgm:cxn modelId="{345B7507-B255-4DA0-8BB8-B2B6EE271676}" type="presOf" srcId="{3FE05ECA-1923-4EAC-A262-77893A516181}" destId="{25ED88C3-836A-4A14-98AE-CA5BB1A22CDD}" srcOrd="1" destOrd="0" presId="urn:microsoft.com/office/officeart/2005/8/layout/vProcess5"/>
    <dgm:cxn modelId="{BE849AED-50F3-485B-8C70-A6667A322EBF}" type="presParOf" srcId="{E2B448E7-D6D3-4FE9-B0B7-37BF2074B7B0}" destId="{2CAD73E7-76CB-4DBF-9ADE-EDBACBB2DA85}" srcOrd="0" destOrd="0" presId="urn:microsoft.com/office/officeart/2005/8/layout/vProcess5"/>
    <dgm:cxn modelId="{B677D75D-4786-408E-A0BF-716BE8221AA2}" type="presParOf" srcId="{E2B448E7-D6D3-4FE9-B0B7-37BF2074B7B0}" destId="{9E9335D1-3F5D-4453-856E-5F688AD828E4}" srcOrd="1" destOrd="0" presId="urn:microsoft.com/office/officeart/2005/8/layout/vProcess5"/>
    <dgm:cxn modelId="{47AB3C84-C525-4097-AAE6-C5EFCA4FADD4}" type="presParOf" srcId="{E2B448E7-D6D3-4FE9-B0B7-37BF2074B7B0}" destId="{BFBADCDC-00C6-4700-A456-678286AC5B3C}" srcOrd="2" destOrd="0" presId="urn:microsoft.com/office/officeart/2005/8/layout/vProcess5"/>
    <dgm:cxn modelId="{85E46890-7E03-4D66-B133-93A7699C51B9}" type="presParOf" srcId="{E2B448E7-D6D3-4FE9-B0B7-37BF2074B7B0}" destId="{207F5D83-6D9C-45BC-AEE6-0E0CE09E5298}" srcOrd="3" destOrd="0" presId="urn:microsoft.com/office/officeart/2005/8/layout/vProcess5"/>
    <dgm:cxn modelId="{598E9026-901B-48F6-B74D-4F27C949874E}" type="presParOf" srcId="{E2B448E7-D6D3-4FE9-B0B7-37BF2074B7B0}" destId="{7B64B641-F5B8-4805-B074-F289F0613DBD}" srcOrd="4" destOrd="0" presId="urn:microsoft.com/office/officeart/2005/8/layout/vProcess5"/>
    <dgm:cxn modelId="{4B535DEB-242D-4628-A88B-1B7C931395F5}" type="presParOf" srcId="{E2B448E7-D6D3-4FE9-B0B7-37BF2074B7B0}" destId="{DF8C7EAB-2B7B-4FF0-997A-C7245561A975}" srcOrd="5" destOrd="0" presId="urn:microsoft.com/office/officeart/2005/8/layout/vProcess5"/>
    <dgm:cxn modelId="{0D20CACF-0304-4A38-A23B-ECC8EC855633}" type="presParOf" srcId="{E2B448E7-D6D3-4FE9-B0B7-37BF2074B7B0}" destId="{B7342892-ACBE-41D2-BC55-6FB58BE358D1}" srcOrd="6" destOrd="0" presId="urn:microsoft.com/office/officeart/2005/8/layout/vProcess5"/>
    <dgm:cxn modelId="{4970F0F2-3E11-486D-B25F-B5437D2ABEEE}" type="presParOf" srcId="{E2B448E7-D6D3-4FE9-B0B7-37BF2074B7B0}" destId="{C717913D-B039-4CD7-B47C-50D047445C6D}" srcOrd="7" destOrd="0" presId="urn:microsoft.com/office/officeart/2005/8/layout/vProcess5"/>
    <dgm:cxn modelId="{59900586-A760-480D-B660-E94FB528120C}" type="presParOf" srcId="{E2B448E7-D6D3-4FE9-B0B7-37BF2074B7B0}" destId="{428F5DF5-0D49-4DAC-9A6C-ABF5487E8835}" srcOrd="8" destOrd="0" presId="urn:microsoft.com/office/officeart/2005/8/layout/vProcess5"/>
    <dgm:cxn modelId="{550FD9DF-15FA-406A-849A-F02E7EAB3C51}" type="presParOf" srcId="{E2B448E7-D6D3-4FE9-B0B7-37BF2074B7B0}" destId="{095AC4E3-1019-4D81-A6A5-F2161ECAD472}" srcOrd="9" destOrd="0" presId="urn:microsoft.com/office/officeart/2005/8/layout/vProcess5"/>
    <dgm:cxn modelId="{0870D1AF-F899-4670-BD3A-F280A40F756D}" type="presParOf" srcId="{E2B448E7-D6D3-4FE9-B0B7-37BF2074B7B0}" destId="{E26BA0B8-45AC-4788-B4B4-7A9FA43E178B}" srcOrd="10" destOrd="0" presId="urn:microsoft.com/office/officeart/2005/8/layout/vProcess5"/>
    <dgm:cxn modelId="{3DDC8D22-14F0-4DD8-A92C-81BA2438519A}" type="presParOf" srcId="{E2B448E7-D6D3-4FE9-B0B7-37BF2074B7B0}" destId="{25ED88C3-836A-4A14-98AE-CA5BB1A22CDD}" srcOrd="11"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532A115-1BB7-45E3-ABBB-370BA30B1B7C}">
      <dsp:nvSpPr>
        <dsp:cNvPr id="0" name=""/>
        <dsp:cNvSpPr/>
      </dsp:nvSpPr>
      <dsp:spPr>
        <a:xfrm>
          <a:off x="705283" y="153421"/>
          <a:ext cx="6280571" cy="517579"/>
        </a:xfrm>
        <a:prstGeom prst="roundRect">
          <a:avLst>
            <a:gd name="adj" fmla="val 10000"/>
          </a:avLst>
        </a:prstGeom>
        <a:noFill/>
        <a:ln w="25400" cap="flat" cmpd="sng" algn="ctr">
          <a:solidFill>
            <a:schemeClr val="accent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it-IT" sz="2200" b="1" kern="1200" dirty="0" smtClean="0">
              <a:solidFill>
                <a:schemeClr val="accent2">
                  <a:lumMod val="75000"/>
                </a:schemeClr>
              </a:solidFill>
            </a:rPr>
            <a:t>la DIVERSITA’ è un punto di forza </a:t>
          </a:r>
          <a:endParaRPr lang="it-IT" sz="2200" kern="1200" dirty="0"/>
        </a:p>
      </dsp:txBody>
      <dsp:txXfrm>
        <a:off x="705283" y="153421"/>
        <a:ext cx="5042294" cy="517579"/>
      </dsp:txXfrm>
    </dsp:sp>
    <dsp:sp modelId="{5766CB59-6B88-4468-A87C-B3F7B5762530}">
      <dsp:nvSpPr>
        <dsp:cNvPr id="0" name=""/>
        <dsp:cNvSpPr/>
      </dsp:nvSpPr>
      <dsp:spPr>
        <a:xfrm>
          <a:off x="1459444" y="1282517"/>
          <a:ext cx="6172535" cy="575173"/>
        </a:xfrm>
        <a:prstGeom prst="roundRect">
          <a:avLst>
            <a:gd name="adj" fmla="val 10000"/>
          </a:avLst>
        </a:prstGeom>
        <a:noFill/>
        <a:ln w="25400" cap="flat" cmpd="sng" algn="ctr">
          <a:solidFill>
            <a:schemeClr val="accent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it-IT" sz="2200" b="1" kern="1200" dirty="0" smtClean="0">
              <a:solidFill>
                <a:schemeClr val="accent2">
                  <a:lumMod val="75000"/>
                </a:schemeClr>
              </a:solidFill>
            </a:rPr>
            <a:t>STILI DI APPRENDIMENTO diversi </a:t>
          </a:r>
          <a:endParaRPr lang="it-IT" sz="2200" kern="1200" dirty="0"/>
        </a:p>
      </dsp:txBody>
      <dsp:txXfrm>
        <a:off x="1459444" y="1282517"/>
        <a:ext cx="4939717" cy="575173"/>
      </dsp:txXfrm>
    </dsp:sp>
    <dsp:sp modelId="{3F167682-5C36-41AC-AD7B-704C46870AC8}">
      <dsp:nvSpPr>
        <dsp:cNvPr id="0" name=""/>
        <dsp:cNvSpPr/>
      </dsp:nvSpPr>
      <dsp:spPr>
        <a:xfrm>
          <a:off x="1899704" y="2578666"/>
          <a:ext cx="5980479" cy="661386"/>
        </a:xfrm>
        <a:prstGeom prst="roundRect">
          <a:avLst>
            <a:gd name="adj" fmla="val 10000"/>
          </a:avLst>
        </a:prstGeom>
        <a:noFill/>
        <a:ln w="25400" cap="flat" cmpd="sng" algn="ctr">
          <a:solidFill>
            <a:schemeClr val="accent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it-IT" sz="2200" b="1" kern="1200" dirty="0" smtClean="0">
              <a:solidFill>
                <a:schemeClr val="accent2">
                  <a:lumMod val="75000"/>
                </a:schemeClr>
              </a:solidFill>
            </a:rPr>
            <a:t>INTELLIGENZE MULTIPLE (H. Gardner) </a:t>
          </a:r>
          <a:endParaRPr lang="it-IT" sz="2200" kern="1200" dirty="0"/>
        </a:p>
      </dsp:txBody>
      <dsp:txXfrm>
        <a:off x="1899704" y="2578666"/>
        <a:ext cx="4793495" cy="661386"/>
      </dsp:txXfrm>
    </dsp:sp>
    <dsp:sp modelId="{14F38041-901B-40A5-8CAE-119D94A040AF}">
      <dsp:nvSpPr>
        <dsp:cNvPr id="0" name=""/>
        <dsp:cNvSpPr/>
      </dsp:nvSpPr>
      <dsp:spPr>
        <a:xfrm>
          <a:off x="448780" y="3735680"/>
          <a:ext cx="8654505" cy="2142642"/>
        </a:xfrm>
        <a:prstGeom prst="roundRect">
          <a:avLst>
            <a:gd name="adj" fmla="val 10000"/>
          </a:avLst>
        </a:prstGeom>
        <a:noFill/>
        <a:ln w="25400" cap="flat" cmpd="sng" algn="ctr">
          <a:solidFill>
            <a:schemeClr val="accent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it-IT" sz="2400" b="1" kern="1200" dirty="0" smtClean="0">
              <a:solidFill>
                <a:schemeClr val="accent2">
                  <a:lumMod val="50000"/>
                </a:schemeClr>
              </a:solidFill>
            </a:rPr>
            <a:t>PROGETTARE AMBIENTI DI APPRENDIMENTO E DI RELAZIONI CHE VALORIZZINO </a:t>
          </a:r>
          <a:endParaRPr lang="it-IT" sz="2000" b="1" kern="1200" dirty="0" smtClean="0">
            <a:solidFill>
              <a:schemeClr val="accent2">
                <a:lumMod val="50000"/>
              </a:schemeClr>
            </a:solidFill>
          </a:endParaRPr>
        </a:p>
        <a:p>
          <a:pPr lvl="0" algn="ctr" defTabSz="1066800">
            <a:lnSpc>
              <a:spcPct val="90000"/>
            </a:lnSpc>
            <a:spcBef>
              <a:spcPct val="0"/>
            </a:spcBef>
            <a:spcAft>
              <a:spcPts val="0"/>
            </a:spcAft>
          </a:pPr>
          <a:r>
            <a:rPr lang="it-IT" sz="2400" kern="1200" dirty="0" smtClean="0">
              <a:solidFill>
                <a:schemeClr val="accent2">
                  <a:lumMod val="50000"/>
                </a:schemeClr>
              </a:solidFill>
            </a:rPr>
            <a:t>le diverse intelligenze degli alunni,</a:t>
          </a:r>
        </a:p>
        <a:p>
          <a:pPr lvl="0" algn="ctr" defTabSz="1066800">
            <a:lnSpc>
              <a:spcPct val="90000"/>
            </a:lnSpc>
            <a:spcBef>
              <a:spcPct val="0"/>
            </a:spcBef>
            <a:spcAft>
              <a:spcPts val="0"/>
            </a:spcAft>
          </a:pPr>
          <a:r>
            <a:rPr lang="it-IT" sz="2400" kern="1200" dirty="0" smtClean="0">
              <a:solidFill>
                <a:schemeClr val="accent2">
                  <a:lumMod val="50000"/>
                </a:schemeClr>
              </a:solidFill>
            </a:rPr>
            <a:t>i loro stili personali di elaborazione delle informazioni,</a:t>
          </a:r>
          <a:r>
            <a:rPr lang="it-IT" sz="2400" b="1" kern="1200" dirty="0" smtClean="0">
              <a:solidFill>
                <a:schemeClr val="accent2">
                  <a:lumMod val="50000"/>
                </a:schemeClr>
              </a:solidFill>
            </a:rPr>
            <a:t> </a:t>
          </a:r>
        </a:p>
        <a:p>
          <a:pPr lvl="0" algn="ctr" defTabSz="1066800">
            <a:lnSpc>
              <a:spcPct val="90000"/>
            </a:lnSpc>
            <a:spcBef>
              <a:spcPct val="0"/>
            </a:spcBef>
            <a:spcAft>
              <a:spcPts val="0"/>
            </a:spcAft>
          </a:pPr>
          <a:r>
            <a:rPr lang="it-IT" sz="2400" kern="1200" dirty="0" smtClean="0">
              <a:solidFill>
                <a:schemeClr val="accent2">
                  <a:lumMod val="50000"/>
                </a:schemeClr>
              </a:solidFill>
            </a:rPr>
            <a:t>le emozioni e le motivazioni.</a:t>
          </a:r>
          <a:endParaRPr lang="it-IT" sz="2400" kern="1200" dirty="0">
            <a:solidFill>
              <a:schemeClr val="accent2">
                <a:lumMod val="50000"/>
              </a:schemeClr>
            </a:solidFill>
          </a:endParaRPr>
        </a:p>
      </dsp:txBody>
      <dsp:txXfrm>
        <a:off x="448780" y="3735680"/>
        <a:ext cx="6925971" cy="2142642"/>
      </dsp:txXfrm>
    </dsp:sp>
    <dsp:sp modelId="{B0FFFC39-56E7-41A1-B171-4357E0BA6E03}">
      <dsp:nvSpPr>
        <dsp:cNvPr id="0" name=""/>
        <dsp:cNvSpPr/>
      </dsp:nvSpPr>
      <dsp:spPr>
        <a:xfrm>
          <a:off x="6200984" y="490431"/>
          <a:ext cx="851778" cy="85177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it-IT" sz="3600" kern="1200"/>
        </a:p>
      </dsp:txBody>
      <dsp:txXfrm>
        <a:off x="6200984" y="490431"/>
        <a:ext cx="851778" cy="851778"/>
      </dsp:txXfrm>
    </dsp:sp>
    <dsp:sp modelId="{642D4E50-3F2A-4E07-8C99-7E495727CE47}">
      <dsp:nvSpPr>
        <dsp:cNvPr id="0" name=""/>
        <dsp:cNvSpPr/>
      </dsp:nvSpPr>
      <dsp:spPr>
        <a:xfrm>
          <a:off x="6575749" y="1786576"/>
          <a:ext cx="851778" cy="85177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it-IT" sz="3600" kern="1200" dirty="0"/>
        </a:p>
      </dsp:txBody>
      <dsp:txXfrm>
        <a:off x="6575749" y="1786576"/>
        <a:ext cx="851778" cy="851778"/>
      </dsp:txXfrm>
    </dsp:sp>
    <dsp:sp modelId="{4D6EF27F-BD17-468E-8EE6-8A13936940F2}">
      <dsp:nvSpPr>
        <dsp:cNvPr id="0" name=""/>
        <dsp:cNvSpPr/>
      </dsp:nvSpPr>
      <dsp:spPr>
        <a:xfrm>
          <a:off x="6950294" y="3082720"/>
          <a:ext cx="851778" cy="85177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it-IT" sz="3600" kern="1200"/>
        </a:p>
      </dsp:txBody>
      <dsp:txXfrm>
        <a:off x="6950294" y="3082720"/>
        <a:ext cx="851778" cy="85177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E9335D1-3F5D-4453-856E-5F688AD828E4}">
      <dsp:nvSpPr>
        <dsp:cNvPr id="0" name=""/>
        <dsp:cNvSpPr/>
      </dsp:nvSpPr>
      <dsp:spPr>
        <a:xfrm>
          <a:off x="65105" y="0"/>
          <a:ext cx="7315200" cy="1035679"/>
        </a:xfrm>
        <a:prstGeom prst="roundRect">
          <a:avLst>
            <a:gd name="adj" fmla="val 10000"/>
          </a:avLst>
        </a:prstGeom>
        <a:noFill/>
        <a:ln w="25400" cap="flat" cmpd="sng" algn="ctr">
          <a:solidFill>
            <a:schemeClr val="accent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it-IT" sz="1800" kern="1200" dirty="0" smtClean="0">
              <a:solidFill>
                <a:schemeClr val="accent2">
                  <a:lumMod val="75000"/>
                </a:schemeClr>
              </a:solidFill>
            </a:rPr>
            <a:t>L’informazione anche se trasmessa in modo corretto è condizione necessaria ma non sufficiente alla comprensione. </a:t>
          </a:r>
          <a:endParaRPr lang="it-IT" sz="1800" kern="1200" dirty="0"/>
        </a:p>
      </dsp:txBody>
      <dsp:txXfrm>
        <a:off x="65105" y="0"/>
        <a:ext cx="6170774" cy="1035679"/>
      </dsp:txXfrm>
    </dsp:sp>
    <dsp:sp modelId="{BFBADCDC-00C6-4700-A456-678286AC5B3C}">
      <dsp:nvSpPr>
        <dsp:cNvPr id="0" name=""/>
        <dsp:cNvSpPr/>
      </dsp:nvSpPr>
      <dsp:spPr>
        <a:xfrm>
          <a:off x="1088172" y="1216346"/>
          <a:ext cx="6364150" cy="926383"/>
        </a:xfrm>
        <a:prstGeom prst="roundRect">
          <a:avLst>
            <a:gd name="adj" fmla="val 10000"/>
          </a:avLst>
        </a:prstGeom>
        <a:noFill/>
        <a:ln w="25400" cap="flat" cmpd="sng" algn="ctr">
          <a:solidFill>
            <a:schemeClr val="accent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ts val="0"/>
            </a:spcAft>
          </a:pPr>
          <a:r>
            <a:rPr lang="it-IT" sz="1800" kern="1200" dirty="0" smtClean="0">
              <a:solidFill>
                <a:schemeClr val="accent2">
                  <a:lumMod val="75000"/>
                </a:schemeClr>
              </a:solidFill>
            </a:rPr>
            <a:t>La riflessione sulle diverse intelligenze è </a:t>
          </a:r>
        </a:p>
        <a:p>
          <a:pPr lvl="0" algn="ctr" defTabSz="800100">
            <a:lnSpc>
              <a:spcPct val="90000"/>
            </a:lnSpc>
            <a:spcBef>
              <a:spcPct val="0"/>
            </a:spcBef>
            <a:spcAft>
              <a:spcPts val="0"/>
            </a:spcAft>
          </a:pPr>
          <a:r>
            <a:rPr lang="it-IT" sz="1800" kern="1200" dirty="0" smtClean="0">
              <a:solidFill>
                <a:schemeClr val="accent2">
                  <a:lumMod val="75000"/>
                </a:schemeClr>
              </a:solidFill>
            </a:rPr>
            <a:t>un </a:t>
          </a:r>
          <a:r>
            <a:rPr lang="it-IT" sz="1800" b="1" kern="1200" dirty="0" smtClean="0">
              <a:solidFill>
                <a:schemeClr val="accent2">
                  <a:lumMod val="75000"/>
                </a:schemeClr>
              </a:solidFill>
            </a:rPr>
            <a:t>FATTO DIDATTICO </a:t>
          </a:r>
          <a:r>
            <a:rPr lang="it-IT" sz="1800" kern="1200" dirty="0" smtClean="0">
              <a:solidFill>
                <a:schemeClr val="accent2">
                  <a:lumMod val="75000"/>
                </a:schemeClr>
              </a:solidFill>
            </a:rPr>
            <a:t>in quanto legato ad una vera comprensione.</a:t>
          </a:r>
          <a:endParaRPr lang="it-IT" sz="1800" kern="1200" dirty="0"/>
        </a:p>
      </dsp:txBody>
      <dsp:txXfrm>
        <a:off x="1088172" y="1216346"/>
        <a:ext cx="5245483" cy="926383"/>
      </dsp:txXfrm>
    </dsp:sp>
    <dsp:sp modelId="{207F5D83-6D9C-45BC-AEE6-0E0CE09E5298}">
      <dsp:nvSpPr>
        <dsp:cNvPr id="0" name=""/>
        <dsp:cNvSpPr/>
      </dsp:nvSpPr>
      <dsp:spPr>
        <a:xfrm>
          <a:off x="1547676" y="2214738"/>
          <a:ext cx="6652150" cy="1358116"/>
        </a:xfrm>
        <a:prstGeom prst="roundRect">
          <a:avLst>
            <a:gd name="adj" fmla="val 10000"/>
          </a:avLst>
        </a:prstGeom>
        <a:noFill/>
        <a:ln w="25400" cap="flat" cmpd="sng" algn="ctr">
          <a:solidFill>
            <a:schemeClr val="accent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100000"/>
            </a:lnSpc>
            <a:spcBef>
              <a:spcPct val="0"/>
            </a:spcBef>
            <a:spcAft>
              <a:spcPts val="0"/>
            </a:spcAft>
          </a:pPr>
          <a:r>
            <a:rPr lang="it-IT" sz="1800" b="1" kern="1200" dirty="0" smtClean="0">
              <a:solidFill>
                <a:schemeClr val="accent2">
                  <a:lumMod val="75000"/>
                </a:schemeClr>
              </a:solidFill>
            </a:rPr>
            <a:t>La conoscenza si costruisce non si trasmette:</a:t>
          </a:r>
          <a:r>
            <a:rPr lang="it-IT" sz="1800" kern="1200" dirty="0" smtClean="0">
              <a:solidFill>
                <a:schemeClr val="accent2">
                  <a:lumMod val="75000"/>
                </a:schemeClr>
              </a:solidFill>
            </a:rPr>
            <a:t> </a:t>
          </a:r>
        </a:p>
        <a:p>
          <a:pPr lvl="0" algn="ctr" defTabSz="800100">
            <a:lnSpc>
              <a:spcPct val="100000"/>
            </a:lnSpc>
            <a:spcBef>
              <a:spcPct val="0"/>
            </a:spcBef>
            <a:spcAft>
              <a:spcPts val="0"/>
            </a:spcAft>
          </a:pPr>
          <a:r>
            <a:rPr lang="it-IT" sz="1800" kern="1200" dirty="0" smtClean="0">
              <a:solidFill>
                <a:schemeClr val="accent2">
                  <a:lumMod val="75000"/>
                </a:schemeClr>
              </a:solidFill>
            </a:rPr>
            <a:t>dalle domande rilevanti dei bambini </a:t>
          </a:r>
        </a:p>
        <a:p>
          <a:pPr lvl="0" algn="ctr" defTabSz="800100">
            <a:lnSpc>
              <a:spcPct val="100000"/>
            </a:lnSpc>
            <a:spcBef>
              <a:spcPct val="0"/>
            </a:spcBef>
            <a:spcAft>
              <a:spcPts val="0"/>
            </a:spcAft>
          </a:pPr>
          <a:r>
            <a:rPr lang="it-IT" sz="1800" kern="1200" dirty="0" smtClean="0">
              <a:solidFill>
                <a:schemeClr val="accent2">
                  <a:lumMod val="75000"/>
                </a:schemeClr>
              </a:solidFill>
            </a:rPr>
            <a:t>all’interpretazione delle informazioni,</a:t>
          </a:r>
        </a:p>
        <a:p>
          <a:pPr lvl="0" algn="ctr" defTabSz="800100">
            <a:lnSpc>
              <a:spcPct val="100000"/>
            </a:lnSpc>
            <a:spcBef>
              <a:spcPct val="0"/>
            </a:spcBef>
            <a:spcAft>
              <a:spcPts val="0"/>
            </a:spcAft>
          </a:pPr>
          <a:r>
            <a:rPr lang="it-IT" sz="1800" kern="1200" dirty="0" smtClean="0">
              <a:solidFill>
                <a:schemeClr val="accent2">
                  <a:lumMod val="75000"/>
                </a:schemeClr>
              </a:solidFill>
            </a:rPr>
            <a:t>valorizzando  i punti di vista propri e altrui.</a:t>
          </a:r>
          <a:r>
            <a:rPr lang="it-IT" sz="1600" kern="1200" dirty="0" smtClean="0">
              <a:solidFill>
                <a:schemeClr val="accent2">
                  <a:lumMod val="75000"/>
                </a:schemeClr>
              </a:solidFill>
            </a:rPr>
            <a:t> 	</a:t>
          </a:r>
          <a:endParaRPr lang="it-IT" sz="1600" kern="1200" dirty="0"/>
        </a:p>
      </dsp:txBody>
      <dsp:txXfrm>
        <a:off x="1547676" y="2214738"/>
        <a:ext cx="5491174" cy="1358116"/>
      </dsp:txXfrm>
    </dsp:sp>
    <dsp:sp modelId="{7B64B641-F5B8-4805-B074-F289F0613DBD}">
      <dsp:nvSpPr>
        <dsp:cNvPr id="0" name=""/>
        <dsp:cNvSpPr/>
      </dsp:nvSpPr>
      <dsp:spPr>
        <a:xfrm>
          <a:off x="1828799" y="3654895"/>
          <a:ext cx="7315200" cy="1035679"/>
        </a:xfrm>
        <a:prstGeom prst="roundRect">
          <a:avLst>
            <a:gd name="adj" fmla="val 10000"/>
          </a:avLst>
        </a:prstGeom>
        <a:noFill/>
        <a:ln w="25400" cap="flat" cmpd="sng" algn="ctr">
          <a:solidFill>
            <a:schemeClr val="accent2">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ts val="0"/>
            </a:spcAft>
          </a:pPr>
          <a:r>
            <a:rPr lang="it-IT" sz="1800" kern="1200" dirty="0" smtClean="0">
              <a:solidFill>
                <a:schemeClr val="accent2">
                  <a:lumMod val="75000"/>
                </a:schemeClr>
              </a:solidFill>
            </a:rPr>
            <a:t>Consapevolezza del proprio processo di costruzione di conoscenza </a:t>
          </a:r>
        </a:p>
        <a:p>
          <a:pPr lvl="0" algn="ctr" defTabSz="800100">
            <a:lnSpc>
              <a:spcPct val="90000"/>
            </a:lnSpc>
            <a:spcBef>
              <a:spcPct val="0"/>
            </a:spcBef>
            <a:spcAft>
              <a:spcPts val="0"/>
            </a:spcAft>
          </a:pPr>
          <a:r>
            <a:rPr lang="it-IT" sz="1800" kern="1200" dirty="0" smtClean="0">
              <a:solidFill>
                <a:schemeClr val="accent2">
                  <a:lumMod val="75000"/>
                </a:schemeClr>
              </a:solidFill>
            </a:rPr>
            <a:t>e la negoziazione tra pari.</a:t>
          </a:r>
          <a:endParaRPr lang="it-IT" sz="1800" kern="1200" dirty="0"/>
        </a:p>
      </dsp:txBody>
      <dsp:txXfrm>
        <a:off x="1828799" y="3654895"/>
        <a:ext cx="6029360" cy="1035679"/>
      </dsp:txXfrm>
    </dsp:sp>
    <dsp:sp modelId="{DF8C7EAB-2B7B-4FF0-997A-C7245561A975}">
      <dsp:nvSpPr>
        <dsp:cNvPr id="0" name=""/>
        <dsp:cNvSpPr/>
      </dsp:nvSpPr>
      <dsp:spPr>
        <a:xfrm>
          <a:off x="6444204" y="846586"/>
          <a:ext cx="673191" cy="673191"/>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it-IT" sz="3000" kern="1200"/>
        </a:p>
      </dsp:txBody>
      <dsp:txXfrm>
        <a:off x="6444204" y="846586"/>
        <a:ext cx="673191" cy="673191"/>
      </dsp:txXfrm>
    </dsp:sp>
    <dsp:sp modelId="{B7342892-ACBE-41D2-BC55-6FB58BE358D1}">
      <dsp:nvSpPr>
        <dsp:cNvPr id="0" name=""/>
        <dsp:cNvSpPr/>
      </dsp:nvSpPr>
      <dsp:spPr>
        <a:xfrm>
          <a:off x="6876255" y="1998714"/>
          <a:ext cx="673191" cy="673191"/>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it-IT" sz="3000" kern="1200"/>
        </a:p>
      </dsp:txBody>
      <dsp:txXfrm>
        <a:off x="6876255" y="1998714"/>
        <a:ext cx="673191" cy="673191"/>
      </dsp:txXfrm>
    </dsp:sp>
    <dsp:sp modelId="{C717913D-B039-4CD7-B47C-50D047445C6D}">
      <dsp:nvSpPr>
        <dsp:cNvPr id="0" name=""/>
        <dsp:cNvSpPr/>
      </dsp:nvSpPr>
      <dsp:spPr>
        <a:xfrm>
          <a:off x="7524331" y="3294857"/>
          <a:ext cx="673191" cy="673191"/>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it-IT" sz="3000" kern="1200"/>
        </a:p>
      </dsp:txBody>
      <dsp:txXfrm>
        <a:off x="7524331" y="3294857"/>
        <a:ext cx="673191" cy="673191"/>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1EBE0C-3D2C-4034-8C20-2459AF0F69C5}" type="datetimeFigureOut">
              <a:rPr lang="it-IT" smtClean="0"/>
              <a:pPr/>
              <a:t>03/11/2015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2230C9-90BF-4F20-9C26-B8CF546C78AB}" type="slidenum">
              <a:rPr lang="it-IT" smtClean="0"/>
              <a:pPr/>
              <a:t>‹N›</a:t>
            </a:fld>
            <a:endParaRPr lang="it-IT"/>
          </a:p>
        </p:txBody>
      </p:sp>
    </p:spTree>
    <p:extLst>
      <p:ext uri="{BB962C8B-B14F-4D97-AF65-F5344CB8AC3E}">
        <p14:creationId xmlns:p14="http://schemas.microsoft.com/office/powerpoint/2010/main" xmlns="" val="3702932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42230C9-90BF-4F20-9C26-B8CF546C78AB}" type="slidenum">
              <a:rPr lang="it-IT" smtClean="0"/>
              <a:pPr/>
              <a:t>1</a:t>
            </a:fld>
            <a:endParaRPr lang="it-IT"/>
          </a:p>
        </p:txBody>
      </p:sp>
    </p:spTree>
    <p:extLst>
      <p:ext uri="{BB962C8B-B14F-4D97-AF65-F5344CB8AC3E}">
        <p14:creationId xmlns:p14="http://schemas.microsoft.com/office/powerpoint/2010/main" xmlns="" val="216100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10</a:t>
            </a:fld>
            <a:endParaRPr lang="it-IT"/>
          </a:p>
        </p:txBody>
      </p:sp>
    </p:spTree>
    <p:extLst>
      <p:ext uri="{BB962C8B-B14F-4D97-AF65-F5344CB8AC3E}">
        <p14:creationId xmlns:p14="http://schemas.microsoft.com/office/powerpoint/2010/main" xmlns="" val="33276581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11</a:t>
            </a:fld>
            <a:endParaRPr lang="it-IT"/>
          </a:p>
        </p:txBody>
      </p:sp>
    </p:spTree>
    <p:extLst>
      <p:ext uri="{BB962C8B-B14F-4D97-AF65-F5344CB8AC3E}">
        <p14:creationId xmlns:p14="http://schemas.microsoft.com/office/powerpoint/2010/main" xmlns="" val="3997015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12</a:t>
            </a:fld>
            <a:endParaRPr lang="it-IT"/>
          </a:p>
        </p:txBody>
      </p:sp>
    </p:spTree>
    <p:extLst>
      <p:ext uri="{BB962C8B-B14F-4D97-AF65-F5344CB8AC3E}">
        <p14:creationId xmlns:p14="http://schemas.microsoft.com/office/powerpoint/2010/main" xmlns="" val="3536988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smtClean="0">
                <a:solidFill>
                  <a:schemeClr val="tx1"/>
                </a:solidFill>
                <a:effectLst/>
                <a:latin typeface="+mn-lt"/>
                <a:ea typeface="+mn-ea"/>
                <a:cs typeface="+mn-cs"/>
              </a:rPr>
              <a:t> </a:t>
            </a:r>
            <a:endParaRPr lang="it-IT" dirty="0" smtClean="0"/>
          </a:p>
        </p:txBody>
      </p:sp>
      <p:sp>
        <p:nvSpPr>
          <p:cNvPr id="4" name="Segnaposto numero diapositiva 3"/>
          <p:cNvSpPr>
            <a:spLocks noGrp="1"/>
          </p:cNvSpPr>
          <p:nvPr>
            <p:ph type="sldNum" sz="quarter" idx="10"/>
          </p:nvPr>
        </p:nvSpPr>
        <p:spPr/>
        <p:txBody>
          <a:bodyPr/>
          <a:lstStyle/>
          <a:p>
            <a:fld id="{B42230C9-90BF-4F20-9C26-B8CF546C78AB}" type="slidenum">
              <a:rPr lang="it-IT" smtClean="0"/>
              <a:pPr/>
              <a:t>13</a:t>
            </a:fld>
            <a:endParaRPr lang="it-IT"/>
          </a:p>
        </p:txBody>
      </p:sp>
    </p:spTree>
    <p:extLst>
      <p:ext uri="{BB962C8B-B14F-4D97-AF65-F5344CB8AC3E}">
        <p14:creationId xmlns:p14="http://schemas.microsoft.com/office/powerpoint/2010/main" xmlns="" val="20577740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14</a:t>
            </a:fld>
            <a:endParaRPr lang="it-IT"/>
          </a:p>
        </p:txBody>
      </p:sp>
    </p:spTree>
    <p:extLst>
      <p:ext uri="{BB962C8B-B14F-4D97-AF65-F5344CB8AC3E}">
        <p14:creationId xmlns:p14="http://schemas.microsoft.com/office/powerpoint/2010/main" xmlns="" val="20008179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42230C9-90BF-4F20-9C26-B8CF546C78AB}" type="slidenum">
              <a:rPr lang="it-IT" smtClean="0"/>
              <a:pPr/>
              <a:t>15</a:t>
            </a:fld>
            <a:endParaRPr lang="it-IT"/>
          </a:p>
        </p:txBody>
      </p:sp>
    </p:spTree>
    <p:extLst>
      <p:ext uri="{BB962C8B-B14F-4D97-AF65-F5344CB8AC3E}">
        <p14:creationId xmlns:p14="http://schemas.microsoft.com/office/powerpoint/2010/main" xmlns="" val="1036923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u="sng"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16</a:t>
            </a:fld>
            <a:endParaRPr lang="it-IT"/>
          </a:p>
        </p:txBody>
      </p:sp>
    </p:spTree>
    <p:extLst>
      <p:ext uri="{BB962C8B-B14F-4D97-AF65-F5344CB8AC3E}">
        <p14:creationId xmlns:p14="http://schemas.microsoft.com/office/powerpoint/2010/main" xmlns="" val="30357818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kern="1200" dirty="0" smtClean="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17</a:t>
            </a:fld>
            <a:endParaRPr lang="it-IT"/>
          </a:p>
        </p:txBody>
      </p:sp>
    </p:spTree>
    <p:extLst>
      <p:ext uri="{BB962C8B-B14F-4D97-AF65-F5344CB8AC3E}">
        <p14:creationId xmlns:p14="http://schemas.microsoft.com/office/powerpoint/2010/main" xmlns="" val="18760065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42230C9-90BF-4F20-9C26-B8CF546C78AB}" type="slidenum">
              <a:rPr lang="it-IT" smtClean="0"/>
              <a:pPr/>
              <a:t>18</a:t>
            </a:fld>
            <a:endParaRPr lang="it-IT"/>
          </a:p>
        </p:txBody>
      </p:sp>
    </p:spTree>
    <p:extLst>
      <p:ext uri="{BB962C8B-B14F-4D97-AF65-F5344CB8AC3E}">
        <p14:creationId xmlns:p14="http://schemas.microsoft.com/office/powerpoint/2010/main" xmlns="" val="2472726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19</a:t>
            </a:fld>
            <a:endParaRPr lang="it-IT"/>
          </a:p>
        </p:txBody>
      </p:sp>
    </p:spTree>
    <p:extLst>
      <p:ext uri="{BB962C8B-B14F-4D97-AF65-F5344CB8AC3E}">
        <p14:creationId xmlns:p14="http://schemas.microsoft.com/office/powerpoint/2010/main" xmlns="" val="1920924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2</a:t>
            </a:fld>
            <a:endParaRPr lang="it-IT"/>
          </a:p>
        </p:txBody>
      </p:sp>
    </p:spTree>
    <p:extLst>
      <p:ext uri="{BB962C8B-B14F-4D97-AF65-F5344CB8AC3E}">
        <p14:creationId xmlns:p14="http://schemas.microsoft.com/office/powerpoint/2010/main" xmlns="" val="1964577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42230C9-90BF-4F20-9C26-B8CF546C78AB}" type="slidenum">
              <a:rPr lang="it-IT" smtClean="0"/>
              <a:pPr/>
              <a:t>20</a:t>
            </a:fld>
            <a:endParaRPr lang="it-IT"/>
          </a:p>
        </p:txBody>
      </p:sp>
    </p:spTree>
    <p:extLst>
      <p:ext uri="{BB962C8B-B14F-4D97-AF65-F5344CB8AC3E}">
        <p14:creationId xmlns:p14="http://schemas.microsoft.com/office/powerpoint/2010/main" xmlns="" val="3918939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b="0" dirty="0"/>
          </a:p>
        </p:txBody>
      </p:sp>
      <p:sp>
        <p:nvSpPr>
          <p:cNvPr id="4" name="Segnaposto numero diapositiva 3"/>
          <p:cNvSpPr>
            <a:spLocks noGrp="1"/>
          </p:cNvSpPr>
          <p:nvPr>
            <p:ph type="sldNum" sz="quarter" idx="10"/>
          </p:nvPr>
        </p:nvSpPr>
        <p:spPr/>
        <p:txBody>
          <a:bodyPr/>
          <a:lstStyle/>
          <a:p>
            <a:fld id="{B42230C9-90BF-4F20-9C26-B8CF546C78AB}" type="slidenum">
              <a:rPr lang="it-IT" smtClean="0"/>
              <a:pPr/>
              <a:t>3</a:t>
            </a:fld>
            <a:endParaRPr lang="it-IT"/>
          </a:p>
        </p:txBody>
      </p:sp>
    </p:spTree>
    <p:extLst>
      <p:ext uri="{BB962C8B-B14F-4D97-AF65-F5344CB8AC3E}">
        <p14:creationId xmlns:p14="http://schemas.microsoft.com/office/powerpoint/2010/main" xmlns="" val="1654131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smtClean="0">
                <a:solidFill>
                  <a:schemeClr val="tx1"/>
                </a:solidFill>
                <a:effectLst/>
                <a:latin typeface="+mn-lt"/>
                <a:ea typeface="+mn-ea"/>
                <a:cs typeface="+mn-cs"/>
              </a:rPr>
              <a:t>.</a:t>
            </a:r>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4</a:t>
            </a:fld>
            <a:endParaRPr lang="it-IT"/>
          </a:p>
        </p:txBody>
      </p:sp>
    </p:spTree>
    <p:extLst>
      <p:ext uri="{BB962C8B-B14F-4D97-AF65-F5344CB8AC3E}">
        <p14:creationId xmlns:p14="http://schemas.microsoft.com/office/powerpoint/2010/main" xmlns="" val="1463138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b="1"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5</a:t>
            </a:fld>
            <a:endParaRPr lang="it-IT"/>
          </a:p>
        </p:txBody>
      </p:sp>
    </p:spTree>
    <p:extLst>
      <p:ext uri="{BB962C8B-B14F-4D97-AF65-F5344CB8AC3E}">
        <p14:creationId xmlns:p14="http://schemas.microsoft.com/office/powerpoint/2010/main" xmlns="" val="292132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b="1"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6</a:t>
            </a:fld>
            <a:endParaRPr lang="it-IT"/>
          </a:p>
        </p:txBody>
      </p:sp>
    </p:spTree>
    <p:extLst>
      <p:ext uri="{BB962C8B-B14F-4D97-AF65-F5344CB8AC3E}">
        <p14:creationId xmlns:p14="http://schemas.microsoft.com/office/powerpoint/2010/main" xmlns="" val="4062277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7</a:t>
            </a:fld>
            <a:endParaRPr lang="it-IT"/>
          </a:p>
        </p:txBody>
      </p:sp>
    </p:spTree>
    <p:extLst>
      <p:ext uri="{BB962C8B-B14F-4D97-AF65-F5344CB8AC3E}">
        <p14:creationId xmlns:p14="http://schemas.microsoft.com/office/powerpoint/2010/main" xmlns="" val="3550445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b="1"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8</a:t>
            </a:fld>
            <a:endParaRPr lang="it-IT"/>
          </a:p>
        </p:txBody>
      </p:sp>
    </p:spTree>
    <p:extLst>
      <p:ext uri="{BB962C8B-B14F-4D97-AF65-F5344CB8AC3E}">
        <p14:creationId xmlns:p14="http://schemas.microsoft.com/office/powerpoint/2010/main" xmlns="" val="319487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B42230C9-90BF-4F20-9C26-B8CF546C78AB}" type="slidenum">
              <a:rPr lang="it-IT" smtClean="0"/>
              <a:pPr/>
              <a:t>9</a:t>
            </a:fld>
            <a:endParaRPr lang="it-IT"/>
          </a:p>
        </p:txBody>
      </p:sp>
    </p:spTree>
    <p:extLst>
      <p:ext uri="{BB962C8B-B14F-4D97-AF65-F5344CB8AC3E}">
        <p14:creationId xmlns:p14="http://schemas.microsoft.com/office/powerpoint/2010/main" xmlns="" val="15330439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3167A8AC-3C07-4672-8AA3-9D6DE962BC25}" type="datetimeFigureOut">
              <a:rPr lang="it-IT" smtClean="0"/>
              <a:pPr/>
              <a:t>03/11/2015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E2788CB-5EEE-416A-BA28-0BF6C4B82681}" type="slidenum">
              <a:rPr lang="it-IT" smtClean="0"/>
              <a:pPr/>
              <a:t>‹N›</a:t>
            </a:fld>
            <a:endParaRPr lang="it-IT"/>
          </a:p>
        </p:txBody>
      </p:sp>
    </p:spTree>
    <p:extLst>
      <p:ext uri="{BB962C8B-B14F-4D97-AF65-F5344CB8AC3E}">
        <p14:creationId xmlns:p14="http://schemas.microsoft.com/office/powerpoint/2010/main" xmlns="" val="2322544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167A8AC-3C07-4672-8AA3-9D6DE962BC25}" type="datetimeFigureOut">
              <a:rPr lang="it-IT" smtClean="0"/>
              <a:pPr/>
              <a:t>03/11/2015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E2788CB-5EEE-416A-BA28-0BF6C4B82681}" type="slidenum">
              <a:rPr lang="it-IT" smtClean="0"/>
              <a:pPr/>
              <a:t>‹N›</a:t>
            </a:fld>
            <a:endParaRPr lang="it-IT"/>
          </a:p>
        </p:txBody>
      </p:sp>
    </p:spTree>
    <p:extLst>
      <p:ext uri="{BB962C8B-B14F-4D97-AF65-F5344CB8AC3E}">
        <p14:creationId xmlns:p14="http://schemas.microsoft.com/office/powerpoint/2010/main" xmlns="" val="1715039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167A8AC-3C07-4672-8AA3-9D6DE962BC25}" type="datetimeFigureOut">
              <a:rPr lang="it-IT" smtClean="0"/>
              <a:pPr/>
              <a:t>03/11/2015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E2788CB-5EEE-416A-BA28-0BF6C4B82681}" type="slidenum">
              <a:rPr lang="it-IT" smtClean="0"/>
              <a:pPr/>
              <a:t>‹N›</a:t>
            </a:fld>
            <a:endParaRPr lang="it-IT"/>
          </a:p>
        </p:txBody>
      </p:sp>
    </p:spTree>
    <p:extLst>
      <p:ext uri="{BB962C8B-B14F-4D97-AF65-F5344CB8AC3E}">
        <p14:creationId xmlns:p14="http://schemas.microsoft.com/office/powerpoint/2010/main" xmlns="" val="3140325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167A8AC-3C07-4672-8AA3-9D6DE962BC25}" type="datetimeFigureOut">
              <a:rPr lang="it-IT" smtClean="0"/>
              <a:pPr/>
              <a:t>03/11/2015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E2788CB-5EEE-416A-BA28-0BF6C4B82681}" type="slidenum">
              <a:rPr lang="it-IT" smtClean="0"/>
              <a:pPr/>
              <a:t>‹N›</a:t>
            </a:fld>
            <a:endParaRPr lang="it-IT"/>
          </a:p>
        </p:txBody>
      </p:sp>
    </p:spTree>
    <p:extLst>
      <p:ext uri="{BB962C8B-B14F-4D97-AF65-F5344CB8AC3E}">
        <p14:creationId xmlns:p14="http://schemas.microsoft.com/office/powerpoint/2010/main" xmlns="" val="1885389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3167A8AC-3C07-4672-8AA3-9D6DE962BC25}" type="datetimeFigureOut">
              <a:rPr lang="it-IT" smtClean="0"/>
              <a:pPr/>
              <a:t>03/11/2015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E2788CB-5EEE-416A-BA28-0BF6C4B82681}" type="slidenum">
              <a:rPr lang="it-IT" smtClean="0"/>
              <a:pPr/>
              <a:t>‹N›</a:t>
            </a:fld>
            <a:endParaRPr lang="it-IT"/>
          </a:p>
        </p:txBody>
      </p:sp>
    </p:spTree>
    <p:extLst>
      <p:ext uri="{BB962C8B-B14F-4D97-AF65-F5344CB8AC3E}">
        <p14:creationId xmlns:p14="http://schemas.microsoft.com/office/powerpoint/2010/main" xmlns="" val="3274636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3167A8AC-3C07-4672-8AA3-9D6DE962BC25}" type="datetimeFigureOut">
              <a:rPr lang="it-IT" smtClean="0"/>
              <a:pPr/>
              <a:t>03/11/2015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E2788CB-5EEE-416A-BA28-0BF6C4B82681}" type="slidenum">
              <a:rPr lang="it-IT" smtClean="0"/>
              <a:pPr/>
              <a:t>‹N›</a:t>
            </a:fld>
            <a:endParaRPr lang="it-IT"/>
          </a:p>
        </p:txBody>
      </p:sp>
    </p:spTree>
    <p:extLst>
      <p:ext uri="{BB962C8B-B14F-4D97-AF65-F5344CB8AC3E}">
        <p14:creationId xmlns:p14="http://schemas.microsoft.com/office/powerpoint/2010/main" xmlns="" val="2475770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3167A8AC-3C07-4672-8AA3-9D6DE962BC25}" type="datetimeFigureOut">
              <a:rPr lang="it-IT" smtClean="0"/>
              <a:pPr/>
              <a:t>03/11/2015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DE2788CB-5EEE-416A-BA28-0BF6C4B82681}" type="slidenum">
              <a:rPr lang="it-IT" smtClean="0"/>
              <a:pPr/>
              <a:t>‹N›</a:t>
            </a:fld>
            <a:endParaRPr lang="it-IT"/>
          </a:p>
        </p:txBody>
      </p:sp>
    </p:spTree>
    <p:extLst>
      <p:ext uri="{BB962C8B-B14F-4D97-AF65-F5344CB8AC3E}">
        <p14:creationId xmlns:p14="http://schemas.microsoft.com/office/powerpoint/2010/main" xmlns="" val="3822201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3167A8AC-3C07-4672-8AA3-9D6DE962BC25}" type="datetimeFigureOut">
              <a:rPr lang="it-IT" smtClean="0"/>
              <a:pPr/>
              <a:t>03/11/2015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DE2788CB-5EEE-416A-BA28-0BF6C4B82681}" type="slidenum">
              <a:rPr lang="it-IT" smtClean="0"/>
              <a:pPr/>
              <a:t>‹N›</a:t>
            </a:fld>
            <a:endParaRPr lang="it-IT"/>
          </a:p>
        </p:txBody>
      </p:sp>
    </p:spTree>
    <p:extLst>
      <p:ext uri="{BB962C8B-B14F-4D97-AF65-F5344CB8AC3E}">
        <p14:creationId xmlns:p14="http://schemas.microsoft.com/office/powerpoint/2010/main" xmlns="" val="3592203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3167A8AC-3C07-4672-8AA3-9D6DE962BC25}" type="datetimeFigureOut">
              <a:rPr lang="it-IT" smtClean="0"/>
              <a:pPr/>
              <a:t>03/11/2015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DE2788CB-5EEE-416A-BA28-0BF6C4B82681}" type="slidenum">
              <a:rPr lang="it-IT" smtClean="0"/>
              <a:pPr/>
              <a:t>‹N›</a:t>
            </a:fld>
            <a:endParaRPr lang="it-IT"/>
          </a:p>
        </p:txBody>
      </p:sp>
    </p:spTree>
    <p:extLst>
      <p:ext uri="{BB962C8B-B14F-4D97-AF65-F5344CB8AC3E}">
        <p14:creationId xmlns:p14="http://schemas.microsoft.com/office/powerpoint/2010/main" xmlns="" val="621130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3167A8AC-3C07-4672-8AA3-9D6DE962BC25}" type="datetimeFigureOut">
              <a:rPr lang="it-IT" smtClean="0"/>
              <a:pPr/>
              <a:t>03/11/2015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E2788CB-5EEE-416A-BA28-0BF6C4B82681}" type="slidenum">
              <a:rPr lang="it-IT" smtClean="0"/>
              <a:pPr/>
              <a:t>‹N›</a:t>
            </a:fld>
            <a:endParaRPr lang="it-IT"/>
          </a:p>
        </p:txBody>
      </p:sp>
    </p:spTree>
    <p:extLst>
      <p:ext uri="{BB962C8B-B14F-4D97-AF65-F5344CB8AC3E}">
        <p14:creationId xmlns:p14="http://schemas.microsoft.com/office/powerpoint/2010/main" xmlns="" val="591365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3167A8AC-3C07-4672-8AA3-9D6DE962BC25}" type="datetimeFigureOut">
              <a:rPr lang="it-IT" smtClean="0"/>
              <a:pPr/>
              <a:t>03/11/2015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E2788CB-5EEE-416A-BA28-0BF6C4B82681}" type="slidenum">
              <a:rPr lang="it-IT" smtClean="0"/>
              <a:pPr/>
              <a:t>‹N›</a:t>
            </a:fld>
            <a:endParaRPr lang="it-IT"/>
          </a:p>
        </p:txBody>
      </p:sp>
    </p:spTree>
    <p:extLst>
      <p:ext uri="{BB962C8B-B14F-4D97-AF65-F5344CB8AC3E}">
        <p14:creationId xmlns:p14="http://schemas.microsoft.com/office/powerpoint/2010/main" xmlns="" val="4215823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67A8AC-3C07-4672-8AA3-9D6DE962BC25}" type="datetimeFigureOut">
              <a:rPr lang="it-IT" smtClean="0"/>
              <a:pPr/>
              <a:t>03/11/2015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2788CB-5EEE-416A-BA28-0BF6C4B82681}" type="slidenum">
              <a:rPr lang="it-IT" smtClean="0"/>
              <a:pPr/>
              <a:t>‹N›</a:t>
            </a:fld>
            <a:endParaRPr lang="it-IT"/>
          </a:p>
        </p:txBody>
      </p:sp>
    </p:spTree>
    <p:extLst>
      <p:ext uri="{BB962C8B-B14F-4D97-AF65-F5344CB8AC3E}">
        <p14:creationId xmlns:p14="http://schemas.microsoft.com/office/powerpoint/2010/main" xmlns="" val="28327869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mailto:marirosapagone@libero.i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0.jpeg"/><Relationship Id="rId11" Type="http://schemas.openxmlformats.org/officeDocument/2006/relationships/image" Target="../media/image4.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12"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251520" y="841428"/>
            <a:ext cx="8208912" cy="49608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olo 1"/>
          <p:cNvSpPr>
            <a:spLocks noGrp="1"/>
          </p:cNvSpPr>
          <p:nvPr>
            <p:ph type="ctrTitle"/>
          </p:nvPr>
        </p:nvSpPr>
        <p:spPr>
          <a:xfrm>
            <a:off x="684076" y="2377295"/>
            <a:ext cx="7847856" cy="2376264"/>
          </a:xfrm>
        </p:spPr>
        <p:txBody>
          <a:bodyPr>
            <a:normAutofit fontScale="90000"/>
          </a:bodyPr>
          <a:lstStyle/>
          <a:p>
            <a:r>
              <a:rPr lang="it-IT" b="1" dirty="0" smtClean="0">
                <a:solidFill>
                  <a:schemeClr val="bg1"/>
                </a:solidFill>
              </a:rPr>
              <a:t>“</a:t>
            </a:r>
            <a:r>
              <a:rPr lang="it-IT" b="1" i="1" dirty="0" smtClean="0">
                <a:solidFill>
                  <a:schemeClr val="bg1"/>
                </a:solidFill>
              </a:rPr>
              <a:t>Le intelligenze multiple in un itinerario della scuola primaria”</a:t>
            </a:r>
            <a:r>
              <a:rPr lang="it-IT" dirty="0" smtClean="0">
                <a:solidFill>
                  <a:schemeClr val="bg1"/>
                </a:solidFill>
              </a:rPr>
              <a:t/>
            </a:r>
            <a:br>
              <a:rPr lang="it-IT" dirty="0" smtClean="0">
                <a:solidFill>
                  <a:schemeClr val="bg1"/>
                </a:solidFill>
              </a:rPr>
            </a:br>
            <a:r>
              <a:rPr lang="it-IT" sz="2200" i="1" dirty="0" smtClean="0">
                <a:solidFill>
                  <a:schemeClr val="bg1"/>
                </a:solidFill>
              </a:rPr>
              <a:t>M. Pagone* </a:t>
            </a:r>
            <a:r>
              <a:rPr lang="it-IT" sz="2200" i="1" dirty="0">
                <a:solidFill>
                  <a:schemeClr val="bg1"/>
                </a:solidFill>
              </a:rPr>
              <a:t>– </a:t>
            </a:r>
            <a:r>
              <a:rPr lang="it-IT" sz="2200" i="1" dirty="0" smtClean="0">
                <a:solidFill>
                  <a:schemeClr val="bg1"/>
                </a:solidFill>
              </a:rPr>
              <a:t>E. Faggiano** </a:t>
            </a:r>
            <a:r>
              <a:rPr lang="it-IT" sz="2200" i="1" dirty="0">
                <a:solidFill>
                  <a:schemeClr val="bg1"/>
                </a:solidFill>
              </a:rPr>
              <a:t>– </a:t>
            </a:r>
            <a:r>
              <a:rPr lang="it-IT" sz="2200" i="1" dirty="0" smtClean="0">
                <a:solidFill>
                  <a:schemeClr val="bg1"/>
                </a:solidFill>
              </a:rPr>
              <a:t>M. Pertichino**</a:t>
            </a:r>
            <a:r>
              <a:rPr lang="it-IT" sz="2200" dirty="0">
                <a:solidFill>
                  <a:schemeClr val="bg1"/>
                </a:solidFill>
              </a:rPr>
              <a:t/>
            </a:r>
            <a:br>
              <a:rPr lang="it-IT" sz="2200" dirty="0">
                <a:solidFill>
                  <a:schemeClr val="bg1"/>
                </a:solidFill>
              </a:rPr>
            </a:br>
            <a:r>
              <a:rPr lang="it-IT" sz="2200" dirty="0" smtClean="0">
                <a:solidFill>
                  <a:schemeClr val="bg1"/>
                </a:solidFill>
              </a:rPr>
              <a:t>*I.I.S.S. «De </a:t>
            </a:r>
            <a:r>
              <a:rPr lang="it-IT" sz="2200" dirty="0" err="1" smtClean="0">
                <a:solidFill>
                  <a:schemeClr val="bg1"/>
                </a:solidFill>
              </a:rPr>
              <a:t>Gemmis</a:t>
            </a:r>
            <a:r>
              <a:rPr lang="it-IT" sz="2200" dirty="0" smtClean="0">
                <a:solidFill>
                  <a:schemeClr val="bg1"/>
                </a:solidFill>
              </a:rPr>
              <a:t>» Bitonto (</a:t>
            </a:r>
            <a:r>
              <a:rPr lang="it-IT" sz="2200" dirty="0" err="1" smtClean="0">
                <a:solidFill>
                  <a:schemeClr val="bg1"/>
                </a:solidFill>
              </a:rPr>
              <a:t>Ba</a:t>
            </a:r>
            <a:r>
              <a:rPr lang="it-IT" sz="2200" dirty="0" smtClean="0">
                <a:solidFill>
                  <a:schemeClr val="bg1"/>
                </a:solidFill>
              </a:rPr>
              <a:t>)</a:t>
            </a:r>
            <a:br>
              <a:rPr lang="it-IT" sz="2200" dirty="0" smtClean="0">
                <a:solidFill>
                  <a:schemeClr val="bg1"/>
                </a:solidFill>
              </a:rPr>
            </a:br>
            <a:r>
              <a:rPr lang="it-IT" sz="2200" dirty="0" smtClean="0">
                <a:solidFill>
                  <a:schemeClr val="bg1"/>
                </a:solidFill>
              </a:rPr>
              <a:t>**</a:t>
            </a:r>
            <a:r>
              <a:rPr lang="it-IT" sz="2200" i="1" dirty="0" smtClean="0">
                <a:solidFill>
                  <a:schemeClr val="bg1"/>
                </a:solidFill>
              </a:rPr>
              <a:t>Dipartimento </a:t>
            </a:r>
            <a:r>
              <a:rPr lang="it-IT" sz="2200" i="1" dirty="0">
                <a:solidFill>
                  <a:schemeClr val="bg1"/>
                </a:solidFill>
              </a:rPr>
              <a:t>di Matematica  - Università degli studi di Bari Aldo Moro </a:t>
            </a:r>
            <a:r>
              <a:rPr lang="it-IT" sz="2200" dirty="0"/>
              <a:t/>
            </a:r>
            <a:br>
              <a:rPr lang="it-IT" sz="2200" dirty="0"/>
            </a:br>
            <a:r>
              <a:rPr lang="it-IT" sz="2200" i="1" dirty="0">
                <a:solidFill>
                  <a:schemeClr val="bg1"/>
                </a:solidFill>
              </a:rPr>
              <a:t>e-mail: </a:t>
            </a:r>
            <a:r>
              <a:rPr lang="it-IT" sz="2200" i="1" u="sng" dirty="0">
                <a:solidFill>
                  <a:schemeClr val="bg1"/>
                </a:solidFill>
                <a:hlinkClick r:id="rId4"/>
              </a:rPr>
              <a:t>marirosapagone@libero.it</a:t>
            </a:r>
            <a:endParaRPr lang="it-IT" sz="2200" dirty="0">
              <a:solidFill>
                <a:schemeClr val="bg1"/>
              </a:solidFill>
            </a:endParaRPr>
          </a:p>
        </p:txBody>
      </p:sp>
      <p:pic>
        <p:nvPicPr>
          <p:cNvPr id="2050" name="Picture 2" descr="F:\logo.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187624" y="0"/>
            <a:ext cx="6480720" cy="836712"/>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F:\difima.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851920" y="5949280"/>
            <a:ext cx="4889942" cy="9087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955044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e 3"/>
          <p:cNvSpPr/>
          <p:nvPr/>
        </p:nvSpPr>
        <p:spPr>
          <a:xfrm>
            <a:off x="-6548" y="1237964"/>
            <a:ext cx="9134903" cy="4827794"/>
          </a:xfrm>
          <a:prstGeom prst="ellipse">
            <a:avLst/>
          </a:prstGeom>
          <a:solidFill>
            <a:schemeClr val="bg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C00000"/>
              </a:solidFill>
            </a:endParaRPr>
          </a:p>
        </p:txBody>
      </p:sp>
      <p:sp>
        <p:nvSpPr>
          <p:cNvPr id="5" name="Rettangolo 4"/>
          <p:cNvSpPr/>
          <p:nvPr/>
        </p:nvSpPr>
        <p:spPr>
          <a:xfrm rot="1352021">
            <a:off x="39573" y="5788985"/>
            <a:ext cx="3288914" cy="369332"/>
          </a:xfrm>
          <a:prstGeom prst="rect">
            <a:avLst/>
          </a:prstGeom>
        </p:spPr>
        <p:txBody>
          <a:bodyPr wrap="none">
            <a:spAutoFit/>
          </a:bodyPr>
          <a:lstStyle/>
          <a:p>
            <a:r>
              <a:rPr lang="it-IT" b="1" i="1" dirty="0" smtClean="0">
                <a:solidFill>
                  <a:schemeClr val="accent2">
                    <a:lumMod val="50000"/>
                  </a:schemeClr>
                </a:solidFill>
              </a:rPr>
              <a:t>INTELLIGENZA INTERPERSONALE</a:t>
            </a:r>
          </a:p>
        </p:txBody>
      </p:sp>
      <p:sp>
        <p:nvSpPr>
          <p:cNvPr id="7" name="Rettangolo 6"/>
          <p:cNvSpPr/>
          <p:nvPr/>
        </p:nvSpPr>
        <p:spPr>
          <a:xfrm>
            <a:off x="3335785" y="6193811"/>
            <a:ext cx="2803075" cy="369332"/>
          </a:xfrm>
          <a:prstGeom prst="rect">
            <a:avLst/>
          </a:prstGeom>
        </p:spPr>
        <p:txBody>
          <a:bodyPr wrap="none">
            <a:spAutoFit/>
          </a:bodyPr>
          <a:lstStyle/>
          <a:p>
            <a:r>
              <a:rPr lang="it-IT" b="1" dirty="0" smtClean="0">
                <a:solidFill>
                  <a:schemeClr val="accent2">
                    <a:lumMod val="50000"/>
                  </a:schemeClr>
                </a:solidFill>
              </a:rPr>
              <a:t>I</a:t>
            </a:r>
            <a:r>
              <a:rPr lang="it-IT" b="1" i="1" dirty="0" smtClean="0">
                <a:solidFill>
                  <a:schemeClr val="accent2">
                    <a:lumMod val="50000"/>
                  </a:schemeClr>
                </a:solidFill>
              </a:rPr>
              <a:t>NTELLIGENZA</a:t>
            </a:r>
            <a:r>
              <a:rPr lang="it-IT" b="1" dirty="0" smtClean="0">
                <a:solidFill>
                  <a:schemeClr val="accent2">
                    <a:lumMod val="50000"/>
                  </a:schemeClr>
                </a:solidFill>
              </a:rPr>
              <a:t> </a:t>
            </a:r>
            <a:r>
              <a:rPr lang="it-IT" b="1" i="1" dirty="0" smtClean="0">
                <a:solidFill>
                  <a:schemeClr val="accent2">
                    <a:lumMod val="50000"/>
                  </a:schemeClr>
                </a:solidFill>
              </a:rPr>
              <a:t>LINGUISTICA</a:t>
            </a:r>
            <a:endParaRPr lang="it-IT" b="1" i="1" dirty="0">
              <a:solidFill>
                <a:schemeClr val="accent2">
                  <a:lumMod val="50000"/>
                </a:schemeClr>
              </a:solidFill>
            </a:endParaRPr>
          </a:p>
        </p:txBody>
      </p:sp>
      <p:sp>
        <p:nvSpPr>
          <p:cNvPr id="2" name="CasellaDiTesto 1"/>
          <p:cNvSpPr txBox="1"/>
          <p:nvPr/>
        </p:nvSpPr>
        <p:spPr>
          <a:xfrm>
            <a:off x="328076" y="1638718"/>
            <a:ext cx="8496944" cy="4555093"/>
          </a:xfrm>
          <a:prstGeom prst="rect">
            <a:avLst/>
          </a:prstGeom>
          <a:noFill/>
        </p:spPr>
        <p:txBody>
          <a:bodyPr wrap="square" rtlCol="0">
            <a:spAutoFit/>
          </a:bodyPr>
          <a:lstStyle/>
          <a:p>
            <a:pPr algn="ctr"/>
            <a:endParaRPr lang="it-IT" sz="2000" b="1" dirty="0" smtClean="0">
              <a:solidFill>
                <a:schemeClr val="bg1"/>
              </a:solidFill>
            </a:endParaRPr>
          </a:p>
          <a:p>
            <a:pPr algn="ctr">
              <a:lnSpc>
                <a:spcPct val="150000"/>
              </a:lnSpc>
            </a:pPr>
            <a:r>
              <a:rPr lang="it-IT" sz="2000" b="1" u="sng" dirty="0" smtClean="0">
                <a:solidFill>
                  <a:schemeClr val="bg1"/>
                </a:solidFill>
              </a:rPr>
              <a:t>IL GOMITOLO DELLA NONNA</a:t>
            </a:r>
            <a:r>
              <a:rPr lang="it-IT" sz="2000" b="1" dirty="0" smtClean="0">
                <a:solidFill>
                  <a:schemeClr val="bg1"/>
                </a:solidFill>
              </a:rPr>
              <a:t> per presentarsi, raccontarsi e ascoltarsi</a:t>
            </a:r>
          </a:p>
          <a:p>
            <a:pPr algn="ctr">
              <a:lnSpc>
                <a:spcPct val="150000"/>
              </a:lnSpc>
            </a:pPr>
            <a:r>
              <a:rPr lang="it-IT" sz="2000" b="1" u="sng" dirty="0" smtClean="0">
                <a:solidFill>
                  <a:schemeClr val="bg1"/>
                </a:solidFill>
              </a:rPr>
              <a:t>"LA MAGIA DEL NUMERO 1"</a:t>
            </a:r>
            <a:r>
              <a:rPr lang="it-IT" sz="2000" b="1" dirty="0" smtClean="0">
                <a:solidFill>
                  <a:schemeClr val="bg1"/>
                </a:solidFill>
              </a:rPr>
              <a:t> argomentare</a:t>
            </a:r>
            <a:r>
              <a:rPr lang="it-IT" sz="2000" b="1" dirty="0">
                <a:solidFill>
                  <a:schemeClr val="bg1"/>
                </a:solidFill>
              </a:rPr>
              <a:t> le proprie ipotesi e </a:t>
            </a:r>
            <a:r>
              <a:rPr lang="it-IT" sz="2000" b="1" dirty="0" smtClean="0">
                <a:solidFill>
                  <a:schemeClr val="bg1"/>
                </a:solidFill>
              </a:rPr>
              <a:t>confrontarle con gli altri, scoprire la </a:t>
            </a:r>
            <a:r>
              <a:rPr lang="it-IT" sz="2000" b="1" dirty="0">
                <a:solidFill>
                  <a:schemeClr val="bg1"/>
                </a:solidFill>
              </a:rPr>
              <a:t>strategia che si nasconde dietro l'apparente </a:t>
            </a:r>
            <a:r>
              <a:rPr lang="it-IT" sz="2000" b="1" dirty="0" smtClean="0">
                <a:solidFill>
                  <a:schemeClr val="bg1"/>
                </a:solidFill>
              </a:rPr>
              <a:t>«magia»</a:t>
            </a:r>
          </a:p>
          <a:p>
            <a:pPr algn="ctr">
              <a:lnSpc>
                <a:spcPct val="150000"/>
              </a:lnSpc>
            </a:pPr>
            <a:r>
              <a:rPr lang="it-IT" sz="2000" b="1" u="sng" dirty="0" smtClean="0">
                <a:solidFill>
                  <a:schemeClr val="bg1"/>
                </a:solidFill>
              </a:rPr>
              <a:t>IL CERCHIO MERAVIGLIOSO</a:t>
            </a:r>
            <a:r>
              <a:rPr lang="it-IT" sz="2000" b="1" dirty="0" smtClean="0">
                <a:solidFill>
                  <a:schemeClr val="bg1"/>
                </a:solidFill>
              </a:rPr>
              <a:t> per esprimere valutazioni e considerazioni </a:t>
            </a:r>
          </a:p>
          <a:p>
            <a:pPr algn="ctr">
              <a:lnSpc>
                <a:spcPct val="150000"/>
              </a:lnSpc>
            </a:pPr>
            <a:r>
              <a:rPr lang="it-IT" sz="2000" b="1" dirty="0" smtClean="0">
                <a:solidFill>
                  <a:schemeClr val="bg1"/>
                </a:solidFill>
              </a:rPr>
              <a:t>sulle attività svolte.</a:t>
            </a:r>
          </a:p>
          <a:p>
            <a:pPr algn="ctr">
              <a:lnSpc>
                <a:spcPct val="150000"/>
              </a:lnSpc>
            </a:pPr>
            <a:r>
              <a:rPr lang="it-IT" sz="2000" b="1" u="sng" dirty="0">
                <a:solidFill>
                  <a:schemeClr val="bg1"/>
                </a:solidFill>
              </a:rPr>
              <a:t>LA MATEMATICA È INTORNO A NOI</a:t>
            </a:r>
            <a:r>
              <a:rPr lang="it-IT" sz="2000" b="1" dirty="0">
                <a:solidFill>
                  <a:schemeClr val="bg1"/>
                </a:solidFill>
              </a:rPr>
              <a:t> per esprimere liberamente </a:t>
            </a:r>
            <a:r>
              <a:rPr lang="it-IT" sz="2000" b="1" dirty="0" smtClean="0">
                <a:solidFill>
                  <a:schemeClr val="bg1"/>
                </a:solidFill>
              </a:rPr>
              <a:t>le proprie idee</a:t>
            </a:r>
            <a:r>
              <a:rPr lang="it-IT" sz="2000" b="1" dirty="0">
                <a:solidFill>
                  <a:schemeClr val="bg1"/>
                </a:solidFill>
              </a:rPr>
              <a:t>, </a:t>
            </a:r>
          </a:p>
          <a:p>
            <a:pPr algn="ctr">
              <a:lnSpc>
                <a:spcPct val="150000"/>
              </a:lnSpc>
            </a:pPr>
            <a:r>
              <a:rPr lang="it-IT" sz="2000" b="1" dirty="0">
                <a:solidFill>
                  <a:schemeClr val="bg1"/>
                </a:solidFill>
              </a:rPr>
              <a:t>rispetto agli enti matematici che sono presenti nella loro vita quotidiana, </a:t>
            </a:r>
          </a:p>
          <a:p>
            <a:pPr algn="ctr">
              <a:lnSpc>
                <a:spcPct val="150000"/>
              </a:lnSpc>
            </a:pPr>
            <a:r>
              <a:rPr lang="it-IT" sz="2000" b="1" dirty="0">
                <a:solidFill>
                  <a:schemeClr val="bg1"/>
                </a:solidFill>
              </a:rPr>
              <a:t>sia dentro che fuori la scuola.</a:t>
            </a:r>
          </a:p>
          <a:p>
            <a:pPr algn="ctr">
              <a:lnSpc>
                <a:spcPct val="150000"/>
              </a:lnSpc>
            </a:pPr>
            <a:endParaRPr lang="it-IT" sz="2000" b="1" dirty="0">
              <a:solidFill>
                <a:schemeClr val="bg1"/>
              </a:solidFill>
            </a:endParaRPr>
          </a:p>
        </p:txBody>
      </p:sp>
      <p:sp>
        <p:nvSpPr>
          <p:cNvPr id="6" name="Rettangolo 5"/>
          <p:cNvSpPr/>
          <p:nvPr/>
        </p:nvSpPr>
        <p:spPr>
          <a:xfrm rot="19757701">
            <a:off x="6000704" y="5622431"/>
            <a:ext cx="3316164" cy="369332"/>
          </a:xfrm>
          <a:prstGeom prst="rect">
            <a:avLst/>
          </a:prstGeom>
        </p:spPr>
        <p:txBody>
          <a:bodyPr wrap="none">
            <a:spAutoFit/>
          </a:bodyPr>
          <a:lstStyle/>
          <a:p>
            <a:r>
              <a:rPr lang="it-IT" b="1" i="1" dirty="0" smtClean="0">
                <a:solidFill>
                  <a:schemeClr val="accent2">
                    <a:lumMod val="50000"/>
                  </a:schemeClr>
                </a:solidFill>
              </a:rPr>
              <a:t>INTELLIGENZA INTRAPERSONALE</a:t>
            </a:r>
          </a:p>
        </p:txBody>
      </p:sp>
      <p:pic>
        <p:nvPicPr>
          <p:cNvPr id="8" name="Immagine 7" descr="20150422_163945.jpg"/>
          <p:cNvPicPr>
            <a:picLocks noChangeAspect="1"/>
          </p:cNvPicPr>
          <p:nvPr/>
        </p:nvPicPr>
        <p:blipFill rotWithShape="1">
          <a:blip r:embed="rId3" cstate="print"/>
          <a:srcRect t="37020"/>
          <a:stretch/>
        </p:blipFill>
        <p:spPr>
          <a:xfrm rot="20981630">
            <a:off x="151242" y="265326"/>
            <a:ext cx="3033440" cy="1596906"/>
          </a:xfrm>
          <a:prstGeom prst="rect">
            <a:avLst/>
          </a:prstGeom>
          <a:ln>
            <a:noFill/>
          </a:ln>
          <a:effectLst>
            <a:outerShdw blurRad="292100" dist="139700" dir="2700000" algn="tl" rotWithShape="0">
              <a:srgbClr val="333333">
                <a:alpha val="65000"/>
              </a:srgbClr>
            </a:outerShdw>
          </a:effectLst>
        </p:spPr>
      </p:pic>
      <p:pic>
        <p:nvPicPr>
          <p:cNvPr id="9"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17615"/>
          <a:stretch/>
        </p:blipFill>
        <p:spPr bwMode="auto">
          <a:xfrm rot="744460">
            <a:off x="5764016" y="264769"/>
            <a:ext cx="3219316" cy="16998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Rettangolo 2"/>
          <p:cNvSpPr/>
          <p:nvPr/>
        </p:nvSpPr>
        <p:spPr>
          <a:xfrm>
            <a:off x="3064788" y="-11153"/>
            <a:ext cx="2992229" cy="400110"/>
          </a:xfrm>
          <a:prstGeom prst="rect">
            <a:avLst/>
          </a:prstGeom>
        </p:spPr>
        <p:txBody>
          <a:bodyPr wrap="none">
            <a:spAutoFit/>
          </a:bodyPr>
          <a:lstStyle/>
          <a:p>
            <a:pPr algn="ctr"/>
            <a:r>
              <a:rPr lang="it-IT" sz="2000" b="1" dirty="0">
                <a:solidFill>
                  <a:schemeClr val="accent2">
                    <a:lumMod val="50000"/>
                  </a:schemeClr>
                </a:solidFill>
              </a:rPr>
              <a:t>ATTIVITÀ ROMPIGHIACCIO</a:t>
            </a:r>
            <a:endParaRPr lang="it-IT" sz="2000" dirty="0"/>
          </a:p>
        </p:txBody>
      </p:sp>
    </p:spTree>
    <p:extLst>
      <p:ext uri="{BB962C8B-B14F-4D97-AF65-F5344CB8AC3E}">
        <p14:creationId xmlns:p14="http://schemas.microsoft.com/office/powerpoint/2010/main" xmlns="" val="26314294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2" descr="20150422_170101.jpg"/>
          <p:cNvPicPr>
            <a:picLocks noChangeAspect="1"/>
          </p:cNvPicPr>
          <p:nvPr/>
        </p:nvPicPr>
        <p:blipFill>
          <a:blip r:embed="rId3" cstate="print"/>
          <a:srcRect l="29687" t="10416" r="31250"/>
          <a:stretch>
            <a:fillRect/>
          </a:stretch>
        </p:blipFill>
        <p:spPr>
          <a:xfrm>
            <a:off x="3939878" y="3448"/>
            <a:ext cx="2357454" cy="4071942"/>
          </a:xfrm>
          <a:prstGeom prst="rect">
            <a:avLst/>
          </a:prstGeom>
          <a:ln>
            <a:noFill/>
          </a:ln>
          <a:effectLst>
            <a:outerShdw blurRad="292100" dist="139700" dir="2700000" algn="tl" rotWithShape="0">
              <a:srgbClr val="333333">
                <a:alpha val="65000"/>
              </a:srgbClr>
            </a:outerShdw>
          </a:effectLst>
        </p:spPr>
      </p:pic>
      <p:pic>
        <p:nvPicPr>
          <p:cNvPr id="12" name="Immagine 11" descr="20150422_165811.jpg"/>
          <p:cNvPicPr>
            <a:picLocks noChangeAspect="1"/>
          </p:cNvPicPr>
          <p:nvPr/>
        </p:nvPicPr>
        <p:blipFill>
          <a:blip r:embed="rId4" cstate="print"/>
          <a:srcRect l="33594" t="15625" r="29687"/>
          <a:stretch>
            <a:fillRect/>
          </a:stretch>
        </p:blipFill>
        <p:spPr>
          <a:xfrm>
            <a:off x="1907704" y="0"/>
            <a:ext cx="1928826" cy="3324119"/>
          </a:xfrm>
          <a:prstGeom prst="rect">
            <a:avLst/>
          </a:prstGeom>
          <a:ln>
            <a:noFill/>
          </a:ln>
          <a:effectLst>
            <a:outerShdw blurRad="292100" dist="139700" dir="2700000" algn="tl" rotWithShape="0">
              <a:srgbClr val="333333">
                <a:alpha val="65000"/>
              </a:srgbClr>
            </a:outerShdw>
          </a:effectLst>
        </p:spPr>
      </p:pic>
      <p:pic>
        <p:nvPicPr>
          <p:cNvPr id="8" name="Immagine 7" descr="20150422_173414.jpg"/>
          <p:cNvPicPr>
            <a:picLocks noChangeAspect="1"/>
          </p:cNvPicPr>
          <p:nvPr/>
        </p:nvPicPr>
        <p:blipFill rotWithShape="1">
          <a:blip r:embed="rId5" cstate="print"/>
          <a:srcRect l="32539" t="968" r="13351" b="30670"/>
          <a:stretch/>
        </p:blipFill>
        <p:spPr>
          <a:xfrm>
            <a:off x="0" y="4606875"/>
            <a:ext cx="2427554" cy="2232970"/>
          </a:xfrm>
          <a:prstGeom prst="rect">
            <a:avLst/>
          </a:prstGeom>
          <a:ln>
            <a:noFill/>
          </a:ln>
          <a:effectLst>
            <a:outerShdw blurRad="292100" dist="139700" dir="2700000" algn="tl" rotWithShape="0">
              <a:srgbClr val="333333">
                <a:alpha val="65000"/>
              </a:srgbClr>
            </a:outerShdw>
          </a:effectLst>
        </p:spPr>
      </p:pic>
      <p:pic>
        <p:nvPicPr>
          <p:cNvPr id="5" name="Immagine 4" descr="20150422_170130.jpg"/>
          <p:cNvPicPr>
            <a:picLocks noChangeAspect="1"/>
          </p:cNvPicPr>
          <p:nvPr/>
        </p:nvPicPr>
        <p:blipFill>
          <a:blip r:embed="rId6" cstate="print"/>
          <a:srcRect l="28906" r="37500" b="4166"/>
          <a:stretch>
            <a:fillRect/>
          </a:stretch>
        </p:blipFill>
        <p:spPr>
          <a:xfrm>
            <a:off x="-50046" y="0"/>
            <a:ext cx="1964274" cy="4385371"/>
          </a:xfrm>
          <a:prstGeom prst="rect">
            <a:avLst/>
          </a:prstGeom>
          <a:ln>
            <a:noFill/>
          </a:ln>
          <a:effectLst>
            <a:outerShdw blurRad="292100" dist="139700" dir="2700000" algn="tl" rotWithShape="0">
              <a:srgbClr val="333333">
                <a:alpha val="65000"/>
              </a:srgbClr>
            </a:outerShdw>
          </a:effectLst>
        </p:spPr>
      </p:pic>
      <p:pic>
        <p:nvPicPr>
          <p:cNvPr id="6" name="Immagine 5" descr="20150422_170618.jpg"/>
          <p:cNvPicPr>
            <a:picLocks noChangeAspect="1"/>
          </p:cNvPicPr>
          <p:nvPr/>
        </p:nvPicPr>
        <p:blipFill>
          <a:blip r:embed="rId7" cstate="print"/>
          <a:srcRect l="10156" t="2083" r="6250" b="3125"/>
          <a:stretch>
            <a:fillRect/>
          </a:stretch>
        </p:blipFill>
        <p:spPr>
          <a:xfrm>
            <a:off x="1907704" y="2382556"/>
            <a:ext cx="4479403" cy="2350011"/>
          </a:xfrm>
          <a:prstGeom prst="rect">
            <a:avLst/>
          </a:prstGeom>
          <a:ln>
            <a:noFill/>
          </a:ln>
          <a:effectLst>
            <a:outerShdw blurRad="292100" dist="139700" dir="2700000" algn="tl" rotWithShape="0">
              <a:srgbClr val="333333">
                <a:alpha val="65000"/>
              </a:srgbClr>
            </a:outerShdw>
          </a:effectLst>
        </p:spPr>
      </p:pic>
      <p:pic>
        <p:nvPicPr>
          <p:cNvPr id="9" name="Immagine 8" descr="20150422_183512.jpg"/>
          <p:cNvPicPr>
            <a:picLocks noChangeAspect="1"/>
          </p:cNvPicPr>
          <p:nvPr/>
        </p:nvPicPr>
        <p:blipFill>
          <a:blip r:embed="rId8" cstate="print"/>
          <a:srcRect t="3125" b="4166"/>
          <a:stretch>
            <a:fillRect/>
          </a:stretch>
        </p:blipFill>
        <p:spPr>
          <a:xfrm>
            <a:off x="5652500" y="4604965"/>
            <a:ext cx="3512038" cy="2159714"/>
          </a:xfrm>
          <a:prstGeom prst="rect">
            <a:avLst/>
          </a:prstGeom>
          <a:ln>
            <a:noFill/>
          </a:ln>
          <a:effectLst>
            <a:outerShdw blurRad="292100" dist="139700" dir="2700000" algn="tl" rotWithShape="0">
              <a:srgbClr val="333333">
                <a:alpha val="65000"/>
              </a:srgbClr>
            </a:outerShdw>
          </a:effectLst>
        </p:spPr>
      </p:pic>
      <p:pic>
        <p:nvPicPr>
          <p:cNvPr id="10" name="Immagine 9" descr="20150422_173943.jpg"/>
          <p:cNvPicPr>
            <a:picLocks noChangeAspect="1"/>
          </p:cNvPicPr>
          <p:nvPr/>
        </p:nvPicPr>
        <p:blipFill>
          <a:blip r:embed="rId9" cstate="print"/>
          <a:srcRect r="5556" b="2083"/>
          <a:stretch>
            <a:fillRect/>
          </a:stretch>
        </p:blipFill>
        <p:spPr>
          <a:xfrm rot="10800000">
            <a:off x="6387107" y="2145739"/>
            <a:ext cx="2778860" cy="2459226"/>
          </a:xfrm>
          <a:prstGeom prst="rect">
            <a:avLst/>
          </a:prstGeom>
          <a:ln>
            <a:noFill/>
          </a:ln>
          <a:effectLst>
            <a:outerShdw blurRad="292100" dist="139700" dir="2700000" algn="tl" rotWithShape="0">
              <a:srgbClr val="333333">
                <a:alpha val="65000"/>
              </a:srgbClr>
            </a:outerShdw>
          </a:effectLst>
        </p:spPr>
      </p:pic>
      <p:pic>
        <p:nvPicPr>
          <p:cNvPr id="11" name="Immagine 10" descr="20150422_174133.jpg"/>
          <p:cNvPicPr>
            <a:picLocks noChangeAspect="1"/>
          </p:cNvPicPr>
          <p:nvPr/>
        </p:nvPicPr>
        <p:blipFill>
          <a:blip r:embed="rId10" cstate="print"/>
          <a:stretch>
            <a:fillRect/>
          </a:stretch>
        </p:blipFill>
        <p:spPr>
          <a:xfrm>
            <a:off x="1969814" y="4651491"/>
            <a:ext cx="3662148" cy="2188354"/>
          </a:xfrm>
          <a:prstGeom prst="rect">
            <a:avLst/>
          </a:prstGeom>
          <a:ln>
            <a:noFill/>
          </a:ln>
          <a:effectLst>
            <a:outerShdw blurRad="292100" dist="139700" dir="2700000" algn="tl" rotWithShape="0">
              <a:srgbClr val="333333">
                <a:alpha val="65000"/>
              </a:srgbClr>
            </a:outerShdw>
          </a:effectLst>
        </p:spPr>
      </p:pic>
      <p:pic>
        <p:nvPicPr>
          <p:cNvPr id="14" name="Immagine 13" descr="20150422_165653.jpg"/>
          <p:cNvPicPr>
            <a:picLocks noChangeAspect="1"/>
          </p:cNvPicPr>
          <p:nvPr/>
        </p:nvPicPr>
        <p:blipFill rotWithShape="1">
          <a:blip r:embed="rId11" cstate="print"/>
          <a:srcRect l="8955" t="17911" b="31644"/>
          <a:stretch/>
        </p:blipFill>
        <p:spPr>
          <a:xfrm>
            <a:off x="5940152" y="253025"/>
            <a:ext cx="3203848" cy="184007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9297507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aborazione alternativa 4"/>
          <p:cNvSpPr/>
          <p:nvPr/>
        </p:nvSpPr>
        <p:spPr>
          <a:xfrm>
            <a:off x="899592" y="5085184"/>
            <a:ext cx="7272808" cy="876913"/>
          </a:xfrm>
          <a:prstGeom prst="flowChartAlternateProcess">
            <a:avLst/>
          </a:prstGeom>
          <a:solidFill>
            <a:schemeClr val="bg2"/>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1767414" y="210812"/>
            <a:ext cx="5177123" cy="830997"/>
          </a:xfrm>
          <a:prstGeom prst="rect">
            <a:avLst/>
          </a:prstGeom>
        </p:spPr>
        <p:txBody>
          <a:bodyPr wrap="none">
            <a:spAutoFit/>
          </a:bodyPr>
          <a:lstStyle/>
          <a:p>
            <a:pPr algn="ctr"/>
            <a:r>
              <a:rPr lang="it-IT" sz="2400" b="1" dirty="0" smtClean="0">
                <a:solidFill>
                  <a:schemeClr val="accent2"/>
                </a:solidFill>
              </a:rPr>
              <a:t>INTRECCI… CON LE MANI E NON SOLO:</a:t>
            </a:r>
            <a:r>
              <a:rPr lang="it-IT" sz="2400" b="1" dirty="0" smtClean="0"/>
              <a:t> </a:t>
            </a:r>
          </a:p>
          <a:p>
            <a:pPr algn="ctr"/>
            <a:r>
              <a:rPr lang="it-IT" sz="2400" b="1" dirty="0" smtClean="0">
                <a:solidFill>
                  <a:schemeClr val="accent2">
                    <a:lumMod val="75000"/>
                  </a:schemeClr>
                </a:solidFill>
              </a:rPr>
              <a:t>apprendimento guidato per scoperta</a:t>
            </a:r>
            <a:endParaRPr lang="it-IT" sz="2400" b="1" dirty="0">
              <a:solidFill>
                <a:schemeClr val="accent2">
                  <a:lumMod val="75000"/>
                </a:schemeClr>
              </a:solidFill>
            </a:endParaRPr>
          </a:p>
        </p:txBody>
      </p:sp>
      <p:sp>
        <p:nvSpPr>
          <p:cNvPr id="3" name="Rettangolo 2"/>
          <p:cNvSpPr/>
          <p:nvPr/>
        </p:nvSpPr>
        <p:spPr>
          <a:xfrm>
            <a:off x="1187624" y="1105031"/>
            <a:ext cx="6336704" cy="2031325"/>
          </a:xfrm>
          <a:prstGeom prst="rect">
            <a:avLst/>
          </a:prstGeom>
        </p:spPr>
        <p:txBody>
          <a:bodyPr wrap="square">
            <a:spAutoFit/>
          </a:bodyPr>
          <a:lstStyle/>
          <a:p>
            <a:pPr algn="just"/>
            <a:r>
              <a:rPr lang="it-IT" u="sng" dirty="0" smtClean="0">
                <a:solidFill>
                  <a:schemeClr val="accent4">
                    <a:lumMod val="75000"/>
                  </a:schemeClr>
                </a:solidFill>
              </a:rPr>
              <a:t> </a:t>
            </a:r>
            <a:r>
              <a:rPr lang="it-IT" u="sng" dirty="0">
                <a:solidFill>
                  <a:schemeClr val="accent4">
                    <a:lumMod val="75000"/>
                  </a:schemeClr>
                </a:solidFill>
              </a:rPr>
              <a:t>la piegatura della carta, uso di nastri, </a:t>
            </a:r>
            <a:r>
              <a:rPr lang="it-IT" u="sng" dirty="0" smtClean="0">
                <a:solidFill>
                  <a:schemeClr val="accent4">
                    <a:lumMod val="75000"/>
                  </a:schemeClr>
                </a:solidFill>
              </a:rPr>
              <a:t>cannucce, segnaposti </a:t>
            </a:r>
            <a:r>
              <a:rPr lang="it-IT" u="sng" dirty="0">
                <a:solidFill>
                  <a:schemeClr val="accent4">
                    <a:lumMod val="75000"/>
                  </a:schemeClr>
                </a:solidFill>
              </a:rPr>
              <a:t>e materiale non strutturato reperibile in </a:t>
            </a:r>
            <a:r>
              <a:rPr lang="it-IT" u="sng" dirty="0" smtClean="0">
                <a:solidFill>
                  <a:schemeClr val="accent4">
                    <a:lumMod val="75000"/>
                  </a:schemeClr>
                </a:solidFill>
              </a:rPr>
              <a:t>aula</a:t>
            </a:r>
            <a:r>
              <a:rPr lang="it-IT" dirty="0" smtClean="0">
                <a:solidFill>
                  <a:schemeClr val="accent4">
                    <a:lumMod val="75000"/>
                  </a:schemeClr>
                </a:solidFill>
              </a:rPr>
              <a:t>, per esprimere </a:t>
            </a:r>
            <a:r>
              <a:rPr lang="it-IT" dirty="0">
                <a:solidFill>
                  <a:schemeClr val="accent4">
                    <a:lumMod val="75000"/>
                  </a:schemeClr>
                </a:solidFill>
              </a:rPr>
              <a:t>in modo semplice, intuitivo </a:t>
            </a:r>
            <a:r>
              <a:rPr lang="it-IT" dirty="0" smtClean="0">
                <a:solidFill>
                  <a:schemeClr val="accent4">
                    <a:lumMod val="75000"/>
                  </a:schemeClr>
                </a:solidFill>
              </a:rPr>
              <a:t>ma </a:t>
            </a:r>
            <a:r>
              <a:rPr lang="it-IT" dirty="0">
                <a:solidFill>
                  <a:schemeClr val="accent4">
                    <a:lumMod val="75000"/>
                  </a:schemeClr>
                </a:solidFill>
              </a:rPr>
              <a:t>corretto </a:t>
            </a:r>
            <a:r>
              <a:rPr lang="it-IT" dirty="0" smtClean="0">
                <a:solidFill>
                  <a:schemeClr val="accent4">
                    <a:lumMod val="75000"/>
                  </a:schemeClr>
                </a:solidFill>
              </a:rPr>
              <a:t>una </a:t>
            </a:r>
            <a:r>
              <a:rPr lang="it-IT" dirty="0">
                <a:solidFill>
                  <a:schemeClr val="accent4">
                    <a:lumMod val="75000"/>
                  </a:schemeClr>
                </a:solidFill>
              </a:rPr>
              <a:t>definizione degli </a:t>
            </a:r>
            <a:r>
              <a:rPr lang="it-IT" dirty="0" smtClean="0">
                <a:solidFill>
                  <a:schemeClr val="accent4">
                    <a:lumMod val="75000"/>
                  </a:schemeClr>
                </a:solidFill>
              </a:rPr>
              <a:t>enti geometrici osservati: rette, semirette, segmenti, poligoni (regolari e non, concavi e convessi)</a:t>
            </a:r>
            <a:endParaRPr lang="it-IT" dirty="0">
              <a:solidFill>
                <a:schemeClr val="accent4">
                  <a:lumMod val="75000"/>
                </a:schemeClr>
              </a:solidFill>
            </a:endParaRPr>
          </a:p>
          <a:p>
            <a:r>
              <a:rPr lang="it-IT" dirty="0"/>
              <a:t> </a:t>
            </a:r>
          </a:p>
          <a:p>
            <a:r>
              <a:rPr lang="it-IT" dirty="0"/>
              <a:t> </a:t>
            </a:r>
          </a:p>
        </p:txBody>
      </p:sp>
      <p:sp>
        <p:nvSpPr>
          <p:cNvPr id="4" name="Rettangolo 3"/>
          <p:cNvSpPr/>
          <p:nvPr/>
        </p:nvSpPr>
        <p:spPr>
          <a:xfrm>
            <a:off x="1187624" y="3930772"/>
            <a:ext cx="6624736" cy="2031325"/>
          </a:xfrm>
          <a:prstGeom prst="rect">
            <a:avLst/>
          </a:prstGeom>
        </p:spPr>
        <p:txBody>
          <a:bodyPr wrap="square">
            <a:spAutoFit/>
          </a:bodyPr>
          <a:lstStyle/>
          <a:p>
            <a:pPr algn="just"/>
            <a:r>
              <a:rPr lang="it-IT" u="sng" dirty="0">
                <a:solidFill>
                  <a:schemeClr val="accent4">
                    <a:lumMod val="75000"/>
                  </a:schemeClr>
                </a:solidFill>
              </a:rPr>
              <a:t>“Il percorso </a:t>
            </a:r>
            <a:r>
              <a:rPr lang="it-IT" u="sng" dirty="0" smtClean="0">
                <a:solidFill>
                  <a:schemeClr val="accent4">
                    <a:lumMod val="75000"/>
                  </a:schemeClr>
                </a:solidFill>
              </a:rPr>
              <a:t>bendato</a:t>
            </a:r>
            <a:r>
              <a:rPr lang="it-IT" dirty="0" smtClean="0">
                <a:solidFill>
                  <a:schemeClr val="accent4">
                    <a:lumMod val="75000"/>
                  </a:schemeClr>
                </a:solidFill>
              </a:rPr>
              <a:t>”:  un gioco per permettere di riflettere sull’importanza del linguaggio corretto  e sulla necessità di usare espressioni comprensibili e chiare, comuni a tutti. </a:t>
            </a:r>
          </a:p>
          <a:p>
            <a:pPr algn="just"/>
            <a:endParaRPr lang="it-IT" dirty="0" smtClean="0"/>
          </a:p>
          <a:p>
            <a:pPr algn="just"/>
            <a:r>
              <a:rPr lang="it-IT" dirty="0" smtClean="0">
                <a:solidFill>
                  <a:schemeClr val="accent2">
                    <a:lumMod val="50000"/>
                  </a:schemeClr>
                </a:solidFill>
              </a:rPr>
              <a:t>«</a:t>
            </a:r>
            <a:r>
              <a:rPr lang="it-IT" i="1" dirty="0" smtClean="0">
                <a:solidFill>
                  <a:schemeClr val="accent2">
                    <a:lumMod val="50000"/>
                  </a:schemeClr>
                </a:solidFill>
              </a:rPr>
              <a:t>il gioco…ha un ruolo cruciale nella comunicazione, nell’educazione al rispetto di regole condivise, nell’elaborazione di strategie adatte a contesti diversi» (I.N. 2012)</a:t>
            </a:r>
            <a:endParaRPr lang="it-IT" dirty="0">
              <a:solidFill>
                <a:schemeClr val="accent2">
                  <a:lumMod val="50000"/>
                </a:schemeClr>
              </a:solidFill>
            </a:endParaRPr>
          </a:p>
        </p:txBody>
      </p:sp>
      <p:sp>
        <p:nvSpPr>
          <p:cNvPr id="6" name="Rettangolo 5"/>
          <p:cNvSpPr/>
          <p:nvPr/>
        </p:nvSpPr>
        <p:spPr>
          <a:xfrm>
            <a:off x="757621" y="2647993"/>
            <a:ext cx="7519880" cy="923330"/>
          </a:xfrm>
          <a:prstGeom prst="rect">
            <a:avLst/>
          </a:prstGeom>
        </p:spPr>
        <p:txBody>
          <a:bodyPr wrap="square">
            <a:spAutoFit/>
          </a:bodyPr>
          <a:lstStyle/>
          <a:p>
            <a:pPr algn="just"/>
            <a:r>
              <a:rPr lang="it-IT" b="1" i="1" dirty="0">
                <a:solidFill>
                  <a:schemeClr val="accent4">
                    <a:lumMod val="50000"/>
                  </a:schemeClr>
                </a:solidFill>
              </a:rPr>
              <a:t>Ogni concetto astratto è stato presentato con molteplici </a:t>
            </a:r>
            <a:r>
              <a:rPr lang="it-IT" b="1" i="1" dirty="0" smtClean="0">
                <a:solidFill>
                  <a:schemeClr val="accent4">
                    <a:lumMod val="50000"/>
                  </a:schemeClr>
                </a:solidFill>
              </a:rPr>
              <a:t>rappresentazioni, </a:t>
            </a:r>
            <a:r>
              <a:rPr lang="it-IT" b="1" i="1" dirty="0">
                <a:solidFill>
                  <a:schemeClr val="accent4">
                    <a:lumMod val="50000"/>
                  </a:schemeClr>
                </a:solidFill>
              </a:rPr>
              <a:t>affinché il bambino non confonda il concetto con la rappresentazione stessa e non sviluppi fissità funzionali e </a:t>
            </a:r>
            <a:r>
              <a:rPr lang="it-IT" b="1" i="1" dirty="0" err="1">
                <a:solidFill>
                  <a:schemeClr val="accent4">
                    <a:lumMod val="50000"/>
                  </a:schemeClr>
                </a:solidFill>
              </a:rPr>
              <a:t>misconcetti</a:t>
            </a:r>
            <a:r>
              <a:rPr lang="it-IT" b="1" dirty="0">
                <a:solidFill>
                  <a:schemeClr val="accent4">
                    <a:lumMod val="50000"/>
                  </a:schemeClr>
                </a:solidFill>
              </a:rPr>
              <a:t>. </a:t>
            </a:r>
          </a:p>
        </p:txBody>
      </p:sp>
      <p:sp>
        <p:nvSpPr>
          <p:cNvPr id="7" name="Rettangolo 6"/>
          <p:cNvSpPr/>
          <p:nvPr/>
        </p:nvSpPr>
        <p:spPr>
          <a:xfrm>
            <a:off x="295956" y="1626166"/>
            <a:ext cx="461665" cy="3603230"/>
          </a:xfrm>
          <a:prstGeom prst="rect">
            <a:avLst/>
          </a:prstGeom>
        </p:spPr>
        <p:txBody>
          <a:bodyPr vert="vert270" wrap="none">
            <a:spAutoFit/>
          </a:bodyPr>
          <a:lstStyle/>
          <a:p>
            <a:r>
              <a:rPr lang="it-IT" b="1" i="1" dirty="0" smtClean="0">
                <a:solidFill>
                  <a:schemeClr val="accent6">
                    <a:lumMod val="50000"/>
                  </a:schemeClr>
                </a:solidFill>
              </a:rPr>
              <a:t>INTELL</a:t>
            </a:r>
            <a:r>
              <a:rPr lang="it-IT" b="1" i="1" dirty="0" smtClean="0">
                <a:solidFill>
                  <a:schemeClr val="accent2">
                    <a:lumMod val="75000"/>
                  </a:schemeClr>
                </a:solidFill>
              </a:rPr>
              <a:t>IGENZA LOGICO-MATEMATICA</a:t>
            </a:r>
            <a:endParaRPr lang="it-IT" b="1" dirty="0">
              <a:solidFill>
                <a:schemeClr val="accent2">
                  <a:lumMod val="75000"/>
                </a:schemeClr>
              </a:solidFill>
            </a:endParaRPr>
          </a:p>
        </p:txBody>
      </p:sp>
      <p:sp>
        <p:nvSpPr>
          <p:cNvPr id="8" name="Rettangolo 7"/>
          <p:cNvSpPr/>
          <p:nvPr/>
        </p:nvSpPr>
        <p:spPr>
          <a:xfrm>
            <a:off x="8277501" y="1934346"/>
            <a:ext cx="461665" cy="2986871"/>
          </a:xfrm>
          <a:prstGeom prst="rect">
            <a:avLst/>
          </a:prstGeom>
        </p:spPr>
        <p:txBody>
          <a:bodyPr vert="vert" wrap="square">
            <a:spAutoFit/>
          </a:bodyPr>
          <a:lstStyle/>
          <a:p>
            <a:r>
              <a:rPr lang="it-IT" b="1" i="1" dirty="0" smtClean="0">
                <a:solidFill>
                  <a:schemeClr val="accent2">
                    <a:lumMod val="75000"/>
                  </a:schemeClr>
                </a:solidFill>
              </a:rPr>
              <a:t>INTELLIGENZA VISUOSPAZIA</a:t>
            </a:r>
            <a:r>
              <a:rPr lang="it-IT" b="1" i="1" dirty="0" smtClean="0">
                <a:solidFill>
                  <a:schemeClr val="accent6">
                    <a:lumMod val="50000"/>
                  </a:schemeClr>
                </a:solidFill>
              </a:rPr>
              <a:t>LE</a:t>
            </a:r>
            <a:endParaRPr lang="it-IT" b="1" dirty="0">
              <a:solidFill>
                <a:schemeClr val="accent6">
                  <a:lumMod val="50000"/>
                </a:schemeClr>
              </a:solidFill>
            </a:endParaRPr>
          </a:p>
        </p:txBody>
      </p:sp>
      <p:sp>
        <p:nvSpPr>
          <p:cNvPr id="9" name="Rettangolo 8"/>
          <p:cNvSpPr/>
          <p:nvPr/>
        </p:nvSpPr>
        <p:spPr>
          <a:xfrm rot="16200000">
            <a:off x="4466751" y="4557169"/>
            <a:ext cx="461665" cy="3851567"/>
          </a:xfrm>
          <a:prstGeom prst="rect">
            <a:avLst/>
          </a:prstGeom>
        </p:spPr>
        <p:txBody>
          <a:bodyPr vert="vert" wrap="none">
            <a:spAutoFit/>
          </a:bodyPr>
          <a:lstStyle/>
          <a:p>
            <a:r>
              <a:rPr lang="it-IT" b="1" i="1" dirty="0" smtClean="0">
                <a:solidFill>
                  <a:schemeClr val="accent2">
                    <a:lumMod val="75000"/>
                  </a:schemeClr>
                </a:solidFill>
              </a:rPr>
              <a:t>INTELLIGENZA CORPOREO-CINESTETICA</a:t>
            </a:r>
            <a:endParaRPr lang="it-IT" b="1" dirty="0">
              <a:solidFill>
                <a:schemeClr val="accent2">
                  <a:lumMod val="75000"/>
                </a:schemeClr>
              </a:solidFill>
            </a:endParaRPr>
          </a:p>
        </p:txBody>
      </p:sp>
    </p:spTree>
    <p:extLst>
      <p:ext uri="{BB962C8B-B14F-4D97-AF65-F5344CB8AC3E}">
        <p14:creationId xmlns:p14="http://schemas.microsoft.com/office/powerpoint/2010/main" xmlns="" val="35069135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20150430_164811.jpg"/>
          <p:cNvPicPr>
            <a:picLocks noChangeAspect="1"/>
          </p:cNvPicPr>
          <p:nvPr/>
        </p:nvPicPr>
        <p:blipFill rotWithShape="1">
          <a:blip r:embed="rId3" cstate="print"/>
          <a:srcRect r="19797"/>
          <a:stretch/>
        </p:blipFill>
        <p:spPr>
          <a:xfrm>
            <a:off x="6170133" y="4151357"/>
            <a:ext cx="2973867" cy="2780928"/>
          </a:xfrm>
          <a:prstGeom prst="rect">
            <a:avLst/>
          </a:prstGeom>
          <a:ln>
            <a:noFill/>
          </a:ln>
          <a:effectLst>
            <a:outerShdw blurRad="292100" dist="139700" dir="2700000" algn="tl" rotWithShape="0">
              <a:srgbClr val="333333">
                <a:alpha val="65000"/>
              </a:srgbClr>
            </a:outerShdw>
          </a:effectLst>
        </p:spPr>
      </p:pic>
      <p:pic>
        <p:nvPicPr>
          <p:cNvPr id="3" name="Immagine 2" descr="20150430_163759.jpg"/>
          <p:cNvPicPr>
            <a:picLocks noChangeAspect="1"/>
          </p:cNvPicPr>
          <p:nvPr/>
        </p:nvPicPr>
        <p:blipFill rotWithShape="1">
          <a:blip r:embed="rId4" cstate="print"/>
          <a:srcRect t="6250" b="7037"/>
          <a:stretch/>
        </p:blipFill>
        <p:spPr>
          <a:xfrm>
            <a:off x="2555776" y="4366999"/>
            <a:ext cx="3804454" cy="2505600"/>
          </a:xfrm>
          <a:prstGeom prst="rect">
            <a:avLst/>
          </a:prstGeom>
        </p:spPr>
      </p:pic>
      <p:pic>
        <p:nvPicPr>
          <p:cNvPr id="4" name="Immagine 3" descr="20150427_183008.jpg"/>
          <p:cNvPicPr>
            <a:picLocks noChangeAspect="1"/>
          </p:cNvPicPr>
          <p:nvPr/>
        </p:nvPicPr>
        <p:blipFill>
          <a:blip r:embed="rId5" cstate="print"/>
          <a:stretch>
            <a:fillRect/>
          </a:stretch>
        </p:blipFill>
        <p:spPr>
          <a:xfrm>
            <a:off x="0" y="223"/>
            <a:ext cx="3814746" cy="2901356"/>
          </a:xfrm>
          <a:prstGeom prst="rect">
            <a:avLst/>
          </a:prstGeom>
          <a:ln>
            <a:noFill/>
          </a:ln>
          <a:effectLst>
            <a:outerShdw blurRad="292100" dist="139700" dir="2700000" algn="tl" rotWithShape="0">
              <a:srgbClr val="333333">
                <a:alpha val="65000"/>
              </a:srgbClr>
            </a:outerShdw>
          </a:effectLst>
        </p:spPr>
      </p:pic>
      <p:pic>
        <p:nvPicPr>
          <p:cNvPr id="6"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0" y="2345484"/>
            <a:ext cx="2949618" cy="22122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Immagine 6" descr="20150427_183657.jpg"/>
          <p:cNvPicPr>
            <a:picLocks noChangeAspect="1"/>
          </p:cNvPicPr>
          <p:nvPr/>
        </p:nvPicPr>
        <p:blipFill rotWithShape="1">
          <a:blip r:embed="rId7" cstate="print"/>
          <a:srcRect t="29072"/>
          <a:stretch/>
        </p:blipFill>
        <p:spPr>
          <a:xfrm>
            <a:off x="2423874" y="-4750"/>
            <a:ext cx="3510226" cy="2278729"/>
          </a:xfrm>
          <a:prstGeom prst="rect">
            <a:avLst/>
          </a:prstGeom>
          <a:ln>
            <a:noFill/>
          </a:ln>
          <a:effectLst>
            <a:outerShdw blurRad="292100" dist="139700" dir="2700000" algn="tl" rotWithShape="0">
              <a:srgbClr val="333333">
                <a:alpha val="65000"/>
              </a:srgbClr>
            </a:outerShdw>
          </a:effectLst>
        </p:spPr>
      </p:pic>
      <p:pic>
        <p:nvPicPr>
          <p:cNvPr id="8" name="Immagine 7" descr="20150430_171713.jpg"/>
          <p:cNvPicPr>
            <a:picLocks noChangeAspect="1"/>
          </p:cNvPicPr>
          <p:nvPr/>
        </p:nvPicPr>
        <p:blipFill>
          <a:blip r:embed="rId8" cstate="print"/>
          <a:stretch>
            <a:fillRect/>
          </a:stretch>
        </p:blipFill>
        <p:spPr>
          <a:xfrm>
            <a:off x="0" y="4561534"/>
            <a:ext cx="3153428" cy="2365071"/>
          </a:xfrm>
          <a:prstGeom prst="rect">
            <a:avLst/>
          </a:prstGeom>
        </p:spPr>
      </p:pic>
      <p:pic>
        <p:nvPicPr>
          <p:cNvPr id="9" name="Immagine 8" descr="20150506_165138.jpg"/>
          <p:cNvPicPr>
            <a:picLocks noChangeAspect="1"/>
          </p:cNvPicPr>
          <p:nvPr/>
        </p:nvPicPr>
        <p:blipFill>
          <a:blip r:embed="rId9" cstate="print"/>
          <a:srcRect t="13541" r="3906" b="27083"/>
          <a:stretch>
            <a:fillRect/>
          </a:stretch>
        </p:blipFill>
        <p:spPr>
          <a:xfrm>
            <a:off x="5195035" y="223"/>
            <a:ext cx="3933329" cy="2418096"/>
          </a:xfrm>
          <a:prstGeom prst="rect">
            <a:avLst/>
          </a:prstGeom>
          <a:ln>
            <a:noFill/>
          </a:ln>
          <a:effectLst>
            <a:outerShdw blurRad="292100" dist="139700" dir="2700000" algn="tl" rotWithShape="0">
              <a:srgbClr val="333333">
                <a:alpha val="65000"/>
              </a:srgbClr>
            </a:outerShdw>
          </a:effectLst>
        </p:spPr>
      </p:pic>
      <p:pic>
        <p:nvPicPr>
          <p:cNvPr id="10" name="Immagine 9" descr="20150506_165159.jpg"/>
          <p:cNvPicPr>
            <a:picLocks noChangeAspect="1"/>
          </p:cNvPicPr>
          <p:nvPr/>
        </p:nvPicPr>
        <p:blipFill>
          <a:blip r:embed="rId10" cstate="print"/>
          <a:stretch>
            <a:fillRect/>
          </a:stretch>
        </p:blipFill>
        <p:spPr>
          <a:xfrm>
            <a:off x="6463705" y="2213728"/>
            <a:ext cx="2664659" cy="1998495"/>
          </a:xfrm>
          <a:prstGeom prst="rect">
            <a:avLst/>
          </a:prstGeom>
          <a:ln>
            <a:noFill/>
          </a:ln>
          <a:effectLst>
            <a:outerShdw blurRad="292100" dist="139700" dir="2700000" algn="tl" rotWithShape="0">
              <a:srgbClr val="333333">
                <a:alpha val="65000"/>
              </a:srgbClr>
            </a:outerShdw>
          </a:effectLst>
        </p:spPr>
      </p:pic>
      <p:pic>
        <p:nvPicPr>
          <p:cNvPr id="12" name="Picture 2"/>
          <p:cNvPicPr>
            <a:picLocks noChangeAspect="1" noChangeArrowheads="1"/>
          </p:cNvPicPr>
          <p:nvPr/>
        </p:nvPicPr>
        <p:blipFill rotWithShape="1">
          <a:blip r:embed="rId11" cstate="print">
            <a:extLst>
              <a:ext uri="{28A0092B-C50C-407E-A947-70E740481C1C}">
                <a14:useLocalDpi xmlns:a14="http://schemas.microsoft.com/office/drawing/2010/main" xmlns="" val="0"/>
              </a:ext>
            </a:extLst>
          </a:blip>
          <a:srcRect t="14246"/>
          <a:stretch/>
        </p:blipFill>
        <p:spPr bwMode="auto">
          <a:xfrm>
            <a:off x="4458003" y="223"/>
            <a:ext cx="1604701" cy="21393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Picture 2"/>
          <p:cNvPicPr>
            <a:picLocks noChangeAspect="1" noChangeArrowheads="1"/>
          </p:cNvPicPr>
          <p:nvPr/>
        </p:nvPicPr>
        <p:blipFill rotWithShape="1">
          <a:blip r:embed="rId12" cstate="print">
            <a:extLst>
              <a:ext uri="{28A0092B-C50C-407E-A947-70E740481C1C}">
                <a14:useLocalDpi xmlns:a14="http://schemas.microsoft.com/office/drawing/2010/main" xmlns="" val="0"/>
              </a:ext>
            </a:extLst>
          </a:blip>
          <a:srcRect t="18196" b="23421"/>
          <a:stretch/>
        </p:blipFill>
        <p:spPr bwMode="auto">
          <a:xfrm>
            <a:off x="2717024" y="2066289"/>
            <a:ext cx="3746681" cy="2399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958782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79512" y="768843"/>
            <a:ext cx="7110536" cy="830997"/>
          </a:xfrm>
          <a:prstGeom prst="rect">
            <a:avLst/>
          </a:prstGeom>
        </p:spPr>
        <p:txBody>
          <a:bodyPr wrap="square">
            <a:spAutoFit/>
          </a:bodyPr>
          <a:lstStyle/>
          <a:p>
            <a:r>
              <a:rPr lang="it-IT" sz="2400" b="1" dirty="0" smtClean="0">
                <a:solidFill>
                  <a:schemeClr val="accent2">
                    <a:lumMod val="75000"/>
                  </a:schemeClr>
                </a:solidFill>
              </a:rPr>
              <a:t>LE PAROLE DELLA MATEMATICA…PER LA VITA: </a:t>
            </a:r>
          </a:p>
          <a:p>
            <a:r>
              <a:rPr lang="it-IT" sz="2400" b="1" dirty="0" smtClean="0">
                <a:solidFill>
                  <a:schemeClr val="accent2">
                    <a:lumMod val="75000"/>
                  </a:schemeClr>
                </a:solidFill>
              </a:rPr>
              <a:t>PROBLEMA? PROBLEMI? …E LA SPESA? …E LA FESTA?</a:t>
            </a:r>
            <a:endParaRPr lang="it-IT" sz="2400" b="1" dirty="0">
              <a:solidFill>
                <a:schemeClr val="accent2">
                  <a:lumMod val="75000"/>
                </a:schemeClr>
              </a:solidFill>
            </a:endParaRPr>
          </a:p>
        </p:txBody>
      </p:sp>
      <p:sp>
        <p:nvSpPr>
          <p:cNvPr id="3" name="CasellaDiTesto 2"/>
          <p:cNvSpPr txBox="1"/>
          <p:nvPr/>
        </p:nvSpPr>
        <p:spPr>
          <a:xfrm rot="1055220">
            <a:off x="5473748" y="538011"/>
            <a:ext cx="3632598" cy="461665"/>
          </a:xfrm>
          <a:prstGeom prst="rect">
            <a:avLst/>
          </a:prstGeom>
          <a:noFill/>
        </p:spPr>
        <p:txBody>
          <a:bodyPr wrap="none" rtlCol="0">
            <a:spAutoFit/>
          </a:bodyPr>
          <a:lstStyle/>
          <a:p>
            <a:r>
              <a:rPr lang="it-IT" sz="2400" b="1" dirty="0" smtClean="0">
                <a:solidFill>
                  <a:schemeClr val="accent2">
                    <a:lumMod val="75000"/>
                  </a:schemeClr>
                </a:solidFill>
              </a:rPr>
              <a:t>LE INTELLIGENZE MULTIPLE</a:t>
            </a:r>
            <a:endParaRPr lang="it-IT" sz="2400" b="1" dirty="0">
              <a:solidFill>
                <a:schemeClr val="accent2">
                  <a:lumMod val="75000"/>
                </a:schemeClr>
              </a:solidFill>
            </a:endParaRPr>
          </a:p>
        </p:txBody>
      </p:sp>
      <p:pic>
        <p:nvPicPr>
          <p:cNvPr id="4" name="Immagine 3" descr="20150518_164357.jpg"/>
          <p:cNvPicPr>
            <a:picLocks noChangeAspect="1"/>
          </p:cNvPicPr>
          <p:nvPr/>
        </p:nvPicPr>
        <p:blipFill>
          <a:blip r:embed="rId3" cstate="print"/>
          <a:stretch>
            <a:fillRect/>
          </a:stretch>
        </p:blipFill>
        <p:spPr>
          <a:xfrm>
            <a:off x="179512" y="2204864"/>
            <a:ext cx="4176464" cy="4536504"/>
          </a:xfrm>
          <a:prstGeom prst="rect">
            <a:avLst/>
          </a:prstGeom>
        </p:spPr>
      </p:pic>
      <p:pic>
        <p:nvPicPr>
          <p:cNvPr id="5" name="Immagine 4" descr="20150518_172621.jpg"/>
          <p:cNvPicPr>
            <a:picLocks noChangeAspect="1"/>
          </p:cNvPicPr>
          <p:nvPr/>
        </p:nvPicPr>
        <p:blipFill>
          <a:blip r:embed="rId4" cstate="print"/>
          <a:stretch>
            <a:fillRect/>
          </a:stretch>
        </p:blipFill>
        <p:spPr>
          <a:xfrm>
            <a:off x="4472234" y="2025423"/>
            <a:ext cx="4572000" cy="4832577"/>
          </a:xfrm>
          <a:prstGeom prst="rect">
            <a:avLst/>
          </a:prstGeom>
        </p:spPr>
      </p:pic>
      <p:sp>
        <p:nvSpPr>
          <p:cNvPr id="6" name="CasellaDiTesto 5"/>
          <p:cNvSpPr txBox="1"/>
          <p:nvPr/>
        </p:nvSpPr>
        <p:spPr>
          <a:xfrm>
            <a:off x="1475656" y="1700206"/>
            <a:ext cx="1243610" cy="369332"/>
          </a:xfrm>
          <a:prstGeom prst="rect">
            <a:avLst/>
          </a:prstGeom>
          <a:noFill/>
        </p:spPr>
        <p:txBody>
          <a:bodyPr wrap="none" rtlCol="0">
            <a:spAutoFit/>
          </a:bodyPr>
          <a:lstStyle/>
          <a:p>
            <a:r>
              <a:rPr lang="it-IT" dirty="0" smtClean="0">
                <a:solidFill>
                  <a:schemeClr val="accent2">
                    <a:lumMod val="75000"/>
                  </a:schemeClr>
                </a:solidFill>
              </a:rPr>
              <a:t>PROBLEMA</a:t>
            </a:r>
            <a:endParaRPr lang="it-IT" dirty="0">
              <a:solidFill>
                <a:schemeClr val="accent2">
                  <a:lumMod val="75000"/>
                </a:schemeClr>
              </a:solidFill>
            </a:endParaRPr>
          </a:p>
        </p:txBody>
      </p:sp>
      <p:sp>
        <p:nvSpPr>
          <p:cNvPr id="7" name="CasellaDiTesto 6"/>
          <p:cNvSpPr txBox="1"/>
          <p:nvPr/>
        </p:nvSpPr>
        <p:spPr>
          <a:xfrm>
            <a:off x="6174099" y="1852604"/>
            <a:ext cx="1168269" cy="369332"/>
          </a:xfrm>
          <a:prstGeom prst="rect">
            <a:avLst/>
          </a:prstGeom>
          <a:noFill/>
        </p:spPr>
        <p:txBody>
          <a:bodyPr wrap="none" rtlCol="0">
            <a:spAutoFit/>
          </a:bodyPr>
          <a:lstStyle/>
          <a:p>
            <a:r>
              <a:rPr lang="it-IT" dirty="0" smtClean="0">
                <a:solidFill>
                  <a:schemeClr val="accent2">
                    <a:lumMod val="75000"/>
                  </a:schemeClr>
                </a:solidFill>
              </a:rPr>
              <a:t>PROBLEMI</a:t>
            </a:r>
            <a:endParaRPr lang="it-IT" dirty="0">
              <a:solidFill>
                <a:schemeClr val="accent2">
                  <a:lumMod val="75000"/>
                </a:schemeClr>
              </a:solidFill>
            </a:endParaRPr>
          </a:p>
        </p:txBody>
      </p:sp>
    </p:spTree>
    <p:extLst>
      <p:ext uri="{BB962C8B-B14F-4D97-AF65-F5344CB8AC3E}">
        <p14:creationId xmlns:p14="http://schemas.microsoft.com/office/powerpoint/2010/main" xmlns="" val="29176691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descr="IMG-20150525-WA0015.jpg"/>
          <p:cNvPicPr>
            <a:picLocks noChangeAspect="1"/>
          </p:cNvPicPr>
          <p:nvPr/>
        </p:nvPicPr>
        <p:blipFill>
          <a:blip r:embed="rId3" cstate="print"/>
          <a:srcRect r="14062" b="4166"/>
          <a:stretch>
            <a:fillRect/>
          </a:stretch>
        </p:blipFill>
        <p:spPr>
          <a:xfrm>
            <a:off x="12010" y="47522"/>
            <a:ext cx="5936297" cy="2618409"/>
          </a:xfrm>
          <a:prstGeom prst="rect">
            <a:avLst/>
          </a:prstGeom>
          <a:ln>
            <a:noFill/>
          </a:ln>
          <a:effectLst>
            <a:outerShdw blurRad="292100" dist="139700" dir="2700000" algn="tl" rotWithShape="0">
              <a:srgbClr val="333333">
                <a:alpha val="65000"/>
              </a:srgbClr>
            </a:outerShdw>
          </a:effectLst>
        </p:spPr>
      </p:pic>
      <p:pic>
        <p:nvPicPr>
          <p:cNvPr id="7" name="Immagine 6" descr="IMG-20150525-WA0014.jpg"/>
          <p:cNvPicPr>
            <a:picLocks noChangeAspect="1"/>
          </p:cNvPicPr>
          <p:nvPr/>
        </p:nvPicPr>
        <p:blipFill rotWithShape="1">
          <a:blip r:embed="rId4" cstate="print"/>
          <a:srcRect l="6061" t="9755" b="3234"/>
          <a:stretch/>
        </p:blipFill>
        <p:spPr>
          <a:xfrm>
            <a:off x="6017925" y="47522"/>
            <a:ext cx="3043511" cy="2556516"/>
          </a:xfrm>
          <a:prstGeom prst="rect">
            <a:avLst/>
          </a:prstGeom>
        </p:spPr>
      </p:pic>
      <p:sp>
        <p:nvSpPr>
          <p:cNvPr id="2" name="CasellaDiTesto 1"/>
          <p:cNvSpPr txBox="1"/>
          <p:nvPr/>
        </p:nvSpPr>
        <p:spPr>
          <a:xfrm>
            <a:off x="899592" y="801445"/>
            <a:ext cx="4824536" cy="1938992"/>
          </a:xfrm>
          <a:prstGeom prst="rect">
            <a:avLst/>
          </a:prstGeom>
          <a:noFill/>
        </p:spPr>
        <p:txBody>
          <a:bodyPr wrap="square" rtlCol="0">
            <a:spAutoFit/>
          </a:bodyPr>
          <a:lstStyle/>
          <a:p>
            <a:r>
              <a:rPr lang="it-IT" sz="2400" b="1" dirty="0" smtClean="0">
                <a:solidFill>
                  <a:schemeClr val="accent4">
                    <a:lumMod val="50000"/>
                  </a:schemeClr>
                </a:solidFill>
              </a:rPr>
              <a:t>«UN RACCONTO RACCONTATO»: </a:t>
            </a:r>
          </a:p>
          <a:p>
            <a:r>
              <a:rPr lang="it-IT" sz="2400" b="1" dirty="0" smtClean="0">
                <a:solidFill>
                  <a:schemeClr val="accent4">
                    <a:lumMod val="50000"/>
                  </a:schemeClr>
                </a:solidFill>
              </a:rPr>
              <a:t>da una storia che fornisce alcune informazioni e lascia al lettore l’individuazione di altre informazioni implicite.</a:t>
            </a:r>
            <a:endParaRPr lang="it-IT" sz="2400" b="1" dirty="0">
              <a:solidFill>
                <a:schemeClr val="accent4">
                  <a:lumMod val="50000"/>
                </a:schemeClr>
              </a:solidFill>
            </a:endParaRPr>
          </a:p>
        </p:txBody>
      </p:sp>
      <p:pic>
        <p:nvPicPr>
          <p:cNvPr id="8" name="Immagine 7" descr="IMG-20150525-WA0016.jpg"/>
          <p:cNvPicPr>
            <a:picLocks noChangeAspect="1"/>
          </p:cNvPicPr>
          <p:nvPr/>
        </p:nvPicPr>
        <p:blipFill>
          <a:blip r:embed="rId5" cstate="print"/>
          <a:srcRect l="31250" t="3125"/>
          <a:stretch>
            <a:fillRect/>
          </a:stretch>
        </p:blipFill>
        <p:spPr>
          <a:xfrm>
            <a:off x="6130516" y="2357979"/>
            <a:ext cx="2951822" cy="4722917"/>
          </a:xfrm>
          <a:prstGeom prst="rect">
            <a:avLst/>
          </a:prstGeom>
          <a:ln>
            <a:noFill/>
          </a:ln>
          <a:effectLst>
            <a:outerShdw blurRad="292100" dist="139700" dir="2700000" algn="tl" rotWithShape="0">
              <a:srgbClr val="333333">
                <a:alpha val="65000"/>
              </a:srgbClr>
            </a:outerShdw>
          </a:effectLst>
        </p:spPr>
      </p:pic>
      <p:pic>
        <p:nvPicPr>
          <p:cNvPr id="3" name="Immagine 2" descr="IMG-20150525-WA0013.jpg"/>
          <p:cNvPicPr>
            <a:picLocks noChangeAspect="1"/>
          </p:cNvPicPr>
          <p:nvPr/>
        </p:nvPicPr>
        <p:blipFill>
          <a:blip r:embed="rId6" cstate="print"/>
          <a:stretch>
            <a:fillRect/>
          </a:stretch>
        </p:blipFill>
        <p:spPr>
          <a:xfrm>
            <a:off x="0" y="2825551"/>
            <a:ext cx="6084674" cy="4032448"/>
          </a:xfrm>
          <a:prstGeom prst="rect">
            <a:avLst/>
          </a:prstGeom>
        </p:spPr>
      </p:pic>
      <p:sp>
        <p:nvSpPr>
          <p:cNvPr id="4" name="Rettangolo 3"/>
          <p:cNvSpPr/>
          <p:nvPr/>
        </p:nvSpPr>
        <p:spPr>
          <a:xfrm>
            <a:off x="107504" y="2604037"/>
            <a:ext cx="2399055" cy="461665"/>
          </a:xfrm>
          <a:prstGeom prst="rect">
            <a:avLst/>
          </a:prstGeom>
        </p:spPr>
        <p:txBody>
          <a:bodyPr wrap="none">
            <a:spAutoFit/>
          </a:bodyPr>
          <a:lstStyle/>
          <a:p>
            <a:r>
              <a:rPr lang="it-IT" sz="2400" b="1" dirty="0" smtClean="0">
                <a:solidFill>
                  <a:schemeClr val="accent2">
                    <a:lumMod val="75000"/>
                  </a:schemeClr>
                </a:solidFill>
              </a:rPr>
              <a:t>La strega Nocc</a:t>
            </a:r>
            <a:r>
              <a:rPr lang="it-IT" sz="2000" b="1" dirty="0" smtClean="0">
                <a:solidFill>
                  <a:schemeClr val="accent2">
                    <a:lumMod val="75000"/>
                  </a:schemeClr>
                </a:solidFill>
              </a:rPr>
              <a:t>iola</a:t>
            </a:r>
            <a:endParaRPr lang="it-IT" sz="2000" b="1" dirty="0">
              <a:solidFill>
                <a:schemeClr val="accent2">
                  <a:lumMod val="75000"/>
                </a:schemeClr>
              </a:solidFill>
            </a:endParaRPr>
          </a:p>
        </p:txBody>
      </p:sp>
      <p:sp>
        <p:nvSpPr>
          <p:cNvPr id="6" name="Rettangolo 5"/>
          <p:cNvSpPr/>
          <p:nvPr/>
        </p:nvSpPr>
        <p:spPr>
          <a:xfrm rot="1988815">
            <a:off x="5138822" y="1118604"/>
            <a:ext cx="4215578" cy="523220"/>
          </a:xfrm>
          <a:prstGeom prst="rect">
            <a:avLst/>
          </a:prstGeom>
        </p:spPr>
        <p:txBody>
          <a:bodyPr wrap="none">
            <a:spAutoFit/>
          </a:bodyPr>
          <a:lstStyle/>
          <a:p>
            <a:r>
              <a:rPr lang="it-IT" sz="2800" b="1" dirty="0" smtClean="0">
                <a:solidFill>
                  <a:schemeClr val="accent2">
                    <a:lumMod val="50000"/>
                  </a:schemeClr>
                </a:solidFill>
              </a:rPr>
              <a:t>LE INTELLIGENZE MULTIPLE</a:t>
            </a:r>
            <a:endParaRPr lang="it-IT" sz="2800" b="1" dirty="0">
              <a:solidFill>
                <a:schemeClr val="accent2">
                  <a:lumMod val="50000"/>
                </a:schemeClr>
              </a:solidFill>
            </a:endParaRPr>
          </a:p>
        </p:txBody>
      </p:sp>
    </p:spTree>
    <p:extLst>
      <p:ext uri="{BB962C8B-B14F-4D97-AF65-F5344CB8AC3E}">
        <p14:creationId xmlns:p14="http://schemas.microsoft.com/office/powerpoint/2010/main" xmlns="" val="26701968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IMG-20150525-WA0017.jpg"/>
          <p:cNvPicPr>
            <a:picLocks noChangeAspect="1"/>
          </p:cNvPicPr>
          <p:nvPr/>
        </p:nvPicPr>
        <p:blipFill>
          <a:blip r:embed="rId3" cstate="print"/>
          <a:stretch>
            <a:fillRect/>
          </a:stretch>
        </p:blipFill>
        <p:spPr>
          <a:xfrm>
            <a:off x="179512" y="2132856"/>
            <a:ext cx="8496944" cy="4509120"/>
          </a:xfrm>
          <a:prstGeom prst="rect">
            <a:avLst/>
          </a:prstGeom>
        </p:spPr>
      </p:pic>
      <p:sp>
        <p:nvSpPr>
          <p:cNvPr id="3" name="Rettangolo 2"/>
          <p:cNvSpPr/>
          <p:nvPr/>
        </p:nvSpPr>
        <p:spPr>
          <a:xfrm>
            <a:off x="179512" y="12680"/>
            <a:ext cx="8856984" cy="1754326"/>
          </a:xfrm>
          <a:prstGeom prst="rect">
            <a:avLst/>
          </a:prstGeom>
        </p:spPr>
        <p:txBody>
          <a:bodyPr wrap="square">
            <a:spAutoFit/>
          </a:bodyPr>
          <a:lstStyle/>
          <a:p>
            <a:r>
              <a:rPr lang="it-IT" u="sng" dirty="0" smtClean="0">
                <a:solidFill>
                  <a:schemeClr val="accent2">
                    <a:lumMod val="50000"/>
                  </a:schemeClr>
                </a:solidFill>
              </a:rPr>
              <a:t>UNA SITUAZIONE PROBLEMATICA SENZA DOMANDA …</a:t>
            </a:r>
          </a:p>
          <a:p>
            <a:pPr algn="ctr"/>
            <a:r>
              <a:rPr lang="it-IT" u="sng" dirty="0" smtClean="0">
                <a:solidFill>
                  <a:schemeClr val="accent2">
                    <a:lumMod val="50000"/>
                  </a:schemeClr>
                </a:solidFill>
              </a:rPr>
              <a:t>FORMULARE TUTTE LE DOMANDE POSSIBILI </a:t>
            </a:r>
            <a:endParaRPr lang="it-IT" dirty="0" smtClean="0">
              <a:solidFill>
                <a:schemeClr val="accent2">
                  <a:lumMod val="50000"/>
                </a:schemeClr>
              </a:solidFill>
            </a:endParaRPr>
          </a:p>
          <a:p>
            <a:pPr marL="285750" indent="-285750">
              <a:buFont typeface="Wingdings" panose="05000000000000000000" pitchFamily="2" charset="2"/>
              <a:buChar char="Ø"/>
            </a:pPr>
            <a:r>
              <a:rPr lang="it-IT" dirty="0" smtClean="0">
                <a:solidFill>
                  <a:schemeClr val="accent2">
                    <a:lumMod val="50000"/>
                  </a:schemeClr>
                </a:solidFill>
              </a:rPr>
              <a:t>Lettura </a:t>
            </a:r>
            <a:r>
              <a:rPr lang="it-IT" dirty="0">
                <a:solidFill>
                  <a:schemeClr val="accent2">
                    <a:lumMod val="50000"/>
                  </a:schemeClr>
                </a:solidFill>
              </a:rPr>
              <a:t>e comprensione </a:t>
            </a:r>
            <a:r>
              <a:rPr lang="it-IT" dirty="0" smtClean="0">
                <a:solidFill>
                  <a:schemeClr val="accent2">
                    <a:lumMod val="50000"/>
                  </a:schemeClr>
                </a:solidFill>
              </a:rPr>
              <a:t>del testo.</a:t>
            </a:r>
          </a:p>
          <a:p>
            <a:pPr marL="285750" indent="-285750">
              <a:buFont typeface="Wingdings" panose="05000000000000000000" pitchFamily="2" charset="2"/>
              <a:buChar char="Ø"/>
            </a:pPr>
            <a:r>
              <a:rPr lang="it-IT" dirty="0">
                <a:solidFill>
                  <a:schemeClr val="accent2">
                    <a:lumMod val="50000"/>
                  </a:schemeClr>
                </a:solidFill>
              </a:rPr>
              <a:t>R</a:t>
            </a:r>
            <a:r>
              <a:rPr lang="it-IT" dirty="0" smtClean="0">
                <a:solidFill>
                  <a:schemeClr val="accent2">
                    <a:lumMod val="50000"/>
                  </a:schemeClr>
                </a:solidFill>
              </a:rPr>
              <a:t>icerca </a:t>
            </a:r>
            <a:r>
              <a:rPr lang="it-IT" dirty="0">
                <a:solidFill>
                  <a:schemeClr val="accent2">
                    <a:lumMod val="50000"/>
                  </a:schemeClr>
                </a:solidFill>
              </a:rPr>
              <a:t>delle parole </a:t>
            </a:r>
            <a:r>
              <a:rPr lang="it-IT" dirty="0" smtClean="0">
                <a:solidFill>
                  <a:schemeClr val="accent2">
                    <a:lumMod val="50000"/>
                  </a:schemeClr>
                </a:solidFill>
              </a:rPr>
              <a:t>sconosciute.</a:t>
            </a:r>
            <a:endParaRPr lang="it-IT" dirty="0">
              <a:solidFill>
                <a:schemeClr val="accent2">
                  <a:lumMod val="50000"/>
                </a:schemeClr>
              </a:solidFill>
            </a:endParaRPr>
          </a:p>
          <a:p>
            <a:pPr marL="285750" indent="-285750">
              <a:buFont typeface="Wingdings" panose="05000000000000000000" pitchFamily="2" charset="2"/>
              <a:buChar char="Ø"/>
            </a:pPr>
            <a:r>
              <a:rPr lang="it-IT" dirty="0" smtClean="0">
                <a:solidFill>
                  <a:schemeClr val="accent2">
                    <a:lumMod val="50000"/>
                  </a:schemeClr>
                </a:solidFill>
              </a:rPr>
              <a:t>Individuazione delle domande </a:t>
            </a:r>
            <a:r>
              <a:rPr lang="it-IT" dirty="0">
                <a:solidFill>
                  <a:schemeClr val="accent2">
                    <a:lumMod val="50000"/>
                  </a:schemeClr>
                </a:solidFill>
              </a:rPr>
              <a:t>più </a:t>
            </a:r>
            <a:r>
              <a:rPr lang="it-IT" dirty="0" smtClean="0">
                <a:solidFill>
                  <a:schemeClr val="accent2">
                    <a:lumMod val="50000"/>
                  </a:schemeClr>
                </a:solidFill>
              </a:rPr>
              <a:t>pertinenti.</a:t>
            </a:r>
          </a:p>
          <a:p>
            <a:pPr marL="285750" indent="-285750">
              <a:buFont typeface="Wingdings" panose="05000000000000000000" pitchFamily="2" charset="2"/>
              <a:buChar char="Ø"/>
            </a:pPr>
            <a:r>
              <a:rPr lang="it-IT" dirty="0" smtClean="0">
                <a:solidFill>
                  <a:schemeClr val="accent2">
                    <a:lumMod val="50000"/>
                  </a:schemeClr>
                </a:solidFill>
              </a:rPr>
              <a:t>Ricerca di dati utili presenti nel </a:t>
            </a:r>
            <a:r>
              <a:rPr lang="it-IT" dirty="0">
                <a:solidFill>
                  <a:schemeClr val="accent2">
                    <a:lumMod val="50000"/>
                  </a:schemeClr>
                </a:solidFill>
              </a:rPr>
              <a:t>testo.</a:t>
            </a:r>
          </a:p>
        </p:txBody>
      </p:sp>
    </p:spTree>
    <p:extLst>
      <p:ext uri="{BB962C8B-B14F-4D97-AF65-F5344CB8AC3E}">
        <p14:creationId xmlns:p14="http://schemas.microsoft.com/office/powerpoint/2010/main" xmlns="" val="34820319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79512" y="197951"/>
            <a:ext cx="8632734" cy="954107"/>
          </a:xfrm>
          <a:prstGeom prst="rect">
            <a:avLst/>
          </a:prstGeom>
          <a:noFill/>
        </p:spPr>
        <p:txBody>
          <a:bodyPr wrap="square" rtlCol="0">
            <a:spAutoFit/>
          </a:bodyPr>
          <a:lstStyle/>
          <a:p>
            <a:pPr algn="ctr"/>
            <a:r>
              <a:rPr lang="it-IT" b="1" dirty="0" smtClean="0">
                <a:solidFill>
                  <a:schemeClr val="accent2">
                    <a:lumMod val="75000"/>
                  </a:schemeClr>
                </a:solidFill>
              </a:rPr>
              <a:t>UNA VITA DI PROBLEMI E PROBLEMI PER LA VITA</a:t>
            </a:r>
            <a:r>
              <a:rPr lang="it-IT" dirty="0" smtClean="0">
                <a:solidFill>
                  <a:schemeClr val="accent2">
                    <a:lumMod val="75000"/>
                  </a:schemeClr>
                </a:solidFill>
              </a:rPr>
              <a:t>: </a:t>
            </a:r>
          </a:p>
          <a:p>
            <a:r>
              <a:rPr lang="it-IT" sz="2000" dirty="0" smtClean="0">
                <a:solidFill>
                  <a:schemeClr val="accent2">
                    <a:lumMod val="50000"/>
                  </a:schemeClr>
                </a:solidFill>
              </a:rPr>
              <a:t>facciamo la spesa perché… facciamoci delle domande…</a:t>
            </a:r>
          </a:p>
          <a:p>
            <a:pPr algn="r"/>
            <a:r>
              <a:rPr lang="it-IT" dirty="0" smtClean="0">
                <a:solidFill>
                  <a:schemeClr val="accent2">
                    <a:lumMod val="75000"/>
                  </a:schemeClr>
                </a:solidFill>
              </a:rPr>
              <a:t>ricerca </a:t>
            </a:r>
            <a:r>
              <a:rPr lang="it-IT" dirty="0">
                <a:solidFill>
                  <a:schemeClr val="accent2">
                    <a:lumMod val="75000"/>
                  </a:schemeClr>
                </a:solidFill>
              </a:rPr>
              <a:t>di prodotti in promozione, su volantini pubblicitari</a:t>
            </a:r>
          </a:p>
        </p:txBody>
      </p:sp>
      <p:pic>
        <p:nvPicPr>
          <p:cNvPr id="3" name="Immagine 2" descr="2015-05-29 11.05.16.jpg"/>
          <p:cNvPicPr>
            <a:picLocks noChangeAspect="1"/>
          </p:cNvPicPr>
          <p:nvPr/>
        </p:nvPicPr>
        <p:blipFill rotWithShape="1">
          <a:blip r:embed="rId3" cstate="print"/>
          <a:srcRect t="4166"/>
          <a:stretch/>
        </p:blipFill>
        <p:spPr>
          <a:xfrm>
            <a:off x="1331639" y="1352809"/>
            <a:ext cx="7480607" cy="5481952"/>
          </a:xfrm>
          <a:prstGeom prst="rect">
            <a:avLst/>
          </a:prstGeom>
        </p:spPr>
      </p:pic>
      <p:sp>
        <p:nvSpPr>
          <p:cNvPr id="4" name="Rettangolo 3"/>
          <p:cNvSpPr/>
          <p:nvPr/>
        </p:nvSpPr>
        <p:spPr>
          <a:xfrm rot="2122349">
            <a:off x="-183497" y="5309454"/>
            <a:ext cx="3628942" cy="523220"/>
          </a:xfrm>
          <a:prstGeom prst="rect">
            <a:avLst/>
          </a:prstGeom>
        </p:spPr>
        <p:txBody>
          <a:bodyPr wrap="none">
            <a:spAutoFit/>
          </a:bodyPr>
          <a:lstStyle/>
          <a:p>
            <a:r>
              <a:rPr lang="it-IT" sz="2800" b="1" dirty="0" smtClean="0">
                <a:solidFill>
                  <a:srgbClr val="C00000"/>
                </a:solidFill>
              </a:rPr>
              <a:t>Le intelligenze multiple</a:t>
            </a:r>
            <a:endParaRPr lang="it-IT" sz="2800" b="1" dirty="0">
              <a:solidFill>
                <a:srgbClr val="C00000"/>
              </a:solidFill>
            </a:endParaRPr>
          </a:p>
        </p:txBody>
      </p:sp>
    </p:spTree>
    <p:extLst>
      <p:ext uri="{BB962C8B-B14F-4D97-AF65-F5344CB8AC3E}">
        <p14:creationId xmlns:p14="http://schemas.microsoft.com/office/powerpoint/2010/main" xmlns="" val="1566562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2015-05-29 11.55.33.jpg"/>
          <p:cNvPicPr>
            <a:picLocks noChangeAspect="1"/>
          </p:cNvPicPr>
          <p:nvPr/>
        </p:nvPicPr>
        <p:blipFill>
          <a:blip r:embed="rId3" cstate="print"/>
          <a:srcRect l="6944" t="4166" b="11458"/>
          <a:stretch>
            <a:fillRect/>
          </a:stretch>
        </p:blipFill>
        <p:spPr>
          <a:xfrm rot="20886721">
            <a:off x="599805" y="2602718"/>
            <a:ext cx="2714325" cy="2895301"/>
          </a:xfrm>
          <a:prstGeom prst="rect">
            <a:avLst/>
          </a:prstGeom>
          <a:solidFill>
            <a:srgbClr val="FFFFFF">
              <a:shade val="85000"/>
            </a:srgbClr>
          </a:solidFill>
          <a:ln w="88900" cap="sq">
            <a:solidFill>
              <a:schemeClr val="accent2">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Immagine 4" descr="2015-05-29 11.56.04.jpg"/>
          <p:cNvPicPr>
            <a:picLocks noChangeAspect="1"/>
          </p:cNvPicPr>
          <p:nvPr/>
        </p:nvPicPr>
        <p:blipFill>
          <a:blip r:embed="rId4" cstate="print"/>
          <a:srcRect t="13542" r="24219"/>
          <a:stretch>
            <a:fillRect/>
          </a:stretch>
        </p:blipFill>
        <p:spPr>
          <a:xfrm rot="17304737">
            <a:off x="4390718" y="2386769"/>
            <a:ext cx="2197208" cy="3327200"/>
          </a:xfrm>
          <a:prstGeom prst="rect">
            <a:avLst/>
          </a:prstGeom>
          <a:solidFill>
            <a:srgbClr val="FFFFFF">
              <a:shade val="85000"/>
            </a:srgbClr>
          </a:solidFill>
          <a:ln w="88900" cap="sq">
            <a:solidFill>
              <a:schemeClr val="accent2">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ttangolo 2"/>
          <p:cNvSpPr/>
          <p:nvPr/>
        </p:nvSpPr>
        <p:spPr>
          <a:xfrm>
            <a:off x="1403648" y="5661248"/>
            <a:ext cx="6660740" cy="923330"/>
          </a:xfrm>
          <a:prstGeom prst="rect">
            <a:avLst/>
          </a:prstGeom>
        </p:spPr>
        <p:txBody>
          <a:bodyPr wrap="square">
            <a:spAutoFit/>
          </a:bodyPr>
          <a:lstStyle/>
          <a:p>
            <a:r>
              <a:rPr lang="it-IT" b="1" dirty="0">
                <a:solidFill>
                  <a:schemeClr val="accent2">
                    <a:lumMod val="50000"/>
                  </a:schemeClr>
                </a:solidFill>
              </a:rPr>
              <a:t>Attraverso il problema reale della trasformazione di ricette gli alunni sono stati avviati alla conquista di concetti matematici quali: rapporti e proporzioni.</a:t>
            </a:r>
          </a:p>
        </p:txBody>
      </p:sp>
      <p:pic>
        <p:nvPicPr>
          <p:cNvPr id="6" name="Immagine 5" descr="IMG-20150406-WA0005.jpg"/>
          <p:cNvPicPr>
            <a:picLocks noChangeAspect="1"/>
          </p:cNvPicPr>
          <p:nvPr/>
        </p:nvPicPr>
        <p:blipFill>
          <a:blip r:embed="rId5" cstate="print"/>
          <a:srcRect l="4349" t="1042" b="40441"/>
          <a:stretch>
            <a:fillRect/>
          </a:stretch>
        </p:blipFill>
        <p:spPr>
          <a:xfrm rot="1064420">
            <a:off x="5530435" y="604012"/>
            <a:ext cx="3300217" cy="2571768"/>
          </a:xfrm>
          <a:prstGeom prst="rect">
            <a:avLst/>
          </a:prstGeom>
          <a:solidFill>
            <a:srgbClr val="FFFFFF">
              <a:shade val="85000"/>
            </a:srgbClr>
          </a:solidFill>
          <a:ln w="88900" cap="sq">
            <a:solidFill>
              <a:schemeClr val="accent2">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ttangolo 1"/>
          <p:cNvSpPr/>
          <p:nvPr/>
        </p:nvSpPr>
        <p:spPr>
          <a:xfrm>
            <a:off x="143508" y="162365"/>
            <a:ext cx="5436604" cy="2308324"/>
          </a:xfrm>
          <a:prstGeom prst="rect">
            <a:avLst/>
          </a:prstGeom>
        </p:spPr>
        <p:txBody>
          <a:bodyPr wrap="square">
            <a:spAutoFit/>
          </a:bodyPr>
          <a:lstStyle/>
          <a:p>
            <a:r>
              <a:rPr lang="it-IT" b="1" dirty="0" smtClean="0">
                <a:solidFill>
                  <a:schemeClr val="accent2">
                    <a:lumMod val="75000"/>
                  </a:schemeClr>
                </a:solidFill>
              </a:rPr>
              <a:t>RICERCA E RIELABORAZIONE DI RICETTE</a:t>
            </a:r>
          </a:p>
          <a:p>
            <a:r>
              <a:rPr lang="it-IT" b="1" dirty="0" smtClean="0">
                <a:solidFill>
                  <a:schemeClr val="accent2">
                    <a:lumMod val="75000"/>
                  </a:schemeClr>
                </a:solidFill>
              </a:rPr>
              <a:t>STRUTTURAZIONE, COMPILAZIONE E LETTURA DI TABELLE E GRAFICI </a:t>
            </a:r>
            <a:endParaRPr lang="it-IT" dirty="0" smtClean="0">
              <a:solidFill>
                <a:schemeClr val="accent2">
                  <a:lumMod val="75000"/>
                </a:schemeClr>
              </a:solidFill>
            </a:endParaRPr>
          </a:p>
          <a:p>
            <a:pPr marL="285750" indent="-285750">
              <a:buFont typeface="Wingdings" panose="05000000000000000000" pitchFamily="2" charset="2"/>
              <a:buChar char="Ø"/>
            </a:pPr>
            <a:r>
              <a:rPr lang="it-IT" dirty="0" smtClean="0">
                <a:solidFill>
                  <a:schemeClr val="accent2">
                    <a:lumMod val="50000"/>
                  </a:schemeClr>
                </a:solidFill>
              </a:rPr>
              <a:t>ricette </a:t>
            </a:r>
            <a:r>
              <a:rPr lang="it-IT" dirty="0">
                <a:solidFill>
                  <a:schemeClr val="accent2">
                    <a:lumMod val="50000"/>
                  </a:schemeClr>
                </a:solidFill>
              </a:rPr>
              <a:t>di pietanze pensate per un numero limitato di persone </a:t>
            </a:r>
            <a:endParaRPr lang="it-IT" dirty="0" smtClean="0">
              <a:solidFill>
                <a:schemeClr val="accent2">
                  <a:lumMod val="50000"/>
                </a:schemeClr>
              </a:solidFill>
            </a:endParaRPr>
          </a:p>
          <a:p>
            <a:pPr marL="285750" indent="-285750">
              <a:buFont typeface="Wingdings" panose="05000000000000000000" pitchFamily="2" charset="2"/>
              <a:buChar char="Ø"/>
            </a:pPr>
            <a:r>
              <a:rPr lang="it-IT" dirty="0" smtClean="0">
                <a:solidFill>
                  <a:schemeClr val="accent2">
                    <a:lumMod val="50000"/>
                  </a:schemeClr>
                </a:solidFill>
              </a:rPr>
              <a:t>trasformazione </a:t>
            </a:r>
            <a:r>
              <a:rPr lang="it-IT" dirty="0">
                <a:solidFill>
                  <a:schemeClr val="accent2">
                    <a:lumMod val="50000"/>
                  </a:schemeClr>
                </a:solidFill>
              </a:rPr>
              <a:t>delle stesse per numeri più </a:t>
            </a:r>
            <a:r>
              <a:rPr lang="it-IT" dirty="0" smtClean="0">
                <a:solidFill>
                  <a:schemeClr val="accent2">
                    <a:lumMod val="50000"/>
                  </a:schemeClr>
                </a:solidFill>
              </a:rPr>
              <a:t>grandi</a:t>
            </a:r>
          </a:p>
          <a:p>
            <a:pPr marL="285750" indent="-285750">
              <a:buFont typeface="Wingdings" panose="05000000000000000000" pitchFamily="2" charset="2"/>
              <a:buChar char="Ø"/>
            </a:pPr>
            <a:r>
              <a:rPr lang="it-IT" dirty="0" smtClean="0">
                <a:solidFill>
                  <a:schemeClr val="accent2">
                    <a:lumMod val="50000"/>
                  </a:schemeClr>
                </a:solidFill>
              </a:rPr>
              <a:t>rapporti e proporzioni</a:t>
            </a:r>
          </a:p>
          <a:p>
            <a:pPr marL="285750" indent="-285750">
              <a:buFont typeface="Wingdings" panose="05000000000000000000" pitchFamily="2" charset="2"/>
              <a:buChar char="Ø"/>
            </a:pPr>
            <a:r>
              <a:rPr lang="it-IT" dirty="0" smtClean="0">
                <a:solidFill>
                  <a:schemeClr val="accent2">
                    <a:lumMod val="50000"/>
                  </a:schemeClr>
                </a:solidFill>
              </a:rPr>
              <a:t>trasformazioni </a:t>
            </a:r>
            <a:r>
              <a:rPr lang="it-IT" dirty="0">
                <a:solidFill>
                  <a:schemeClr val="accent2">
                    <a:lumMod val="50000"/>
                  </a:schemeClr>
                </a:solidFill>
              </a:rPr>
              <a:t>di Unità di </a:t>
            </a:r>
            <a:r>
              <a:rPr lang="it-IT" dirty="0" smtClean="0">
                <a:solidFill>
                  <a:schemeClr val="accent2">
                    <a:lumMod val="50000"/>
                  </a:schemeClr>
                </a:solidFill>
              </a:rPr>
              <a:t>Misura</a:t>
            </a:r>
          </a:p>
        </p:txBody>
      </p:sp>
    </p:spTree>
    <p:extLst>
      <p:ext uri="{BB962C8B-B14F-4D97-AF65-F5344CB8AC3E}">
        <p14:creationId xmlns:p14="http://schemas.microsoft.com/office/powerpoint/2010/main" xmlns="" val="18613532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intel\Dropbox\Caricamenti dalla fotocamera\IMG-20150529-WA0007.jpg"/>
          <p:cNvPicPr>
            <a:picLocks noChangeAspect="1" noChangeArrowheads="1"/>
          </p:cNvPicPr>
          <p:nvPr/>
        </p:nvPicPr>
        <p:blipFill rotWithShape="1">
          <a:blip r:embed="rId3" cstate="print"/>
          <a:srcRect r="12877" b="33863"/>
          <a:stretch/>
        </p:blipFill>
        <p:spPr bwMode="auto">
          <a:xfrm>
            <a:off x="3077642" y="231549"/>
            <a:ext cx="6057261" cy="6130902"/>
          </a:xfrm>
          <a:prstGeom prst="can">
            <a:avLst>
              <a:gd name="adj" fmla="val 2244"/>
            </a:avLst>
          </a:prstGeom>
          <a:solidFill>
            <a:srgbClr val="FFFFFF">
              <a:shade val="85000"/>
            </a:srgbClr>
          </a:solidFill>
          <a:ln w="88900" cap="sq">
            <a:solidFill>
              <a:schemeClr val="accent1">
                <a:lumMod val="20000"/>
                <a:lumOff val="8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Immagine 2" descr="IMG-20150527-WA0005.jpg"/>
          <p:cNvPicPr>
            <a:picLocks noChangeAspect="1"/>
          </p:cNvPicPr>
          <p:nvPr/>
        </p:nvPicPr>
        <p:blipFill rotWithShape="1">
          <a:blip r:embed="rId4" cstate="print"/>
          <a:srcRect t="14951" b="32120"/>
          <a:stretch/>
        </p:blipFill>
        <p:spPr>
          <a:xfrm>
            <a:off x="0" y="692696"/>
            <a:ext cx="4788024" cy="60486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3968275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20150422_165653.jpg"/>
          <p:cNvPicPr>
            <a:picLocks noChangeAspect="1"/>
          </p:cNvPicPr>
          <p:nvPr/>
        </p:nvPicPr>
        <p:blipFill rotWithShape="1">
          <a:blip r:embed="rId3" cstate="print"/>
          <a:srcRect l="9260" t="19185" r="266" b="22941"/>
          <a:stretch/>
        </p:blipFill>
        <p:spPr>
          <a:xfrm>
            <a:off x="269521" y="1666339"/>
            <a:ext cx="8604956" cy="37781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ttangolo 1"/>
          <p:cNvSpPr/>
          <p:nvPr/>
        </p:nvSpPr>
        <p:spPr>
          <a:xfrm>
            <a:off x="683568" y="0"/>
            <a:ext cx="7704856" cy="1815882"/>
          </a:xfrm>
          <a:prstGeom prst="rect">
            <a:avLst/>
          </a:prstGeom>
        </p:spPr>
        <p:txBody>
          <a:bodyPr wrap="square">
            <a:spAutoFit/>
          </a:bodyPr>
          <a:lstStyle/>
          <a:p>
            <a:pPr algn="ctr"/>
            <a:r>
              <a:rPr lang="it-IT" sz="2800" b="1" dirty="0">
                <a:solidFill>
                  <a:schemeClr val="accent2">
                    <a:lumMod val="75000"/>
                  </a:schemeClr>
                </a:solidFill>
              </a:rPr>
              <a:t>Una scuola che “include”  è una scuola </a:t>
            </a:r>
            <a:endParaRPr lang="it-IT" sz="2800" dirty="0">
              <a:solidFill>
                <a:schemeClr val="accent2">
                  <a:lumMod val="75000"/>
                </a:schemeClr>
              </a:solidFill>
            </a:endParaRPr>
          </a:p>
          <a:p>
            <a:pPr algn="ctr"/>
            <a:r>
              <a:rPr lang="it-IT" sz="2800" b="1" dirty="0">
                <a:solidFill>
                  <a:schemeClr val="accent2">
                    <a:lumMod val="75000"/>
                  </a:schemeClr>
                </a:solidFill>
              </a:rPr>
              <a:t>che “pensa” e che “progetta”  </a:t>
            </a:r>
            <a:endParaRPr lang="it-IT" sz="2800" dirty="0">
              <a:solidFill>
                <a:schemeClr val="accent2">
                  <a:lumMod val="75000"/>
                </a:schemeClr>
              </a:solidFill>
            </a:endParaRPr>
          </a:p>
          <a:p>
            <a:pPr algn="ctr"/>
            <a:r>
              <a:rPr lang="it-IT" sz="2800" b="1" dirty="0">
                <a:solidFill>
                  <a:schemeClr val="accent2">
                    <a:lumMod val="75000"/>
                  </a:schemeClr>
                </a:solidFill>
              </a:rPr>
              <a:t>tenendo a mente proprio tutti.</a:t>
            </a:r>
            <a:endParaRPr lang="it-IT" sz="2800" dirty="0">
              <a:solidFill>
                <a:schemeClr val="accent2">
                  <a:lumMod val="75000"/>
                </a:schemeClr>
              </a:solidFill>
            </a:endParaRPr>
          </a:p>
          <a:p>
            <a:pPr algn="ctr"/>
            <a:r>
              <a:rPr lang="it-IT" sz="2800" b="1" dirty="0">
                <a:solidFill>
                  <a:schemeClr val="accent2">
                    <a:lumMod val="75000"/>
                  </a:schemeClr>
                </a:solidFill>
              </a:rPr>
              <a:t>Guarda tutti gli alunni e le loro potenzialità.</a:t>
            </a:r>
            <a:endParaRPr lang="it-IT" sz="2800" dirty="0">
              <a:solidFill>
                <a:schemeClr val="accent2">
                  <a:lumMod val="75000"/>
                </a:schemeClr>
              </a:solidFill>
            </a:endParaRPr>
          </a:p>
        </p:txBody>
      </p:sp>
      <p:sp>
        <p:nvSpPr>
          <p:cNvPr id="4" name="Pergamena 2 3"/>
          <p:cNvSpPr/>
          <p:nvPr/>
        </p:nvSpPr>
        <p:spPr>
          <a:xfrm>
            <a:off x="987254" y="4211448"/>
            <a:ext cx="7169491" cy="2717304"/>
          </a:xfrm>
          <a:prstGeom prst="horizontalScroll">
            <a:avLst/>
          </a:prstGeom>
          <a:solidFill>
            <a:schemeClr val="bg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t-IT" b="1" dirty="0">
              <a:solidFill>
                <a:schemeClr val="accent2">
                  <a:lumMod val="75000"/>
                </a:schemeClr>
              </a:solidFill>
            </a:endParaRPr>
          </a:p>
        </p:txBody>
      </p:sp>
      <p:sp>
        <p:nvSpPr>
          <p:cNvPr id="6" name="Rettangolo 5"/>
          <p:cNvSpPr/>
          <p:nvPr/>
        </p:nvSpPr>
        <p:spPr>
          <a:xfrm>
            <a:off x="3275856" y="5092134"/>
            <a:ext cx="4572000" cy="1477328"/>
          </a:xfrm>
          <a:prstGeom prst="rect">
            <a:avLst/>
          </a:prstGeom>
        </p:spPr>
        <p:txBody>
          <a:bodyPr>
            <a:spAutoFit/>
          </a:bodyPr>
          <a:lstStyle/>
          <a:p>
            <a:pPr algn="ctr"/>
            <a:r>
              <a:rPr lang="it-IT" b="1" dirty="0">
                <a:solidFill>
                  <a:schemeClr val="bg1"/>
                </a:solidFill>
              </a:rPr>
              <a:t>18 bambini </a:t>
            </a:r>
          </a:p>
          <a:p>
            <a:pPr algn="ctr"/>
            <a:r>
              <a:rPr lang="it-IT" b="1" dirty="0">
                <a:solidFill>
                  <a:schemeClr val="bg1"/>
                </a:solidFill>
              </a:rPr>
              <a:t>classe quarta di Scuola Primaria</a:t>
            </a:r>
          </a:p>
          <a:p>
            <a:pPr algn="ctr"/>
            <a:r>
              <a:rPr lang="it-IT" b="1" dirty="0">
                <a:solidFill>
                  <a:schemeClr val="bg1"/>
                </a:solidFill>
              </a:rPr>
              <a:t>C. D. “S. Giovanni Bosco” Triggiano (</a:t>
            </a:r>
            <a:r>
              <a:rPr lang="it-IT" b="1" dirty="0" err="1">
                <a:solidFill>
                  <a:schemeClr val="bg1"/>
                </a:solidFill>
              </a:rPr>
              <a:t>Ba</a:t>
            </a:r>
            <a:r>
              <a:rPr lang="it-IT" b="1" dirty="0">
                <a:solidFill>
                  <a:schemeClr val="bg1"/>
                </a:solidFill>
              </a:rPr>
              <a:t>) </a:t>
            </a:r>
          </a:p>
          <a:p>
            <a:pPr algn="ctr"/>
            <a:r>
              <a:rPr lang="it-IT" b="1" dirty="0">
                <a:solidFill>
                  <a:schemeClr val="bg1"/>
                </a:solidFill>
              </a:rPr>
              <a:t>30 ore</a:t>
            </a:r>
          </a:p>
          <a:p>
            <a:pPr algn="ctr"/>
            <a:r>
              <a:rPr lang="it-IT" b="1" dirty="0">
                <a:solidFill>
                  <a:schemeClr val="bg1"/>
                </a:solidFill>
              </a:rPr>
              <a:t>nell’ambito di un progetto PON-VALES </a:t>
            </a:r>
          </a:p>
        </p:txBody>
      </p:sp>
      <p:sp>
        <p:nvSpPr>
          <p:cNvPr id="7" name="Rettangolo 6"/>
          <p:cNvSpPr/>
          <p:nvPr/>
        </p:nvSpPr>
        <p:spPr>
          <a:xfrm>
            <a:off x="1403648" y="4722802"/>
            <a:ext cx="3401380" cy="369332"/>
          </a:xfrm>
          <a:prstGeom prst="rect">
            <a:avLst/>
          </a:prstGeom>
        </p:spPr>
        <p:txBody>
          <a:bodyPr wrap="none">
            <a:spAutoFit/>
          </a:bodyPr>
          <a:lstStyle/>
          <a:p>
            <a:r>
              <a:rPr lang="it-IT" b="1" dirty="0">
                <a:solidFill>
                  <a:schemeClr val="accent2">
                    <a:lumMod val="50000"/>
                  </a:schemeClr>
                </a:solidFill>
              </a:rPr>
              <a:t>CARTA D’IDENTITÀ DELLA CLASSE:</a:t>
            </a:r>
          </a:p>
        </p:txBody>
      </p:sp>
    </p:spTree>
    <p:extLst>
      <p:ext uri="{BB962C8B-B14F-4D97-AF65-F5344CB8AC3E}">
        <p14:creationId xmlns:p14="http://schemas.microsoft.com/office/powerpoint/2010/main" xmlns="" val="23099102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980128"/>
            <a:ext cx="3885565" cy="3267075"/>
          </a:xfrm>
          <a:prstGeom prst="rect">
            <a:avLst/>
          </a:prstGeom>
          <a:noFill/>
          <a:ln>
            <a:noFill/>
          </a:ln>
        </p:spPr>
      </p:pic>
      <p:sp>
        <p:nvSpPr>
          <p:cNvPr id="3" name="Rettangolo 2"/>
          <p:cNvSpPr/>
          <p:nvPr/>
        </p:nvSpPr>
        <p:spPr>
          <a:xfrm>
            <a:off x="4067944" y="116632"/>
            <a:ext cx="4572000" cy="6524863"/>
          </a:xfrm>
          <a:prstGeom prst="rect">
            <a:avLst/>
          </a:prstGeom>
        </p:spPr>
        <p:txBody>
          <a:bodyPr>
            <a:spAutoFit/>
          </a:bodyPr>
          <a:lstStyle/>
          <a:p>
            <a:r>
              <a:rPr lang="it-IT" sz="2000" b="1" dirty="0">
                <a:solidFill>
                  <a:schemeClr val="accent2">
                    <a:lumMod val="50000"/>
                  </a:schemeClr>
                </a:solidFill>
              </a:rPr>
              <a:t>Ogni studente suona il suo strumento, non c’è niente da fare. La cosa difficile è conoscere bene i nostri musicisti e trovare l’armonia. Una buona classe non è un reggimento che marcia al passo, è un’orchestra che prova la stessa sinfonia. E se hanno ereditato soltanto il piccolo triangolo che fa </a:t>
            </a:r>
            <a:r>
              <a:rPr lang="it-IT" sz="2000" b="1" dirty="0" err="1">
                <a:solidFill>
                  <a:schemeClr val="accent2">
                    <a:lumMod val="50000"/>
                  </a:schemeClr>
                </a:solidFill>
              </a:rPr>
              <a:t>tin</a:t>
            </a:r>
            <a:r>
              <a:rPr lang="it-IT" sz="2000" b="1" dirty="0">
                <a:solidFill>
                  <a:schemeClr val="accent2">
                    <a:lumMod val="50000"/>
                  </a:schemeClr>
                </a:solidFill>
              </a:rPr>
              <a:t> </a:t>
            </a:r>
            <a:r>
              <a:rPr lang="it-IT" sz="2000" b="1" dirty="0" err="1">
                <a:solidFill>
                  <a:schemeClr val="accent2">
                    <a:lumMod val="50000"/>
                  </a:schemeClr>
                </a:solidFill>
              </a:rPr>
              <a:t>tin</a:t>
            </a:r>
            <a:r>
              <a:rPr lang="it-IT" sz="2000" b="1" dirty="0">
                <a:solidFill>
                  <a:schemeClr val="accent2">
                    <a:lumMod val="50000"/>
                  </a:schemeClr>
                </a:solidFill>
              </a:rPr>
              <a:t>, o lo scacciapensieri che fa soltanto </a:t>
            </a:r>
            <a:r>
              <a:rPr lang="it-IT" sz="2000" b="1" dirty="0" err="1">
                <a:solidFill>
                  <a:schemeClr val="accent2">
                    <a:lumMod val="50000"/>
                  </a:schemeClr>
                </a:solidFill>
              </a:rPr>
              <a:t>bloing</a:t>
            </a:r>
            <a:r>
              <a:rPr lang="it-IT" sz="2000" b="1" dirty="0">
                <a:solidFill>
                  <a:schemeClr val="accent2">
                    <a:lumMod val="50000"/>
                  </a:schemeClr>
                </a:solidFill>
              </a:rPr>
              <a:t> </a:t>
            </a:r>
            <a:r>
              <a:rPr lang="it-IT" sz="2000" b="1" dirty="0" err="1">
                <a:solidFill>
                  <a:schemeClr val="accent2">
                    <a:lumMod val="50000"/>
                  </a:schemeClr>
                </a:solidFill>
              </a:rPr>
              <a:t>bloing</a:t>
            </a:r>
            <a:r>
              <a:rPr lang="it-IT" sz="2000" b="1" dirty="0">
                <a:solidFill>
                  <a:schemeClr val="accent2">
                    <a:lumMod val="50000"/>
                  </a:schemeClr>
                </a:solidFill>
              </a:rPr>
              <a:t>, la cosa importante è che lo facciano al momento giusto, il meglio possibile, che diventino un ottimo triangolo, un impeccabile scacciapensieri e che siano fieri della qualità che il loro contributo conferisce all’insieme.</a:t>
            </a:r>
            <a:endParaRPr lang="it-IT" sz="2000" dirty="0">
              <a:solidFill>
                <a:schemeClr val="accent2">
                  <a:lumMod val="50000"/>
                </a:schemeClr>
              </a:solidFill>
            </a:endParaRPr>
          </a:p>
          <a:p>
            <a:r>
              <a:rPr lang="it-IT" sz="2000" b="1" dirty="0">
                <a:solidFill>
                  <a:schemeClr val="accent2">
                    <a:lumMod val="50000"/>
                  </a:schemeClr>
                </a:solidFill>
              </a:rPr>
              <a:t>Siccome il piacere dell’armonia li fa progredire tutti, alla fine anche il piccolo triangolo conoscerà la musica, forse non in maniera brillante come il primo violino, ma conoscerà la stessa musica”</a:t>
            </a:r>
            <a:endParaRPr lang="it-IT" sz="2000" dirty="0">
              <a:solidFill>
                <a:schemeClr val="accent2">
                  <a:lumMod val="50000"/>
                </a:schemeClr>
              </a:solidFill>
            </a:endParaRPr>
          </a:p>
          <a:p>
            <a:r>
              <a:rPr lang="it-IT" sz="2000" b="1" dirty="0" smtClean="0">
                <a:solidFill>
                  <a:schemeClr val="accent2">
                    <a:lumMod val="50000"/>
                  </a:schemeClr>
                </a:solidFill>
              </a:rPr>
              <a:t>(Daniel Pennac</a:t>
            </a:r>
            <a:r>
              <a:rPr lang="it-IT" sz="2000" b="1" dirty="0">
                <a:solidFill>
                  <a:schemeClr val="accent2">
                    <a:lumMod val="50000"/>
                  </a:schemeClr>
                </a:solidFill>
              </a:rPr>
              <a:t>, Diario di scuola)</a:t>
            </a:r>
            <a:endParaRPr lang="it-IT" sz="2000" dirty="0">
              <a:solidFill>
                <a:schemeClr val="accent2">
                  <a:lumMod val="50000"/>
                </a:schemeClr>
              </a:solidFill>
            </a:endParaRPr>
          </a:p>
        </p:txBody>
      </p:sp>
      <p:sp>
        <p:nvSpPr>
          <p:cNvPr id="4" name="Rettangolo 3"/>
          <p:cNvSpPr/>
          <p:nvPr/>
        </p:nvSpPr>
        <p:spPr>
          <a:xfrm rot="20780435">
            <a:off x="790884" y="5741984"/>
            <a:ext cx="2772618" cy="369332"/>
          </a:xfrm>
          <a:prstGeom prst="rect">
            <a:avLst/>
          </a:prstGeom>
        </p:spPr>
        <p:txBody>
          <a:bodyPr wrap="none">
            <a:spAutoFit/>
          </a:bodyPr>
          <a:lstStyle/>
          <a:p>
            <a:r>
              <a:rPr lang="it-IT" b="1" dirty="0" smtClean="0">
                <a:solidFill>
                  <a:schemeClr val="accent2">
                    <a:lumMod val="75000"/>
                  </a:schemeClr>
                </a:solidFill>
              </a:rPr>
              <a:t>LE INTELLIGENZE MULTIPLE</a:t>
            </a:r>
            <a:endParaRPr lang="it-IT" b="1" dirty="0">
              <a:solidFill>
                <a:schemeClr val="accent2">
                  <a:lumMod val="75000"/>
                </a:schemeClr>
              </a:solidFill>
            </a:endParaRPr>
          </a:p>
        </p:txBody>
      </p:sp>
      <p:sp>
        <p:nvSpPr>
          <p:cNvPr id="5" name="Rettangolo 4"/>
          <p:cNvSpPr/>
          <p:nvPr/>
        </p:nvSpPr>
        <p:spPr>
          <a:xfrm rot="20854721">
            <a:off x="661809" y="1014331"/>
            <a:ext cx="3030766" cy="369332"/>
          </a:xfrm>
          <a:prstGeom prst="rect">
            <a:avLst/>
          </a:prstGeom>
        </p:spPr>
        <p:txBody>
          <a:bodyPr wrap="none">
            <a:spAutoFit/>
          </a:bodyPr>
          <a:lstStyle/>
          <a:p>
            <a:r>
              <a:rPr lang="it-IT" b="1" dirty="0" smtClean="0">
                <a:solidFill>
                  <a:schemeClr val="accent2">
                    <a:lumMod val="75000"/>
                  </a:schemeClr>
                </a:solidFill>
              </a:rPr>
              <a:t>UNA SCUOLA CHE “INCLUDE” </a:t>
            </a:r>
            <a:endParaRPr lang="it-IT" dirty="0"/>
          </a:p>
        </p:txBody>
      </p:sp>
    </p:spTree>
    <p:extLst>
      <p:ext uri="{BB962C8B-B14F-4D97-AF65-F5344CB8AC3E}">
        <p14:creationId xmlns:p14="http://schemas.microsoft.com/office/powerpoint/2010/main" xmlns="" val="6233722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60282" y="1385110"/>
            <a:ext cx="4950727" cy="1754326"/>
          </a:xfrm>
          <a:prstGeom prst="rect">
            <a:avLst/>
          </a:prstGeom>
          <a:noFill/>
        </p:spPr>
        <p:txBody>
          <a:bodyPr wrap="square" rtlCol="0">
            <a:spAutoFit/>
          </a:bodyPr>
          <a:lstStyle/>
          <a:p>
            <a:pPr algn="ctr"/>
            <a:r>
              <a:rPr lang="it-IT" sz="5400" b="1" dirty="0" smtClean="0">
                <a:solidFill>
                  <a:schemeClr val="accent2">
                    <a:lumMod val="50000"/>
                  </a:schemeClr>
                </a:solidFill>
              </a:rPr>
              <a:t>GRAZIE PER </a:t>
            </a:r>
          </a:p>
          <a:p>
            <a:pPr algn="ctr"/>
            <a:r>
              <a:rPr lang="it-IT" sz="5400" b="1" dirty="0" smtClean="0">
                <a:solidFill>
                  <a:schemeClr val="accent2">
                    <a:lumMod val="50000"/>
                  </a:schemeClr>
                </a:solidFill>
              </a:rPr>
              <a:t>L’ATTENZIONE</a:t>
            </a:r>
            <a:endParaRPr lang="it-IT" sz="5400" b="1" dirty="0">
              <a:solidFill>
                <a:schemeClr val="accent2">
                  <a:lumMod val="50000"/>
                </a:schemeClr>
              </a:solidFill>
            </a:endParaRPr>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8458"/>
          <a:stretch/>
        </p:blipFill>
        <p:spPr bwMode="auto">
          <a:xfrm>
            <a:off x="1237353" y="3419078"/>
            <a:ext cx="6596584" cy="3182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467691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251520" y="7303"/>
            <a:ext cx="8712968" cy="830997"/>
          </a:xfrm>
          <a:prstGeom prst="rect">
            <a:avLst/>
          </a:prstGeom>
          <a:solidFill>
            <a:schemeClr val="bg2">
              <a:lumMod val="75000"/>
            </a:schemeClr>
          </a:solidFill>
        </p:spPr>
        <p:txBody>
          <a:bodyPr wrap="square">
            <a:spAutoFit/>
          </a:bodyPr>
          <a:lstStyle/>
          <a:p>
            <a:r>
              <a:rPr lang="it-IT" sz="2400" dirty="0">
                <a:solidFill>
                  <a:schemeClr val="bg1"/>
                </a:solidFill>
              </a:rPr>
              <a:t>“La prima finalità dell’insegnamento è stata formulata da </a:t>
            </a:r>
            <a:r>
              <a:rPr lang="it-IT" sz="2400" dirty="0" err="1">
                <a:solidFill>
                  <a:schemeClr val="bg1"/>
                </a:solidFill>
              </a:rPr>
              <a:t>Montaigne</a:t>
            </a:r>
            <a:r>
              <a:rPr lang="it-IT" sz="2400" dirty="0" smtClean="0">
                <a:solidFill>
                  <a:schemeClr val="bg1"/>
                </a:solidFill>
              </a:rPr>
              <a:t>:</a:t>
            </a:r>
          </a:p>
          <a:p>
            <a:pPr algn="ctr"/>
            <a:r>
              <a:rPr lang="it-IT" sz="2400" dirty="0" smtClean="0">
                <a:solidFill>
                  <a:schemeClr val="bg1"/>
                </a:solidFill>
              </a:rPr>
              <a:t> </a:t>
            </a:r>
            <a:r>
              <a:rPr lang="it-IT" sz="2400" b="1" i="1" dirty="0">
                <a:solidFill>
                  <a:schemeClr val="bg1"/>
                </a:solidFill>
              </a:rPr>
              <a:t>è meglio una testa ben fatta che una testa ben piena</a:t>
            </a:r>
            <a:r>
              <a:rPr lang="it-IT" sz="2400" dirty="0">
                <a:solidFill>
                  <a:schemeClr val="bg1"/>
                </a:solidFill>
              </a:rPr>
              <a:t>”. ( </a:t>
            </a:r>
            <a:r>
              <a:rPr lang="it-IT" sz="2400" dirty="0" err="1">
                <a:solidFill>
                  <a:schemeClr val="bg1"/>
                </a:solidFill>
              </a:rPr>
              <a:t>Morin</a:t>
            </a:r>
            <a:r>
              <a:rPr lang="it-IT" sz="2400" dirty="0">
                <a:solidFill>
                  <a:schemeClr val="bg1"/>
                </a:solidFill>
              </a:rPr>
              <a:t> </a:t>
            </a:r>
            <a:r>
              <a:rPr lang="it-IT" sz="2400" dirty="0" smtClean="0">
                <a:solidFill>
                  <a:schemeClr val="bg1"/>
                </a:solidFill>
              </a:rPr>
              <a:t>)</a:t>
            </a:r>
            <a:endParaRPr lang="it-IT" sz="2400" dirty="0">
              <a:solidFill>
                <a:schemeClr val="bg1"/>
              </a:solidFill>
            </a:endParaRPr>
          </a:p>
        </p:txBody>
      </p:sp>
      <p:graphicFrame>
        <p:nvGraphicFramePr>
          <p:cNvPr id="11" name="Diagramma 10"/>
          <p:cNvGraphicFramePr/>
          <p:nvPr>
            <p:extLst>
              <p:ext uri="{D42A27DB-BD31-4B8C-83A1-F6EECF244321}">
                <p14:modId xmlns:p14="http://schemas.microsoft.com/office/powerpoint/2010/main" xmlns="" val="2792937816"/>
              </p:ext>
            </p:extLst>
          </p:nvPr>
        </p:nvGraphicFramePr>
        <p:xfrm>
          <a:off x="-36512" y="845444"/>
          <a:ext cx="9180512" cy="59564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10319304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339752" y="580541"/>
            <a:ext cx="4334776" cy="523220"/>
          </a:xfrm>
          <a:prstGeom prst="rect">
            <a:avLst/>
          </a:prstGeom>
        </p:spPr>
        <p:txBody>
          <a:bodyPr wrap="none">
            <a:spAutoFit/>
          </a:bodyPr>
          <a:lstStyle/>
          <a:p>
            <a:r>
              <a:rPr lang="it-IT" sz="2800" b="1" dirty="0" smtClean="0">
                <a:solidFill>
                  <a:schemeClr val="accent2">
                    <a:lumMod val="75000"/>
                  </a:schemeClr>
                </a:solidFill>
              </a:rPr>
              <a:t>DAI PRODOTTI AI PROCESSI </a:t>
            </a:r>
            <a:endParaRPr lang="it-IT" sz="2800" b="1" dirty="0">
              <a:solidFill>
                <a:schemeClr val="accent2">
                  <a:lumMod val="75000"/>
                </a:schemeClr>
              </a:solidFill>
            </a:endParaRPr>
          </a:p>
        </p:txBody>
      </p:sp>
      <p:sp>
        <p:nvSpPr>
          <p:cNvPr id="5" name="Elaborazione alternativa 4"/>
          <p:cNvSpPr/>
          <p:nvPr/>
        </p:nvSpPr>
        <p:spPr>
          <a:xfrm>
            <a:off x="323529" y="1484784"/>
            <a:ext cx="8568952" cy="3600400"/>
          </a:xfrm>
          <a:prstGeom prst="flowChartAlternateProcess">
            <a:avLst/>
          </a:prstGeom>
          <a:solidFill>
            <a:schemeClr val="bg2"/>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Rettangolo 2"/>
          <p:cNvSpPr/>
          <p:nvPr/>
        </p:nvSpPr>
        <p:spPr>
          <a:xfrm>
            <a:off x="503071" y="1772816"/>
            <a:ext cx="8280920" cy="3847207"/>
          </a:xfrm>
          <a:prstGeom prst="rect">
            <a:avLst/>
          </a:prstGeom>
        </p:spPr>
        <p:txBody>
          <a:bodyPr wrap="square">
            <a:spAutoFit/>
          </a:bodyPr>
          <a:lstStyle/>
          <a:p>
            <a:pPr algn="just"/>
            <a:r>
              <a:rPr lang="it-IT" sz="2000" dirty="0" smtClean="0">
                <a:solidFill>
                  <a:schemeClr val="accent2">
                    <a:lumMod val="75000"/>
                  </a:schemeClr>
                </a:solidFill>
              </a:rPr>
              <a:t>«</a:t>
            </a:r>
            <a:r>
              <a:rPr lang="it-IT" sz="2800" i="1" dirty="0">
                <a:solidFill>
                  <a:schemeClr val="accent2">
                    <a:lumMod val="75000"/>
                  </a:schemeClr>
                </a:solidFill>
              </a:rPr>
              <a:t>L</a:t>
            </a:r>
            <a:r>
              <a:rPr lang="it-IT" sz="2800" i="1" dirty="0" smtClean="0">
                <a:solidFill>
                  <a:schemeClr val="accent2">
                    <a:lumMod val="75000"/>
                  </a:schemeClr>
                </a:solidFill>
              </a:rPr>
              <a:t>e </a:t>
            </a:r>
            <a:r>
              <a:rPr lang="it-IT" sz="2800" i="1" dirty="0">
                <a:solidFill>
                  <a:schemeClr val="accent2">
                    <a:lumMod val="75000"/>
                  </a:schemeClr>
                </a:solidFill>
              </a:rPr>
              <a:t>conoscenze matematiche contribuiscono alla formazione culturale delle persone e delle comunità, sviluppando le capacità di mettere in stretto rapporto il ‘pensare’ e il ‘fare’ e offrendo strumenti adatti a percepire, interpretare e collegare tra loro fenomeni naturali, concetti e artefatti costruiti dall’uomo, eventi quotidiani</a:t>
            </a:r>
            <a:r>
              <a:rPr lang="it-IT" sz="2800" i="1" dirty="0" smtClean="0">
                <a:solidFill>
                  <a:schemeClr val="accent2">
                    <a:lumMod val="75000"/>
                  </a:schemeClr>
                </a:solidFill>
              </a:rPr>
              <a:t>.»</a:t>
            </a:r>
            <a:endParaRPr lang="it-IT" sz="2800" dirty="0" smtClean="0">
              <a:solidFill>
                <a:schemeClr val="accent2">
                  <a:lumMod val="75000"/>
                </a:schemeClr>
              </a:solidFill>
            </a:endParaRPr>
          </a:p>
          <a:p>
            <a:endParaRPr lang="it-IT" sz="2400" dirty="0" smtClean="0">
              <a:solidFill>
                <a:schemeClr val="accent2">
                  <a:lumMod val="50000"/>
                </a:schemeClr>
              </a:solidFill>
            </a:endParaRPr>
          </a:p>
          <a:p>
            <a:pPr algn="r"/>
            <a:r>
              <a:rPr lang="it-IT" sz="2400" dirty="0" smtClean="0">
                <a:solidFill>
                  <a:schemeClr val="accent2">
                    <a:lumMod val="50000"/>
                  </a:schemeClr>
                </a:solidFill>
              </a:rPr>
              <a:t>(Indicazioni Nazionali per il curricolo della scuola primaria -2012-)</a:t>
            </a:r>
            <a:endParaRPr lang="it-IT" sz="2400" dirty="0">
              <a:solidFill>
                <a:schemeClr val="accent2">
                  <a:lumMod val="50000"/>
                </a:schemeClr>
              </a:solidFill>
            </a:endParaRPr>
          </a:p>
        </p:txBody>
      </p:sp>
    </p:spTree>
    <p:extLst>
      <p:ext uri="{BB962C8B-B14F-4D97-AF65-F5344CB8AC3E}">
        <p14:creationId xmlns:p14="http://schemas.microsoft.com/office/powerpoint/2010/main" xmlns="" val="23796241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aborazione alternativa 4"/>
          <p:cNvSpPr/>
          <p:nvPr/>
        </p:nvSpPr>
        <p:spPr>
          <a:xfrm>
            <a:off x="467544" y="2238035"/>
            <a:ext cx="8064896" cy="3711245"/>
          </a:xfrm>
          <a:prstGeom prst="flowChartAlternateProcess">
            <a:avLst/>
          </a:prstGeom>
          <a:solidFill>
            <a:schemeClr val="bg2"/>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51520" y="476672"/>
            <a:ext cx="8352928" cy="1661993"/>
          </a:xfrm>
          <a:prstGeom prst="rect">
            <a:avLst/>
          </a:prstGeom>
        </p:spPr>
        <p:txBody>
          <a:bodyPr wrap="square">
            <a:spAutoFit/>
          </a:bodyPr>
          <a:lstStyle/>
          <a:p>
            <a:pPr algn="ctr"/>
            <a:r>
              <a:rPr lang="it-IT" sz="2800" b="1" dirty="0" smtClean="0">
                <a:solidFill>
                  <a:schemeClr val="accent2">
                    <a:lumMod val="50000"/>
                  </a:schemeClr>
                </a:solidFill>
              </a:rPr>
              <a:t>LA TEORIA DELLE INTELLIGENZE MULTIPLE</a:t>
            </a:r>
            <a:r>
              <a:rPr lang="it-IT" sz="2800" dirty="0" smtClean="0">
                <a:solidFill>
                  <a:schemeClr val="accent2">
                    <a:lumMod val="50000"/>
                  </a:schemeClr>
                </a:solidFill>
              </a:rPr>
              <a:t>: </a:t>
            </a:r>
          </a:p>
          <a:p>
            <a:r>
              <a:rPr lang="it-IT" sz="2800" i="1" dirty="0" smtClean="0">
                <a:solidFill>
                  <a:schemeClr val="accent2">
                    <a:lumMod val="75000"/>
                  </a:schemeClr>
                </a:solidFill>
              </a:rPr>
              <a:t>un </a:t>
            </a:r>
            <a:r>
              <a:rPr lang="it-IT" sz="2800" i="1" dirty="0">
                <a:solidFill>
                  <a:schemeClr val="accent2">
                    <a:lumMod val="75000"/>
                  </a:schemeClr>
                </a:solidFill>
              </a:rPr>
              <a:t>ventaglio diversificato di opportunità per apprendere e dimostrare il proprio apprendimento. </a:t>
            </a:r>
            <a:r>
              <a:rPr lang="it-IT" sz="2800" i="1" dirty="0" smtClean="0">
                <a:solidFill>
                  <a:schemeClr val="accent2">
                    <a:lumMod val="75000"/>
                  </a:schemeClr>
                </a:solidFill>
              </a:rPr>
              <a:t>..</a:t>
            </a:r>
          </a:p>
          <a:p>
            <a:endParaRPr lang="it-IT" dirty="0"/>
          </a:p>
        </p:txBody>
      </p:sp>
      <p:sp>
        <p:nvSpPr>
          <p:cNvPr id="3" name="Rettangolo 2"/>
          <p:cNvSpPr/>
          <p:nvPr/>
        </p:nvSpPr>
        <p:spPr>
          <a:xfrm>
            <a:off x="467544" y="2690336"/>
            <a:ext cx="8136904" cy="3046988"/>
          </a:xfrm>
          <a:prstGeom prst="rect">
            <a:avLst/>
          </a:prstGeom>
        </p:spPr>
        <p:txBody>
          <a:bodyPr wrap="square">
            <a:spAutoFit/>
          </a:bodyPr>
          <a:lstStyle/>
          <a:p>
            <a:pPr marL="285750" indent="-285750">
              <a:buFont typeface="Wingdings" panose="05000000000000000000" pitchFamily="2" charset="2"/>
              <a:buChar char="Ø"/>
            </a:pPr>
            <a:r>
              <a:rPr lang="it-IT" sz="2400" dirty="0">
                <a:solidFill>
                  <a:schemeClr val="accent2">
                    <a:lumMod val="50000"/>
                  </a:schemeClr>
                </a:solidFill>
              </a:rPr>
              <a:t>le proprietà caratteristiche dei </a:t>
            </a:r>
            <a:r>
              <a:rPr lang="it-IT" sz="2400" dirty="0" smtClean="0">
                <a:solidFill>
                  <a:schemeClr val="accent2">
                    <a:lumMod val="50000"/>
                  </a:schemeClr>
                </a:solidFill>
              </a:rPr>
              <a:t>poligoni</a:t>
            </a:r>
            <a:endParaRPr lang="it-IT" sz="2400" dirty="0">
              <a:solidFill>
                <a:schemeClr val="accent2">
                  <a:lumMod val="50000"/>
                </a:schemeClr>
              </a:solidFill>
            </a:endParaRPr>
          </a:p>
          <a:p>
            <a:endParaRPr lang="it-IT" sz="2400" dirty="0" smtClean="0">
              <a:solidFill>
                <a:schemeClr val="accent2">
                  <a:lumMod val="50000"/>
                </a:schemeClr>
              </a:solidFill>
            </a:endParaRPr>
          </a:p>
          <a:p>
            <a:pPr marL="285750" indent="-285750">
              <a:buFont typeface="Wingdings" panose="05000000000000000000" pitchFamily="2" charset="2"/>
              <a:buChar char="Ø"/>
            </a:pPr>
            <a:r>
              <a:rPr lang="it-IT" sz="2400" dirty="0" smtClean="0">
                <a:solidFill>
                  <a:schemeClr val="accent2">
                    <a:lumMod val="50000"/>
                  </a:schemeClr>
                </a:solidFill>
              </a:rPr>
              <a:t>I problemi </a:t>
            </a:r>
          </a:p>
          <a:p>
            <a:endParaRPr lang="it-IT" sz="2400" dirty="0" smtClean="0">
              <a:solidFill>
                <a:schemeClr val="accent2">
                  <a:lumMod val="50000"/>
                </a:schemeClr>
              </a:solidFill>
            </a:endParaRPr>
          </a:p>
          <a:p>
            <a:pPr marL="285750" indent="-285750">
              <a:buFont typeface="Wingdings" panose="05000000000000000000" pitchFamily="2" charset="2"/>
              <a:buChar char="Ø"/>
            </a:pPr>
            <a:r>
              <a:rPr lang="it-IT" sz="2400" dirty="0" smtClean="0">
                <a:solidFill>
                  <a:schemeClr val="accent2">
                    <a:lumMod val="50000"/>
                  </a:schemeClr>
                </a:solidFill>
              </a:rPr>
              <a:t>“</a:t>
            </a:r>
            <a:r>
              <a:rPr lang="it-IT" sz="2400" dirty="0">
                <a:solidFill>
                  <a:schemeClr val="accent2">
                    <a:lumMod val="50000"/>
                  </a:schemeClr>
                </a:solidFill>
              </a:rPr>
              <a:t>imparare a parlare di matematica” </a:t>
            </a:r>
            <a:endParaRPr lang="it-IT" sz="2400" dirty="0" smtClean="0">
              <a:solidFill>
                <a:schemeClr val="accent2">
                  <a:lumMod val="50000"/>
                </a:schemeClr>
              </a:solidFill>
            </a:endParaRPr>
          </a:p>
          <a:p>
            <a:endParaRPr lang="it-IT" sz="2400" dirty="0" smtClean="0">
              <a:solidFill>
                <a:schemeClr val="accent2">
                  <a:lumMod val="50000"/>
                </a:schemeClr>
              </a:solidFill>
            </a:endParaRPr>
          </a:p>
          <a:p>
            <a:pPr marL="285750" indent="-285750">
              <a:buFont typeface="Wingdings" panose="05000000000000000000" pitchFamily="2" charset="2"/>
              <a:buChar char="Ø"/>
            </a:pPr>
            <a:r>
              <a:rPr lang="it-IT" sz="2400" dirty="0" smtClean="0">
                <a:solidFill>
                  <a:schemeClr val="accent2">
                    <a:lumMod val="50000"/>
                  </a:schemeClr>
                </a:solidFill>
              </a:rPr>
              <a:t>strutturazione</a:t>
            </a:r>
            <a:r>
              <a:rPr lang="it-IT" sz="2400" dirty="0">
                <a:solidFill>
                  <a:schemeClr val="accent2">
                    <a:lumMod val="50000"/>
                  </a:schemeClr>
                </a:solidFill>
              </a:rPr>
              <a:t>, compilazione e lettura di tabelle e grafici </a:t>
            </a:r>
            <a:r>
              <a:rPr lang="it-IT" sz="2400" dirty="0" smtClean="0">
                <a:solidFill>
                  <a:schemeClr val="accent2">
                    <a:lumMod val="50000"/>
                  </a:schemeClr>
                </a:solidFill>
              </a:rPr>
              <a:t>- ricerca </a:t>
            </a:r>
            <a:r>
              <a:rPr lang="it-IT" sz="2400" dirty="0">
                <a:solidFill>
                  <a:schemeClr val="accent2">
                    <a:lumMod val="50000"/>
                  </a:schemeClr>
                </a:solidFill>
              </a:rPr>
              <a:t>e rielaborazione di </a:t>
            </a:r>
            <a:r>
              <a:rPr lang="it-IT" sz="2400" dirty="0" smtClean="0">
                <a:solidFill>
                  <a:schemeClr val="accent2">
                    <a:lumMod val="50000"/>
                  </a:schemeClr>
                </a:solidFill>
              </a:rPr>
              <a:t>ricette</a:t>
            </a:r>
            <a:endParaRPr lang="it-IT" sz="2400" dirty="0">
              <a:solidFill>
                <a:schemeClr val="accent2">
                  <a:lumMod val="50000"/>
                </a:schemeClr>
              </a:solidFill>
            </a:endParaRPr>
          </a:p>
        </p:txBody>
      </p:sp>
      <p:sp>
        <p:nvSpPr>
          <p:cNvPr id="4" name="CasellaDiTesto 3"/>
          <p:cNvSpPr txBox="1"/>
          <p:nvPr/>
        </p:nvSpPr>
        <p:spPr>
          <a:xfrm>
            <a:off x="683568" y="2238035"/>
            <a:ext cx="1760418" cy="461665"/>
          </a:xfrm>
          <a:prstGeom prst="rect">
            <a:avLst/>
          </a:prstGeom>
          <a:noFill/>
        </p:spPr>
        <p:txBody>
          <a:bodyPr wrap="none" rtlCol="0">
            <a:spAutoFit/>
          </a:bodyPr>
          <a:lstStyle/>
          <a:p>
            <a:r>
              <a:rPr lang="it-IT" sz="2400" b="1" dirty="0" smtClean="0">
                <a:solidFill>
                  <a:schemeClr val="accent2">
                    <a:lumMod val="50000"/>
                  </a:schemeClr>
                </a:solidFill>
              </a:rPr>
              <a:t>ITINERARIO:</a:t>
            </a:r>
            <a:endParaRPr lang="it-IT" sz="2400" b="1" dirty="0">
              <a:solidFill>
                <a:schemeClr val="accent2">
                  <a:lumMod val="50000"/>
                </a:schemeClr>
              </a:solidFill>
            </a:endParaRPr>
          </a:p>
        </p:txBody>
      </p:sp>
    </p:spTree>
    <p:extLst>
      <p:ext uri="{BB962C8B-B14F-4D97-AF65-F5344CB8AC3E}">
        <p14:creationId xmlns:p14="http://schemas.microsoft.com/office/powerpoint/2010/main" xmlns="" val="31153601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laborazione alternativa 9"/>
          <p:cNvSpPr/>
          <p:nvPr/>
        </p:nvSpPr>
        <p:spPr>
          <a:xfrm>
            <a:off x="287586" y="482663"/>
            <a:ext cx="8532886" cy="1146137"/>
          </a:xfrm>
          <a:prstGeom prst="flowChartAlternateProcess">
            <a:avLst/>
          </a:prstGeom>
          <a:solidFill>
            <a:schemeClr val="bg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CasellaDiTesto 1"/>
          <p:cNvSpPr txBox="1"/>
          <p:nvPr/>
        </p:nvSpPr>
        <p:spPr>
          <a:xfrm>
            <a:off x="621601" y="34123"/>
            <a:ext cx="2150199" cy="461665"/>
          </a:xfrm>
          <a:prstGeom prst="rect">
            <a:avLst/>
          </a:prstGeom>
          <a:noFill/>
        </p:spPr>
        <p:txBody>
          <a:bodyPr wrap="square" rtlCol="0">
            <a:spAutoFit/>
          </a:bodyPr>
          <a:lstStyle/>
          <a:p>
            <a:r>
              <a:rPr lang="it-IT" sz="2400" b="1" dirty="0" smtClean="0">
                <a:solidFill>
                  <a:schemeClr val="accent2">
                    <a:lumMod val="50000"/>
                  </a:schemeClr>
                </a:solidFill>
              </a:rPr>
              <a:t>METODOLOGIA</a:t>
            </a:r>
            <a:endParaRPr lang="it-IT" sz="2400" b="1" dirty="0">
              <a:solidFill>
                <a:schemeClr val="accent2">
                  <a:lumMod val="50000"/>
                </a:schemeClr>
              </a:solidFill>
            </a:endParaRPr>
          </a:p>
        </p:txBody>
      </p:sp>
      <p:sp>
        <p:nvSpPr>
          <p:cNvPr id="3" name="Rettangolo 2"/>
          <p:cNvSpPr/>
          <p:nvPr/>
        </p:nvSpPr>
        <p:spPr>
          <a:xfrm>
            <a:off x="330795" y="482663"/>
            <a:ext cx="8352928" cy="2677656"/>
          </a:xfrm>
          <a:prstGeom prst="rect">
            <a:avLst/>
          </a:prstGeom>
        </p:spPr>
        <p:txBody>
          <a:bodyPr wrap="square">
            <a:spAutoFit/>
          </a:bodyPr>
          <a:lstStyle/>
          <a:p>
            <a:r>
              <a:rPr lang="it-IT" sz="2400" b="1" i="1" dirty="0">
                <a:solidFill>
                  <a:schemeClr val="bg1"/>
                </a:solidFill>
              </a:rPr>
              <a:t>le intelligenze multiple </a:t>
            </a:r>
            <a:r>
              <a:rPr lang="it-IT" sz="2400" b="1" i="1" dirty="0" smtClean="0">
                <a:solidFill>
                  <a:schemeClr val="bg1"/>
                </a:solidFill>
              </a:rPr>
              <a:t>e il significato </a:t>
            </a:r>
            <a:r>
              <a:rPr lang="it-IT" sz="2400" b="1" i="1" dirty="0">
                <a:solidFill>
                  <a:schemeClr val="bg1"/>
                </a:solidFill>
              </a:rPr>
              <a:t>profondo del comprendere </a:t>
            </a:r>
            <a:endParaRPr lang="it-IT" sz="2400" b="1" i="1" dirty="0" smtClean="0">
              <a:solidFill>
                <a:schemeClr val="bg1"/>
              </a:solidFill>
            </a:endParaRPr>
          </a:p>
          <a:p>
            <a:pPr algn="ctr"/>
            <a:r>
              <a:rPr lang="it-IT" b="1" u="sng" dirty="0" smtClean="0">
                <a:solidFill>
                  <a:schemeClr val="bg1"/>
                </a:solidFill>
              </a:rPr>
              <a:t>“</a:t>
            </a:r>
            <a:r>
              <a:rPr lang="it-IT" b="1" u="sng" dirty="0">
                <a:solidFill>
                  <a:schemeClr val="bg1"/>
                </a:solidFill>
              </a:rPr>
              <a:t>la comunicazione non produce comprensione</a:t>
            </a:r>
            <a:r>
              <a:rPr lang="it-IT" b="1" u="sng" dirty="0" smtClean="0">
                <a:solidFill>
                  <a:schemeClr val="bg1"/>
                </a:solidFill>
              </a:rPr>
              <a:t>…</a:t>
            </a:r>
          </a:p>
          <a:p>
            <a:pPr algn="ctr"/>
            <a:r>
              <a:rPr lang="it-IT" b="1" u="sng" dirty="0" smtClean="0">
                <a:solidFill>
                  <a:schemeClr val="bg1"/>
                </a:solidFill>
              </a:rPr>
              <a:t>la </a:t>
            </a:r>
            <a:r>
              <a:rPr lang="it-IT" b="1" u="sng" dirty="0">
                <a:solidFill>
                  <a:schemeClr val="bg1"/>
                </a:solidFill>
              </a:rPr>
              <a:t>comprensione umana va oltre la spiegazione” </a:t>
            </a:r>
            <a:r>
              <a:rPr lang="it-IT" b="1" u="sng" dirty="0" smtClean="0">
                <a:solidFill>
                  <a:schemeClr val="bg1"/>
                </a:solidFill>
              </a:rPr>
              <a:t>(E. </a:t>
            </a:r>
            <a:r>
              <a:rPr lang="it-IT" b="1" u="sng" dirty="0" err="1" smtClean="0">
                <a:solidFill>
                  <a:schemeClr val="bg1"/>
                </a:solidFill>
              </a:rPr>
              <a:t>Morin</a:t>
            </a:r>
            <a:r>
              <a:rPr lang="it-IT" b="1" u="sng" dirty="0">
                <a:solidFill>
                  <a:schemeClr val="bg1"/>
                </a:solidFill>
              </a:rPr>
              <a:t>). </a:t>
            </a:r>
            <a:endParaRPr lang="it-IT" b="1" u="sng" dirty="0" smtClean="0">
              <a:solidFill>
                <a:schemeClr val="bg1"/>
              </a:solidFill>
            </a:endParaRPr>
          </a:p>
          <a:p>
            <a:pPr algn="ctr"/>
            <a:endParaRPr lang="it-IT" dirty="0" smtClean="0"/>
          </a:p>
          <a:p>
            <a:pPr algn="just"/>
            <a:endParaRPr lang="it-IT" dirty="0" smtClean="0">
              <a:solidFill>
                <a:schemeClr val="accent2">
                  <a:lumMod val="75000"/>
                </a:schemeClr>
              </a:solidFill>
            </a:endParaRPr>
          </a:p>
          <a:p>
            <a:endParaRPr lang="it-IT" dirty="0">
              <a:solidFill>
                <a:schemeClr val="accent2">
                  <a:lumMod val="75000"/>
                </a:schemeClr>
              </a:solidFill>
            </a:endParaRPr>
          </a:p>
          <a:p>
            <a:r>
              <a:rPr lang="it-IT" dirty="0" smtClean="0">
                <a:solidFill>
                  <a:schemeClr val="accent2">
                    <a:lumMod val="75000"/>
                  </a:schemeClr>
                </a:solidFill>
              </a:rPr>
              <a:t> </a:t>
            </a:r>
          </a:p>
          <a:p>
            <a:r>
              <a:rPr lang="it-IT" dirty="0" smtClean="0">
                <a:solidFill>
                  <a:schemeClr val="accent2">
                    <a:lumMod val="75000"/>
                  </a:schemeClr>
                </a:solidFill>
              </a:rPr>
              <a:t> </a:t>
            </a:r>
            <a:endParaRPr lang="it-IT" dirty="0">
              <a:solidFill>
                <a:schemeClr val="accent2">
                  <a:lumMod val="75000"/>
                </a:schemeClr>
              </a:solidFill>
            </a:endParaRPr>
          </a:p>
          <a:p>
            <a:endParaRPr lang="it-IT" dirty="0" smtClean="0">
              <a:solidFill>
                <a:schemeClr val="accent2">
                  <a:lumMod val="75000"/>
                </a:schemeClr>
              </a:solidFill>
            </a:endParaRPr>
          </a:p>
        </p:txBody>
      </p:sp>
      <p:graphicFrame>
        <p:nvGraphicFramePr>
          <p:cNvPr id="4" name="Diagramma 3"/>
          <p:cNvGraphicFramePr/>
          <p:nvPr>
            <p:extLst>
              <p:ext uri="{D42A27DB-BD31-4B8C-83A1-F6EECF244321}">
                <p14:modId xmlns:p14="http://schemas.microsoft.com/office/powerpoint/2010/main" xmlns="" val="3241481536"/>
              </p:ext>
            </p:extLst>
          </p:nvPr>
        </p:nvGraphicFramePr>
        <p:xfrm>
          <a:off x="0" y="2150368"/>
          <a:ext cx="9144000" cy="4707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1" name="Gruppo 10"/>
          <p:cNvGrpSpPr/>
          <p:nvPr/>
        </p:nvGrpSpPr>
        <p:grpSpPr>
          <a:xfrm>
            <a:off x="4050277" y="1628800"/>
            <a:ext cx="673191" cy="673191"/>
            <a:chOff x="6642008" y="793235"/>
            <a:chExt cx="673191" cy="673191"/>
          </a:xfrm>
        </p:grpSpPr>
        <p:sp>
          <p:nvSpPr>
            <p:cNvPr id="12" name="Freccia in giù 11"/>
            <p:cNvSpPr/>
            <p:nvPr/>
          </p:nvSpPr>
          <p:spPr>
            <a:xfrm>
              <a:off x="6642008" y="793235"/>
              <a:ext cx="673191" cy="673191"/>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3" name="Freccia in giù 4"/>
            <p:cNvSpPr/>
            <p:nvPr/>
          </p:nvSpPr>
          <p:spPr>
            <a:xfrm>
              <a:off x="6793476" y="793235"/>
              <a:ext cx="370255" cy="50657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it-IT" sz="3000" kern="1200"/>
            </a:p>
          </p:txBody>
        </p:sp>
      </p:grpSp>
    </p:spTree>
    <p:extLst>
      <p:ext uri="{BB962C8B-B14F-4D97-AF65-F5344CB8AC3E}">
        <p14:creationId xmlns:p14="http://schemas.microsoft.com/office/powerpoint/2010/main" xmlns="" val="38562719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e 17"/>
          <p:cNvSpPr/>
          <p:nvPr/>
        </p:nvSpPr>
        <p:spPr>
          <a:xfrm>
            <a:off x="2339753" y="1988839"/>
            <a:ext cx="4638690" cy="864095"/>
          </a:xfrm>
          <a:prstGeom prst="ellipse">
            <a:avLst/>
          </a:prstGeom>
          <a:solidFill>
            <a:schemeClr val="bg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Elaborazione alternativa 6"/>
          <p:cNvSpPr/>
          <p:nvPr/>
        </p:nvSpPr>
        <p:spPr>
          <a:xfrm>
            <a:off x="395536" y="4947744"/>
            <a:ext cx="8301449" cy="1577600"/>
          </a:xfrm>
          <a:prstGeom prst="flowChartAlternateProcess">
            <a:avLst/>
          </a:prstGeom>
          <a:solidFill>
            <a:schemeClr val="bg2"/>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852652" y="489446"/>
            <a:ext cx="3634778" cy="1015663"/>
          </a:xfrm>
          <a:prstGeom prst="rect">
            <a:avLst/>
          </a:prstGeom>
        </p:spPr>
        <p:txBody>
          <a:bodyPr wrap="none">
            <a:spAutoFit/>
          </a:bodyPr>
          <a:lstStyle/>
          <a:p>
            <a:pPr algn="ctr"/>
            <a:r>
              <a:rPr lang="it-IT" sz="2000" b="1" i="1" dirty="0" smtClean="0">
                <a:solidFill>
                  <a:schemeClr val="accent2">
                    <a:lumMod val="75000"/>
                  </a:schemeClr>
                </a:solidFill>
              </a:rPr>
              <a:t>INTELLIGENZA INTERPERSONALE</a:t>
            </a:r>
          </a:p>
          <a:p>
            <a:pPr algn="ctr"/>
            <a:r>
              <a:rPr lang="it-IT" sz="2000" dirty="0" smtClean="0">
                <a:solidFill>
                  <a:schemeClr val="accent2">
                    <a:lumMod val="75000"/>
                  </a:schemeClr>
                </a:solidFill>
              </a:rPr>
              <a:t>processi </a:t>
            </a:r>
            <a:r>
              <a:rPr lang="it-IT" sz="2000" dirty="0">
                <a:solidFill>
                  <a:schemeClr val="accent2">
                    <a:lumMod val="75000"/>
                  </a:schemeClr>
                </a:solidFill>
              </a:rPr>
              <a:t>di pensiero</a:t>
            </a:r>
            <a:r>
              <a:rPr lang="it-IT" sz="2000" dirty="0" smtClean="0">
                <a:solidFill>
                  <a:schemeClr val="accent2">
                    <a:lumMod val="75000"/>
                  </a:schemeClr>
                </a:solidFill>
              </a:rPr>
              <a:t>,</a:t>
            </a:r>
          </a:p>
          <a:p>
            <a:pPr algn="ctr"/>
            <a:r>
              <a:rPr lang="it-IT" sz="2000" dirty="0" smtClean="0">
                <a:solidFill>
                  <a:schemeClr val="accent2">
                    <a:lumMod val="75000"/>
                  </a:schemeClr>
                </a:solidFill>
              </a:rPr>
              <a:t> riflessione </a:t>
            </a:r>
            <a:r>
              <a:rPr lang="it-IT" sz="2000" dirty="0">
                <a:solidFill>
                  <a:schemeClr val="accent2">
                    <a:lumMod val="75000"/>
                  </a:schemeClr>
                </a:solidFill>
              </a:rPr>
              <a:t>su di sé</a:t>
            </a:r>
          </a:p>
        </p:txBody>
      </p:sp>
      <p:sp>
        <p:nvSpPr>
          <p:cNvPr id="3" name="Rettangolo 2"/>
          <p:cNvSpPr/>
          <p:nvPr/>
        </p:nvSpPr>
        <p:spPr>
          <a:xfrm>
            <a:off x="5142239" y="489446"/>
            <a:ext cx="3672408" cy="1015663"/>
          </a:xfrm>
          <a:prstGeom prst="rect">
            <a:avLst/>
          </a:prstGeom>
        </p:spPr>
        <p:txBody>
          <a:bodyPr wrap="square">
            <a:spAutoFit/>
          </a:bodyPr>
          <a:lstStyle/>
          <a:p>
            <a:pPr algn="ctr"/>
            <a:r>
              <a:rPr lang="it-IT" sz="2000" b="1" i="1" dirty="0" smtClean="0">
                <a:solidFill>
                  <a:schemeClr val="accent2">
                    <a:lumMod val="75000"/>
                  </a:schemeClr>
                </a:solidFill>
              </a:rPr>
              <a:t>INTELLIGENZA INTRAPERSONALE</a:t>
            </a:r>
          </a:p>
          <a:p>
            <a:pPr algn="ctr"/>
            <a:r>
              <a:rPr lang="it-IT" sz="2000" dirty="0" smtClean="0">
                <a:solidFill>
                  <a:schemeClr val="accent2">
                    <a:lumMod val="75000"/>
                  </a:schemeClr>
                </a:solidFill>
              </a:rPr>
              <a:t>capacità </a:t>
            </a:r>
            <a:r>
              <a:rPr lang="it-IT" sz="2000" dirty="0">
                <a:solidFill>
                  <a:schemeClr val="accent2">
                    <a:lumMod val="75000"/>
                  </a:schemeClr>
                </a:solidFill>
              </a:rPr>
              <a:t>di </a:t>
            </a:r>
            <a:r>
              <a:rPr lang="it-IT" sz="2000" dirty="0" smtClean="0">
                <a:solidFill>
                  <a:schemeClr val="accent2">
                    <a:lumMod val="75000"/>
                  </a:schemeClr>
                </a:solidFill>
              </a:rPr>
              <a:t>comunicare:  </a:t>
            </a:r>
          </a:p>
          <a:p>
            <a:pPr algn="ctr"/>
            <a:r>
              <a:rPr lang="it-IT" sz="2000" dirty="0" smtClean="0">
                <a:solidFill>
                  <a:schemeClr val="accent2">
                    <a:lumMod val="75000"/>
                  </a:schemeClr>
                </a:solidFill>
              </a:rPr>
              <a:t>linguaggi -verbale </a:t>
            </a:r>
            <a:r>
              <a:rPr lang="it-IT" sz="2000" dirty="0">
                <a:solidFill>
                  <a:schemeClr val="accent2">
                    <a:lumMod val="75000"/>
                  </a:schemeClr>
                </a:solidFill>
              </a:rPr>
              <a:t>e non verbale</a:t>
            </a:r>
          </a:p>
        </p:txBody>
      </p:sp>
      <p:sp>
        <p:nvSpPr>
          <p:cNvPr id="4" name="Rettangolo 3"/>
          <p:cNvSpPr/>
          <p:nvPr/>
        </p:nvSpPr>
        <p:spPr>
          <a:xfrm>
            <a:off x="2546319" y="2190053"/>
            <a:ext cx="4324132" cy="461665"/>
          </a:xfrm>
          <a:prstGeom prst="rect">
            <a:avLst/>
          </a:prstGeom>
        </p:spPr>
        <p:txBody>
          <a:bodyPr wrap="none">
            <a:spAutoFit/>
          </a:bodyPr>
          <a:lstStyle/>
          <a:p>
            <a:r>
              <a:rPr lang="it-IT" sz="2400" b="1" dirty="0" smtClean="0">
                <a:solidFill>
                  <a:schemeClr val="bg1"/>
                </a:solidFill>
              </a:rPr>
              <a:t>COMUNICAZIONE "AUTENTICA" </a:t>
            </a:r>
            <a:endParaRPr lang="it-IT" sz="2400" b="1" dirty="0">
              <a:solidFill>
                <a:schemeClr val="bg1"/>
              </a:solidFill>
            </a:endParaRPr>
          </a:p>
        </p:txBody>
      </p:sp>
      <p:sp>
        <p:nvSpPr>
          <p:cNvPr id="10" name="Rettangolo 9"/>
          <p:cNvSpPr/>
          <p:nvPr/>
        </p:nvSpPr>
        <p:spPr>
          <a:xfrm>
            <a:off x="675937" y="5013176"/>
            <a:ext cx="8138710" cy="1323439"/>
          </a:xfrm>
          <a:prstGeom prst="rect">
            <a:avLst/>
          </a:prstGeom>
        </p:spPr>
        <p:txBody>
          <a:bodyPr wrap="square">
            <a:spAutoFit/>
          </a:bodyPr>
          <a:lstStyle/>
          <a:p>
            <a:r>
              <a:rPr lang="it-IT" i="1" dirty="0" smtClean="0">
                <a:solidFill>
                  <a:schemeClr val="accent2">
                    <a:lumMod val="50000"/>
                  </a:schemeClr>
                </a:solidFill>
              </a:rPr>
              <a:t>Dalle Indicazioni Nazionali: </a:t>
            </a:r>
            <a:r>
              <a:rPr lang="it-IT" sz="2000" b="1" i="1" dirty="0" smtClean="0">
                <a:solidFill>
                  <a:schemeClr val="accent2">
                    <a:lumMod val="50000"/>
                  </a:schemeClr>
                </a:solidFill>
              </a:rPr>
              <a:t>«la </a:t>
            </a:r>
            <a:r>
              <a:rPr lang="it-IT" sz="2000" b="1" i="1" dirty="0">
                <a:solidFill>
                  <a:schemeClr val="accent2">
                    <a:lumMod val="50000"/>
                  </a:schemeClr>
                </a:solidFill>
              </a:rPr>
              <a:t>matematica dà strumenti per affrontare problemi utili nella vita quotidiana; contribuisce a sviluppare la capacità di comunicare e discutere, di argomentare in modo corretto, di comprendere i punti di vista e le argomentazioni degli altri</a:t>
            </a:r>
            <a:r>
              <a:rPr lang="it-IT" sz="2000" b="1" i="1" dirty="0" smtClean="0">
                <a:solidFill>
                  <a:schemeClr val="accent2">
                    <a:lumMod val="50000"/>
                  </a:schemeClr>
                </a:solidFill>
              </a:rPr>
              <a:t>.»</a:t>
            </a:r>
            <a:endParaRPr lang="it-IT" sz="2000" b="1" dirty="0">
              <a:solidFill>
                <a:schemeClr val="accent2">
                  <a:lumMod val="50000"/>
                </a:schemeClr>
              </a:solidFill>
            </a:endParaRPr>
          </a:p>
        </p:txBody>
      </p:sp>
      <p:cxnSp>
        <p:nvCxnSpPr>
          <p:cNvPr id="12" name="Connettore 2 11"/>
          <p:cNvCxnSpPr/>
          <p:nvPr/>
        </p:nvCxnSpPr>
        <p:spPr>
          <a:xfrm>
            <a:off x="2703871" y="1412776"/>
            <a:ext cx="701917" cy="576064"/>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Connettore 2 13"/>
          <p:cNvCxnSpPr/>
          <p:nvPr/>
        </p:nvCxnSpPr>
        <p:spPr>
          <a:xfrm flipH="1">
            <a:off x="5618196" y="1412776"/>
            <a:ext cx="698399" cy="576064"/>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5" name="Rettangolo 14"/>
          <p:cNvSpPr/>
          <p:nvPr/>
        </p:nvSpPr>
        <p:spPr>
          <a:xfrm>
            <a:off x="2188105" y="3558875"/>
            <a:ext cx="5040560" cy="1323439"/>
          </a:xfrm>
          <a:prstGeom prst="rect">
            <a:avLst/>
          </a:prstGeom>
        </p:spPr>
        <p:txBody>
          <a:bodyPr wrap="square">
            <a:spAutoFit/>
          </a:bodyPr>
          <a:lstStyle/>
          <a:p>
            <a:pPr algn="ctr"/>
            <a:r>
              <a:rPr lang="it-IT" sz="2000" b="1" i="1" dirty="0" smtClean="0">
                <a:solidFill>
                  <a:schemeClr val="accent2">
                    <a:lumMod val="75000"/>
                  </a:schemeClr>
                </a:solidFill>
              </a:rPr>
              <a:t>INTELLIGENZA LINGUISTICA</a:t>
            </a:r>
          </a:p>
          <a:p>
            <a:pPr algn="ctr"/>
            <a:r>
              <a:rPr lang="it-IT" sz="2000" dirty="0" smtClean="0">
                <a:solidFill>
                  <a:schemeClr val="accent2">
                    <a:lumMod val="75000"/>
                  </a:schemeClr>
                </a:solidFill>
              </a:rPr>
              <a:t> </a:t>
            </a:r>
            <a:r>
              <a:rPr lang="it-IT" sz="2000" dirty="0">
                <a:solidFill>
                  <a:schemeClr val="accent2">
                    <a:lumMod val="75000"/>
                  </a:schemeClr>
                </a:solidFill>
              </a:rPr>
              <a:t>usare le parole in modo efficace, </a:t>
            </a:r>
            <a:endParaRPr lang="it-IT" sz="2000" dirty="0" smtClean="0">
              <a:solidFill>
                <a:schemeClr val="accent2">
                  <a:lumMod val="75000"/>
                </a:schemeClr>
              </a:solidFill>
            </a:endParaRPr>
          </a:p>
          <a:p>
            <a:pPr algn="ctr"/>
            <a:r>
              <a:rPr lang="it-IT" sz="2000" dirty="0" smtClean="0">
                <a:solidFill>
                  <a:schemeClr val="accent2">
                    <a:lumMod val="75000"/>
                  </a:schemeClr>
                </a:solidFill>
              </a:rPr>
              <a:t>saper </a:t>
            </a:r>
            <a:r>
              <a:rPr lang="it-IT" sz="2000" dirty="0">
                <a:solidFill>
                  <a:schemeClr val="accent2">
                    <a:lumMod val="75000"/>
                  </a:schemeClr>
                </a:solidFill>
              </a:rPr>
              <a:t>spiegare e apprendere verbalmente, </a:t>
            </a:r>
            <a:r>
              <a:rPr lang="it-IT" sz="2000" dirty="0" smtClean="0">
                <a:solidFill>
                  <a:schemeClr val="accent2">
                    <a:lumMod val="75000"/>
                  </a:schemeClr>
                </a:solidFill>
              </a:rPr>
              <a:t>sostenere le proprie idee</a:t>
            </a:r>
            <a:endParaRPr lang="it-IT" sz="2000" dirty="0">
              <a:solidFill>
                <a:schemeClr val="accent2">
                  <a:lumMod val="75000"/>
                </a:schemeClr>
              </a:solidFill>
            </a:endParaRPr>
          </a:p>
        </p:txBody>
      </p:sp>
      <p:cxnSp>
        <p:nvCxnSpPr>
          <p:cNvPr id="17" name="Connettore 2 16"/>
          <p:cNvCxnSpPr/>
          <p:nvPr/>
        </p:nvCxnSpPr>
        <p:spPr>
          <a:xfrm flipV="1">
            <a:off x="4708385" y="2852936"/>
            <a:ext cx="0" cy="705939"/>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571103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laborazione alternativa 6"/>
          <p:cNvSpPr/>
          <p:nvPr/>
        </p:nvSpPr>
        <p:spPr>
          <a:xfrm>
            <a:off x="373961" y="659072"/>
            <a:ext cx="8446511" cy="1761816"/>
          </a:xfrm>
          <a:prstGeom prst="flowChartAlternateProcess">
            <a:avLst/>
          </a:prstGeom>
          <a:solidFill>
            <a:schemeClr val="bg2"/>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179512" y="3390091"/>
            <a:ext cx="3744416" cy="2062103"/>
          </a:xfrm>
          <a:prstGeom prst="rect">
            <a:avLst/>
          </a:prstGeom>
        </p:spPr>
        <p:txBody>
          <a:bodyPr wrap="square">
            <a:spAutoFit/>
          </a:bodyPr>
          <a:lstStyle/>
          <a:p>
            <a:pPr algn="ctr"/>
            <a:r>
              <a:rPr lang="it-IT" b="1" i="1" dirty="0" smtClean="0">
                <a:solidFill>
                  <a:schemeClr val="accent2">
                    <a:lumMod val="50000"/>
                  </a:schemeClr>
                </a:solidFill>
              </a:rPr>
              <a:t>INTELLIGENZA LOGICO-MATEMATICA</a:t>
            </a:r>
            <a:r>
              <a:rPr lang="it-IT" sz="2000" i="1" dirty="0" smtClean="0"/>
              <a:t>: </a:t>
            </a:r>
            <a:r>
              <a:rPr lang="it-IT" dirty="0">
                <a:solidFill>
                  <a:schemeClr val="accent2">
                    <a:lumMod val="75000"/>
                  </a:schemeClr>
                </a:solidFill>
              </a:rPr>
              <a:t>la capacità di riconoscere schemi, lavorare con simboli astratti </a:t>
            </a:r>
            <a:endParaRPr lang="it-IT" dirty="0" smtClean="0">
              <a:solidFill>
                <a:schemeClr val="accent2">
                  <a:lumMod val="75000"/>
                </a:schemeClr>
              </a:solidFill>
            </a:endParaRPr>
          </a:p>
          <a:p>
            <a:pPr algn="ctr"/>
            <a:r>
              <a:rPr lang="it-IT" dirty="0" smtClean="0">
                <a:solidFill>
                  <a:schemeClr val="accent2">
                    <a:lumMod val="75000"/>
                  </a:schemeClr>
                </a:solidFill>
              </a:rPr>
              <a:t>(</a:t>
            </a:r>
            <a:r>
              <a:rPr lang="it-IT" dirty="0">
                <a:solidFill>
                  <a:schemeClr val="accent2">
                    <a:lumMod val="75000"/>
                  </a:schemeClr>
                </a:solidFill>
              </a:rPr>
              <a:t>ad esempio numeri, figure geometriche, ecc.) e cogliere le relazioni o trovare nessi tra informazioni separate e distinte.</a:t>
            </a:r>
          </a:p>
        </p:txBody>
      </p:sp>
      <p:sp>
        <p:nvSpPr>
          <p:cNvPr id="3" name="Rettangolo 2"/>
          <p:cNvSpPr/>
          <p:nvPr/>
        </p:nvSpPr>
        <p:spPr>
          <a:xfrm>
            <a:off x="5039544" y="3140968"/>
            <a:ext cx="3780928" cy="1754326"/>
          </a:xfrm>
          <a:prstGeom prst="rect">
            <a:avLst/>
          </a:prstGeom>
        </p:spPr>
        <p:txBody>
          <a:bodyPr wrap="square">
            <a:spAutoFit/>
          </a:bodyPr>
          <a:lstStyle/>
          <a:p>
            <a:pPr algn="ctr"/>
            <a:r>
              <a:rPr lang="it-IT" b="1" i="1" dirty="0" smtClean="0">
                <a:solidFill>
                  <a:schemeClr val="accent2">
                    <a:lumMod val="50000"/>
                  </a:schemeClr>
                </a:solidFill>
              </a:rPr>
              <a:t>INTELLIGENZA VISUOSPAZIALE</a:t>
            </a:r>
            <a:r>
              <a:rPr lang="it-IT" i="1" dirty="0" smtClean="0"/>
              <a:t>: </a:t>
            </a:r>
          </a:p>
          <a:p>
            <a:pPr algn="ctr"/>
            <a:r>
              <a:rPr lang="it-IT" dirty="0" smtClean="0">
                <a:solidFill>
                  <a:schemeClr val="accent2">
                    <a:lumMod val="75000"/>
                  </a:schemeClr>
                </a:solidFill>
              </a:rPr>
              <a:t>arti </a:t>
            </a:r>
            <a:r>
              <a:rPr lang="it-IT" dirty="0">
                <a:solidFill>
                  <a:schemeClr val="accent2">
                    <a:lumMod val="75000"/>
                  </a:schemeClr>
                </a:solidFill>
              </a:rPr>
              <a:t>visive, orientamento, realizzazione di mappe, architettura e giochi che richiedono la capacità di visualizzare oggetti da angoli e prospettive diverse.</a:t>
            </a:r>
          </a:p>
        </p:txBody>
      </p:sp>
      <p:sp>
        <p:nvSpPr>
          <p:cNvPr id="4" name="Rettangolo 3"/>
          <p:cNvSpPr/>
          <p:nvPr/>
        </p:nvSpPr>
        <p:spPr>
          <a:xfrm>
            <a:off x="2447764" y="5698415"/>
            <a:ext cx="4572000" cy="923330"/>
          </a:xfrm>
          <a:prstGeom prst="rect">
            <a:avLst/>
          </a:prstGeom>
        </p:spPr>
        <p:txBody>
          <a:bodyPr>
            <a:spAutoFit/>
          </a:bodyPr>
          <a:lstStyle/>
          <a:p>
            <a:pPr algn="ctr"/>
            <a:r>
              <a:rPr lang="it-IT" i="1" dirty="0" smtClean="0"/>
              <a:t> </a:t>
            </a:r>
            <a:r>
              <a:rPr lang="it-IT" b="1" i="1" dirty="0" smtClean="0">
                <a:solidFill>
                  <a:schemeClr val="accent2">
                    <a:lumMod val="50000"/>
                  </a:schemeClr>
                </a:solidFill>
              </a:rPr>
              <a:t>INTELLIGENZA CORPOREO-CINESTETICA: </a:t>
            </a:r>
          </a:p>
          <a:p>
            <a:pPr algn="ctr"/>
            <a:r>
              <a:rPr lang="it-IT" dirty="0" smtClean="0">
                <a:solidFill>
                  <a:schemeClr val="accent2">
                    <a:lumMod val="75000"/>
                  </a:schemeClr>
                </a:solidFill>
              </a:rPr>
              <a:t>la </a:t>
            </a:r>
            <a:r>
              <a:rPr lang="it-IT" dirty="0">
                <a:solidFill>
                  <a:schemeClr val="accent2">
                    <a:lumMod val="75000"/>
                  </a:schemeClr>
                </a:solidFill>
              </a:rPr>
              <a:t>capacità di usare il corpo per esprimere emozioni, giocare e creare.</a:t>
            </a:r>
          </a:p>
        </p:txBody>
      </p:sp>
      <p:sp>
        <p:nvSpPr>
          <p:cNvPr id="5" name="CasellaDiTesto 4"/>
          <p:cNvSpPr txBox="1"/>
          <p:nvPr/>
        </p:nvSpPr>
        <p:spPr>
          <a:xfrm>
            <a:off x="990478" y="173831"/>
            <a:ext cx="1709314" cy="461665"/>
          </a:xfrm>
          <a:prstGeom prst="rect">
            <a:avLst/>
          </a:prstGeom>
          <a:noFill/>
        </p:spPr>
        <p:txBody>
          <a:bodyPr wrap="none" rtlCol="0">
            <a:spAutoFit/>
          </a:bodyPr>
          <a:lstStyle/>
          <a:p>
            <a:r>
              <a:rPr lang="it-IT" sz="2400" b="1" dirty="0" smtClean="0">
                <a:solidFill>
                  <a:schemeClr val="accent2">
                    <a:lumMod val="50000"/>
                  </a:schemeClr>
                </a:solidFill>
              </a:rPr>
              <a:t>STRUMENTI</a:t>
            </a:r>
            <a:endParaRPr lang="it-IT" sz="2400" b="1" dirty="0">
              <a:solidFill>
                <a:schemeClr val="accent2">
                  <a:lumMod val="50000"/>
                </a:schemeClr>
              </a:solidFill>
            </a:endParaRPr>
          </a:p>
        </p:txBody>
      </p:sp>
      <p:sp>
        <p:nvSpPr>
          <p:cNvPr id="6" name="Rettangolo 5"/>
          <p:cNvSpPr/>
          <p:nvPr/>
        </p:nvSpPr>
        <p:spPr>
          <a:xfrm>
            <a:off x="461744" y="764704"/>
            <a:ext cx="8326363" cy="1477328"/>
          </a:xfrm>
          <a:prstGeom prst="rect">
            <a:avLst/>
          </a:prstGeom>
        </p:spPr>
        <p:txBody>
          <a:bodyPr wrap="square">
            <a:spAutoFit/>
          </a:bodyPr>
          <a:lstStyle/>
          <a:p>
            <a:pPr algn="just"/>
            <a:r>
              <a:rPr lang="it-IT" b="1" u="sng" dirty="0" smtClean="0">
                <a:solidFill>
                  <a:schemeClr val="accent2">
                    <a:lumMod val="50000"/>
                  </a:schemeClr>
                </a:solidFill>
              </a:rPr>
              <a:t>LABORATORIO DI MATEMATICA</a:t>
            </a:r>
            <a:r>
              <a:rPr lang="it-IT" dirty="0" smtClean="0">
                <a:solidFill>
                  <a:schemeClr val="accent2">
                    <a:lumMod val="50000"/>
                  </a:schemeClr>
                </a:solidFill>
              </a:rPr>
              <a:t> </a:t>
            </a:r>
            <a:r>
              <a:rPr lang="it-IT" dirty="0" smtClean="0">
                <a:solidFill>
                  <a:schemeClr val="accent2">
                    <a:lumMod val="75000"/>
                  </a:schemeClr>
                </a:solidFill>
              </a:rPr>
              <a:t>inteso  </a:t>
            </a:r>
            <a:r>
              <a:rPr lang="it-IT" dirty="0">
                <a:solidFill>
                  <a:schemeClr val="accent2">
                    <a:lumMod val="75000"/>
                  </a:schemeClr>
                </a:solidFill>
              </a:rPr>
              <a:t>come</a:t>
            </a:r>
            <a:r>
              <a:rPr lang="it-IT" i="1" dirty="0">
                <a:solidFill>
                  <a:schemeClr val="accent2">
                    <a:lumMod val="75000"/>
                  </a:schemeClr>
                </a:solidFill>
              </a:rPr>
              <a:t> </a:t>
            </a:r>
            <a:r>
              <a:rPr lang="it-IT" b="1" i="1" dirty="0" smtClean="0">
                <a:solidFill>
                  <a:schemeClr val="accent2">
                    <a:lumMod val="75000"/>
                  </a:schemeClr>
                </a:solidFill>
              </a:rPr>
              <a:t>«momento in cui l’alunno è attivo, formula le proprie ipotesi e ne controlla le conseguenze, progetta e sperimenta, discute e argomenta le proprie scelte, impara a raccogliere dati, negozia e costruisce significati, porta a conclusioni temporanee e a nuove aperture la costruzione delle conoscenze personali e collettive» </a:t>
            </a:r>
            <a:r>
              <a:rPr lang="it-IT" i="1" dirty="0" smtClean="0">
                <a:solidFill>
                  <a:schemeClr val="accent2">
                    <a:lumMod val="75000"/>
                  </a:schemeClr>
                </a:solidFill>
              </a:rPr>
              <a:t>(I.N. 2012)</a:t>
            </a:r>
            <a:endParaRPr lang="it-IT" dirty="0">
              <a:solidFill>
                <a:schemeClr val="accent2">
                  <a:lumMod val="75000"/>
                </a:schemeClr>
              </a:solidFill>
            </a:endParaRPr>
          </a:p>
        </p:txBody>
      </p:sp>
      <p:cxnSp>
        <p:nvCxnSpPr>
          <p:cNvPr id="8" name="Connettore 2 7"/>
          <p:cNvCxnSpPr/>
          <p:nvPr/>
        </p:nvCxnSpPr>
        <p:spPr>
          <a:xfrm flipH="1">
            <a:off x="2447764" y="2564904"/>
            <a:ext cx="252028" cy="648072"/>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Connettore 2 9"/>
          <p:cNvCxnSpPr/>
          <p:nvPr/>
        </p:nvCxnSpPr>
        <p:spPr>
          <a:xfrm>
            <a:off x="6660232" y="2636912"/>
            <a:ext cx="377044" cy="504056"/>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a:off x="4580385" y="2636912"/>
            <a:ext cx="0" cy="2880320"/>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9965868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rot="20857926">
            <a:off x="1174019" y="1368688"/>
            <a:ext cx="2891483" cy="523220"/>
          </a:xfrm>
          <a:prstGeom prst="rect">
            <a:avLst/>
          </a:prstGeom>
          <a:solidFill>
            <a:schemeClr val="bg2">
              <a:lumMod val="90000"/>
            </a:schemeClr>
          </a:solidFill>
          <a:ln>
            <a:solidFill>
              <a:schemeClr val="accent2">
                <a:lumMod val="50000"/>
              </a:schemeClr>
            </a:solidFill>
          </a:ln>
        </p:spPr>
        <p:txBody>
          <a:bodyPr wrap="square">
            <a:spAutoFit/>
          </a:bodyPr>
          <a:lstStyle/>
          <a:p>
            <a:pPr algn="ctr"/>
            <a:r>
              <a:rPr lang="it-IT" sz="2800" b="1" dirty="0" smtClean="0">
                <a:solidFill>
                  <a:schemeClr val="bg1"/>
                </a:solidFill>
              </a:rPr>
              <a:t>ROMPIGHIACCIO</a:t>
            </a:r>
            <a:r>
              <a:rPr lang="it-IT" sz="2400" b="1" dirty="0" smtClean="0">
                <a:solidFill>
                  <a:schemeClr val="accent6">
                    <a:lumMod val="50000"/>
                  </a:schemeClr>
                </a:solidFill>
              </a:rPr>
              <a:t> </a:t>
            </a:r>
            <a:endParaRPr lang="it-IT" sz="2400" b="1" dirty="0">
              <a:solidFill>
                <a:schemeClr val="accent6">
                  <a:lumMod val="50000"/>
                </a:schemeClr>
              </a:solidFill>
            </a:endParaRPr>
          </a:p>
        </p:txBody>
      </p:sp>
      <p:sp>
        <p:nvSpPr>
          <p:cNvPr id="7" name="CasellaDiTesto 6"/>
          <p:cNvSpPr txBox="1"/>
          <p:nvPr/>
        </p:nvSpPr>
        <p:spPr>
          <a:xfrm>
            <a:off x="827584" y="332656"/>
            <a:ext cx="1797672" cy="523220"/>
          </a:xfrm>
          <a:prstGeom prst="rect">
            <a:avLst/>
          </a:prstGeom>
          <a:noFill/>
        </p:spPr>
        <p:txBody>
          <a:bodyPr wrap="none" rtlCol="0">
            <a:spAutoFit/>
          </a:bodyPr>
          <a:lstStyle/>
          <a:p>
            <a:r>
              <a:rPr lang="it-IT" sz="2800" b="1" dirty="0" smtClean="0">
                <a:solidFill>
                  <a:schemeClr val="accent2">
                    <a:lumMod val="75000"/>
                  </a:schemeClr>
                </a:solidFill>
              </a:rPr>
              <a:t>ATTIVITÀ…</a:t>
            </a:r>
            <a:endParaRPr lang="it-IT" sz="2800" b="1" dirty="0">
              <a:solidFill>
                <a:schemeClr val="accent2">
                  <a:lumMod val="75000"/>
                </a:schemeClr>
              </a:solidFill>
            </a:endParaRPr>
          </a:p>
        </p:txBody>
      </p:sp>
      <p:sp>
        <p:nvSpPr>
          <p:cNvPr id="8" name="CasellaDiTesto 7"/>
          <p:cNvSpPr txBox="1"/>
          <p:nvPr/>
        </p:nvSpPr>
        <p:spPr>
          <a:xfrm rot="21203208">
            <a:off x="1097993" y="4725144"/>
            <a:ext cx="7272807" cy="830997"/>
          </a:xfrm>
          <a:prstGeom prst="rect">
            <a:avLst/>
          </a:prstGeom>
          <a:solidFill>
            <a:schemeClr val="bg2">
              <a:lumMod val="90000"/>
            </a:schemeClr>
          </a:solidFill>
          <a:ln>
            <a:solidFill>
              <a:schemeClr val="accent2">
                <a:lumMod val="50000"/>
              </a:schemeClr>
            </a:solidFill>
          </a:ln>
        </p:spPr>
        <p:txBody>
          <a:bodyPr wrap="square" rtlCol="0">
            <a:spAutoFit/>
          </a:bodyPr>
          <a:lstStyle/>
          <a:p>
            <a:r>
              <a:rPr lang="it-IT" sz="2400" b="1" dirty="0" smtClean="0">
                <a:solidFill>
                  <a:schemeClr val="bg1"/>
                </a:solidFill>
              </a:rPr>
              <a:t>LE PAROLE DELLA MATEMATICA…PER LA VITA: </a:t>
            </a:r>
          </a:p>
          <a:p>
            <a:r>
              <a:rPr lang="it-IT" sz="2400" b="1" dirty="0" smtClean="0">
                <a:solidFill>
                  <a:schemeClr val="bg1"/>
                </a:solidFill>
              </a:rPr>
              <a:t>PROBLEMA? PROBLEMI? …E LA SPESA? …E LA FESTA?</a:t>
            </a:r>
            <a:endParaRPr lang="it-IT" sz="2400" b="1" dirty="0">
              <a:solidFill>
                <a:schemeClr val="bg1"/>
              </a:solidFill>
            </a:endParaRPr>
          </a:p>
        </p:txBody>
      </p:sp>
      <p:sp>
        <p:nvSpPr>
          <p:cNvPr id="9" name="CasellaDiTesto 8"/>
          <p:cNvSpPr txBox="1"/>
          <p:nvPr/>
        </p:nvSpPr>
        <p:spPr>
          <a:xfrm rot="491842">
            <a:off x="2109058" y="2989800"/>
            <a:ext cx="5841920" cy="523220"/>
          </a:xfrm>
          <a:prstGeom prst="rect">
            <a:avLst/>
          </a:prstGeom>
          <a:solidFill>
            <a:schemeClr val="bg2">
              <a:lumMod val="90000"/>
            </a:schemeClr>
          </a:solidFill>
          <a:ln>
            <a:solidFill>
              <a:schemeClr val="accent2">
                <a:lumMod val="50000"/>
              </a:schemeClr>
            </a:solidFill>
          </a:ln>
        </p:spPr>
        <p:txBody>
          <a:bodyPr wrap="none" rtlCol="0">
            <a:spAutoFit/>
          </a:bodyPr>
          <a:lstStyle/>
          <a:p>
            <a:r>
              <a:rPr lang="it-IT" sz="2800" b="1" dirty="0" smtClean="0">
                <a:solidFill>
                  <a:schemeClr val="bg1"/>
                </a:solidFill>
              </a:rPr>
              <a:t>INTRECCI… CON LE MANI E NON SOLO</a:t>
            </a:r>
            <a:endParaRPr lang="it-IT" sz="2800" b="1" dirty="0">
              <a:solidFill>
                <a:schemeClr val="bg1"/>
              </a:solidFill>
            </a:endParaRPr>
          </a:p>
        </p:txBody>
      </p:sp>
      <p:sp>
        <p:nvSpPr>
          <p:cNvPr id="6" name="Rettangolo 5"/>
          <p:cNvSpPr/>
          <p:nvPr/>
        </p:nvSpPr>
        <p:spPr>
          <a:xfrm>
            <a:off x="1322119" y="6168854"/>
            <a:ext cx="3288914" cy="369332"/>
          </a:xfrm>
          <a:prstGeom prst="rect">
            <a:avLst/>
          </a:prstGeom>
        </p:spPr>
        <p:txBody>
          <a:bodyPr wrap="none">
            <a:spAutoFit/>
          </a:bodyPr>
          <a:lstStyle/>
          <a:p>
            <a:r>
              <a:rPr lang="it-IT" b="1" i="1" dirty="0" smtClean="0">
                <a:solidFill>
                  <a:schemeClr val="accent2">
                    <a:lumMod val="50000"/>
                  </a:schemeClr>
                </a:solidFill>
              </a:rPr>
              <a:t>INTELLIGENZA INTERPERSONALE</a:t>
            </a:r>
          </a:p>
        </p:txBody>
      </p:sp>
      <p:sp>
        <p:nvSpPr>
          <p:cNvPr id="10" name="Rettangolo 9"/>
          <p:cNvSpPr/>
          <p:nvPr/>
        </p:nvSpPr>
        <p:spPr>
          <a:xfrm>
            <a:off x="5155361" y="6168854"/>
            <a:ext cx="2803075" cy="369332"/>
          </a:xfrm>
          <a:prstGeom prst="rect">
            <a:avLst/>
          </a:prstGeom>
        </p:spPr>
        <p:txBody>
          <a:bodyPr wrap="none">
            <a:spAutoFit/>
          </a:bodyPr>
          <a:lstStyle/>
          <a:p>
            <a:r>
              <a:rPr lang="it-IT" b="1" dirty="0" smtClean="0">
                <a:solidFill>
                  <a:schemeClr val="accent2">
                    <a:lumMod val="50000"/>
                  </a:schemeClr>
                </a:solidFill>
              </a:rPr>
              <a:t>I</a:t>
            </a:r>
            <a:r>
              <a:rPr lang="it-IT" b="1" i="1" dirty="0" smtClean="0">
                <a:solidFill>
                  <a:schemeClr val="accent2">
                    <a:lumMod val="50000"/>
                  </a:schemeClr>
                </a:solidFill>
              </a:rPr>
              <a:t>NTELLIGENZA</a:t>
            </a:r>
            <a:r>
              <a:rPr lang="it-IT" b="1" dirty="0" smtClean="0">
                <a:solidFill>
                  <a:schemeClr val="accent2">
                    <a:lumMod val="50000"/>
                  </a:schemeClr>
                </a:solidFill>
              </a:rPr>
              <a:t> </a:t>
            </a:r>
            <a:r>
              <a:rPr lang="it-IT" b="1" i="1" dirty="0" smtClean="0">
                <a:solidFill>
                  <a:schemeClr val="accent2">
                    <a:lumMod val="50000"/>
                  </a:schemeClr>
                </a:solidFill>
              </a:rPr>
              <a:t>LINGUISTICA</a:t>
            </a:r>
            <a:endParaRPr lang="it-IT" b="1" i="1" dirty="0">
              <a:solidFill>
                <a:schemeClr val="accent2">
                  <a:lumMod val="50000"/>
                </a:schemeClr>
              </a:solidFill>
            </a:endParaRPr>
          </a:p>
        </p:txBody>
      </p:sp>
      <p:sp>
        <p:nvSpPr>
          <p:cNvPr id="11" name="Rettangolo 10"/>
          <p:cNvSpPr/>
          <p:nvPr/>
        </p:nvSpPr>
        <p:spPr>
          <a:xfrm rot="5400000">
            <a:off x="6966890" y="4792943"/>
            <a:ext cx="3316164" cy="369332"/>
          </a:xfrm>
          <a:prstGeom prst="rect">
            <a:avLst/>
          </a:prstGeom>
        </p:spPr>
        <p:txBody>
          <a:bodyPr wrap="none">
            <a:spAutoFit/>
          </a:bodyPr>
          <a:lstStyle/>
          <a:p>
            <a:r>
              <a:rPr lang="it-IT" b="1" i="1" dirty="0" smtClean="0">
                <a:solidFill>
                  <a:schemeClr val="accent2">
                    <a:lumMod val="50000"/>
                  </a:schemeClr>
                </a:solidFill>
              </a:rPr>
              <a:t>INTELLIGENZA INTRAPERSONALE</a:t>
            </a:r>
          </a:p>
        </p:txBody>
      </p:sp>
      <p:sp>
        <p:nvSpPr>
          <p:cNvPr id="12" name="Rettangolo 11"/>
          <p:cNvSpPr/>
          <p:nvPr/>
        </p:nvSpPr>
        <p:spPr>
          <a:xfrm>
            <a:off x="365918" y="2987482"/>
            <a:ext cx="461665" cy="3603230"/>
          </a:xfrm>
          <a:prstGeom prst="rect">
            <a:avLst/>
          </a:prstGeom>
        </p:spPr>
        <p:txBody>
          <a:bodyPr vert="vert270" wrap="none">
            <a:spAutoFit/>
          </a:bodyPr>
          <a:lstStyle/>
          <a:p>
            <a:r>
              <a:rPr lang="it-IT" b="1" i="1" dirty="0" smtClean="0">
                <a:solidFill>
                  <a:schemeClr val="accent6">
                    <a:lumMod val="50000"/>
                  </a:schemeClr>
                </a:solidFill>
              </a:rPr>
              <a:t>INTELL</a:t>
            </a:r>
            <a:r>
              <a:rPr lang="it-IT" b="1" i="1" dirty="0" smtClean="0">
                <a:solidFill>
                  <a:schemeClr val="accent2">
                    <a:lumMod val="75000"/>
                  </a:schemeClr>
                </a:solidFill>
              </a:rPr>
              <a:t>IGENZA LOGICO-MATEMATICA</a:t>
            </a:r>
            <a:endParaRPr lang="it-IT" b="1" dirty="0">
              <a:solidFill>
                <a:schemeClr val="accent2">
                  <a:lumMod val="75000"/>
                </a:schemeClr>
              </a:solidFill>
            </a:endParaRPr>
          </a:p>
        </p:txBody>
      </p:sp>
      <p:sp>
        <p:nvSpPr>
          <p:cNvPr id="13" name="Rettangolo 12"/>
          <p:cNvSpPr/>
          <p:nvPr/>
        </p:nvSpPr>
        <p:spPr>
          <a:xfrm rot="16200000">
            <a:off x="5801820" y="-1434983"/>
            <a:ext cx="461665" cy="3851567"/>
          </a:xfrm>
          <a:prstGeom prst="rect">
            <a:avLst/>
          </a:prstGeom>
        </p:spPr>
        <p:txBody>
          <a:bodyPr vert="vert" wrap="none">
            <a:spAutoFit/>
          </a:bodyPr>
          <a:lstStyle/>
          <a:p>
            <a:r>
              <a:rPr lang="it-IT" b="1" i="1" dirty="0" smtClean="0">
                <a:solidFill>
                  <a:schemeClr val="accent2">
                    <a:lumMod val="75000"/>
                  </a:schemeClr>
                </a:solidFill>
              </a:rPr>
              <a:t>INTELLIGENZA CORPOREO-CINESTETICA</a:t>
            </a:r>
            <a:endParaRPr lang="it-IT" b="1" dirty="0">
              <a:solidFill>
                <a:schemeClr val="accent2">
                  <a:lumMod val="75000"/>
                </a:schemeClr>
              </a:solidFill>
            </a:endParaRPr>
          </a:p>
        </p:txBody>
      </p:sp>
      <p:sp>
        <p:nvSpPr>
          <p:cNvPr id="14" name="Rettangolo 13"/>
          <p:cNvSpPr/>
          <p:nvPr/>
        </p:nvSpPr>
        <p:spPr>
          <a:xfrm>
            <a:off x="8394139" y="332656"/>
            <a:ext cx="461665" cy="2986871"/>
          </a:xfrm>
          <a:prstGeom prst="rect">
            <a:avLst/>
          </a:prstGeom>
        </p:spPr>
        <p:txBody>
          <a:bodyPr vert="vert" wrap="square">
            <a:spAutoFit/>
          </a:bodyPr>
          <a:lstStyle/>
          <a:p>
            <a:r>
              <a:rPr lang="it-IT" b="1" i="1" dirty="0" smtClean="0">
                <a:solidFill>
                  <a:schemeClr val="accent2">
                    <a:lumMod val="75000"/>
                  </a:schemeClr>
                </a:solidFill>
              </a:rPr>
              <a:t>INTELLIGENZA VISUOSPAZIA</a:t>
            </a:r>
            <a:r>
              <a:rPr lang="it-IT" b="1" i="1" dirty="0" smtClean="0">
                <a:solidFill>
                  <a:schemeClr val="accent6">
                    <a:lumMod val="50000"/>
                  </a:schemeClr>
                </a:solidFill>
              </a:rPr>
              <a:t>LE</a:t>
            </a:r>
            <a:endParaRPr lang="it-IT" b="1" dirty="0">
              <a:solidFill>
                <a:schemeClr val="accent6">
                  <a:lumMod val="50000"/>
                </a:schemeClr>
              </a:solidFill>
            </a:endParaRPr>
          </a:p>
        </p:txBody>
      </p:sp>
    </p:spTree>
    <p:extLst>
      <p:ext uri="{BB962C8B-B14F-4D97-AF65-F5344CB8AC3E}">
        <p14:creationId xmlns:p14="http://schemas.microsoft.com/office/powerpoint/2010/main" xmlns="" val="212995750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1858</TotalTime>
  <Words>1212</Words>
  <Application>Microsoft Office PowerPoint</Application>
  <PresentationFormat>Presentazione su schermo (4:3)</PresentationFormat>
  <Paragraphs>161</Paragraphs>
  <Slides>21</Slides>
  <Notes>20</Notes>
  <HiddenSlides>0</HiddenSlides>
  <MMClips>0</MMClips>
  <ScaleCrop>false</ScaleCrop>
  <HeadingPairs>
    <vt:vector size="4" baseType="variant">
      <vt:variant>
        <vt:lpstr>Tema</vt:lpstr>
      </vt:variant>
      <vt:variant>
        <vt:i4>1</vt:i4>
      </vt:variant>
      <vt:variant>
        <vt:lpstr>Titoli diapositive</vt:lpstr>
      </vt:variant>
      <vt:variant>
        <vt:i4>21</vt:i4>
      </vt:variant>
    </vt:vector>
  </HeadingPairs>
  <TitlesOfParts>
    <vt:vector size="22" baseType="lpstr">
      <vt:lpstr>Tema di Office</vt:lpstr>
      <vt:lpstr>“Le intelligenze multiple in un itinerario della scuola primaria” M. Pagone* – E. Faggiano** – M. Pertichino** *I.I.S.S. «De Gemmis» Bitonto (Ba) **Dipartimento di Matematica  - Università degli studi di Bari Aldo Moro  e-mail: marirosapagone@libero.it</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intelligenze multiple in un itinerario della scuola primaria” M. Pagone – E. Faggiano – M. Pertichino Dipartimento di Matematica  - Università degli studi di Bari Aldo Moro  e-mail: marirosapagone@libero.it</dc:title>
  <dc:creator>ASUS PC</dc:creator>
  <cp:lastModifiedBy>Ada Sargenti</cp:lastModifiedBy>
  <cp:revision>115</cp:revision>
  <dcterms:created xsi:type="dcterms:W3CDTF">2015-09-21T09:54:25Z</dcterms:created>
  <dcterms:modified xsi:type="dcterms:W3CDTF">2015-11-03T15:47:14Z</dcterms:modified>
</cp:coreProperties>
</file>