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3004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7034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4637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5182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5768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364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4804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604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6075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4382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1053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DBB6F-7C2F-459C-84F4-B12508E0AC9A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F9A96-1900-4E12-853E-6C0770BBC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28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Didattica inclusiva  in matematica</a:t>
            </a:r>
            <a:br>
              <a:rPr lang="it-IT" dirty="0" smtClean="0"/>
            </a:br>
            <a:r>
              <a:rPr lang="it-IT" dirty="0" smtClean="0"/>
              <a:t>possibilità, ostacoli, esempi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Anna Paola Longo</a:t>
            </a:r>
          </a:p>
          <a:p>
            <a:r>
              <a:rPr lang="it-IT" dirty="0" smtClean="0"/>
              <a:t>Associazione </a:t>
            </a:r>
            <a:r>
              <a:rPr lang="it-IT" dirty="0" err="1" smtClean="0"/>
              <a:t>Grimed</a:t>
            </a:r>
            <a:r>
              <a:rPr lang="it-IT" dirty="0" smtClean="0"/>
              <a:t> </a:t>
            </a:r>
            <a:r>
              <a:rPr lang="it-IT" dirty="0" smtClean="0"/>
              <a:t>(matematica </a:t>
            </a:r>
            <a:r>
              <a:rPr lang="it-IT" dirty="0" smtClean="0"/>
              <a:t>e difficoltà)</a:t>
            </a:r>
          </a:p>
          <a:p>
            <a:r>
              <a:rPr lang="it-IT" dirty="0" smtClean="0"/>
              <a:t>Associazione </a:t>
            </a:r>
            <a:r>
              <a:rPr lang="it-IT" dirty="0" err="1" smtClean="0"/>
              <a:t>Ma.P.Es</a:t>
            </a:r>
            <a:r>
              <a:rPr lang="it-IT" dirty="0" smtClean="0"/>
              <a:t> (</a:t>
            </a:r>
            <a:r>
              <a:rPr lang="it-IT" dirty="0" smtClean="0"/>
              <a:t>matematica </a:t>
            </a:r>
            <a:r>
              <a:rPr lang="it-IT" dirty="0" smtClean="0"/>
              <a:t>pensiero esperienza)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416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Quali ordini di scuola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Quanto detto è l’idea portante per ogni scuola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 smtClean="0"/>
              <a:t>Vediamo qualche caso particolare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35594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Scuola superiore: immaginiamo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Prodotti notevoli, scomposizione di polinomi</a:t>
            </a:r>
          </a:p>
          <a:p>
            <a:pPr marL="0" indent="0">
              <a:buNone/>
            </a:pPr>
            <a:r>
              <a:rPr lang="it-IT" dirty="0" smtClean="0"/>
              <a:t>Alleviare il peso della memoria </a:t>
            </a:r>
            <a:r>
              <a:rPr lang="it-IT" u="sng" dirty="0" smtClean="0"/>
              <a:t>facendo nascere motivazioni</a:t>
            </a:r>
          </a:p>
          <a:p>
            <a:pPr marL="0" indent="0">
              <a:buNone/>
            </a:pPr>
            <a:r>
              <a:rPr lang="it-IT" dirty="0" smtClean="0"/>
              <a:t>Partire dall’esperienza:</a:t>
            </a:r>
            <a:endParaRPr lang="it-IT" dirty="0"/>
          </a:p>
          <a:p>
            <a:pPr marL="0" indent="0">
              <a:buNone/>
            </a:pPr>
            <a:r>
              <a:rPr lang="it-IT" dirty="0" smtClean="0"/>
              <a:t>1) Presentare grafici molto semplici</a:t>
            </a:r>
          </a:p>
          <a:p>
            <a:pPr marL="0" indent="0">
              <a:buNone/>
            </a:pPr>
            <a:r>
              <a:rPr lang="it-IT" dirty="0" smtClean="0"/>
              <a:t>(non costruire, ma presentare); imparare a «leggere» alcuni fenomeni sul grafico dove le proprietà reali diventano caratteristiche grafiche;</a:t>
            </a:r>
          </a:p>
          <a:p>
            <a:pPr marL="0" indent="0">
              <a:buNone/>
            </a:pPr>
            <a:r>
              <a:rPr lang="it-IT" dirty="0" smtClean="0"/>
              <a:t>2)Decodifica di grafici più complessi, significato degli zeri (annullamento del prodotto); significato del segno delle variabili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54165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Giochi per imparare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Il gioco ha una funzione fondamentale:</a:t>
            </a:r>
          </a:p>
          <a:p>
            <a:pPr marL="0" indent="0">
              <a:buNone/>
            </a:pPr>
            <a:r>
              <a:rPr lang="it-IT" dirty="0" smtClean="0"/>
              <a:t>gioco libero;</a:t>
            </a:r>
          </a:p>
          <a:p>
            <a:pPr marL="0" indent="0">
              <a:buNone/>
            </a:pPr>
            <a:r>
              <a:rPr lang="it-IT" dirty="0"/>
              <a:t>g</a:t>
            </a:r>
            <a:r>
              <a:rPr lang="it-IT" dirty="0" smtClean="0"/>
              <a:t>iochi appositamente costruiti: 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        kit </a:t>
            </a:r>
            <a:r>
              <a:rPr lang="it-IT" dirty="0" err="1" smtClean="0"/>
              <a:t>Creattivamath</a:t>
            </a:r>
            <a:r>
              <a:rPr lang="it-IT" dirty="0" smtClean="0"/>
              <a:t> della prof. Grazia </a:t>
            </a:r>
            <a:r>
              <a:rPr lang="it-IT" dirty="0" err="1" smtClean="0"/>
              <a:t>Cotroni</a:t>
            </a:r>
            <a:endParaRPr lang="it-IT" dirty="0" smtClean="0"/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        (Ancona, scuola superiore)</a:t>
            </a:r>
          </a:p>
          <a:p>
            <a:pPr marL="0" indent="0">
              <a:buNone/>
            </a:pPr>
            <a:r>
              <a:rPr lang="it-IT" dirty="0" smtClean="0"/>
              <a:t>Rende protagonisti gli studenti, l’errore non è drammatico</a:t>
            </a:r>
          </a:p>
          <a:p>
            <a:pPr marL="0" indent="0">
              <a:buNone/>
            </a:pPr>
            <a:r>
              <a:rPr lang="it-IT" dirty="0" smtClean="0"/>
              <a:t>Separa gli scopi presenti in un argomento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7720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Universit</a:t>
            </a:r>
            <a:r>
              <a:rPr lang="it-IT" dirty="0"/>
              <a:t>à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1)Limiti di funzioni periodiche</a:t>
            </a:r>
          </a:p>
          <a:p>
            <a:pPr marL="0" indent="0">
              <a:buNone/>
            </a:pPr>
            <a:r>
              <a:rPr lang="it-IT" dirty="0" smtClean="0"/>
              <a:t>2) Limite di un prodotto f(x) g(x) con f divergente e g definitivamente positiva:</a:t>
            </a:r>
          </a:p>
          <a:p>
            <a:r>
              <a:rPr lang="it-IT" dirty="0" smtClean="0"/>
              <a:t>Approccio grafico e risoluzione grafica di disequazioni</a:t>
            </a:r>
          </a:p>
          <a:p>
            <a:r>
              <a:rPr lang="it-IT" dirty="0" smtClean="0"/>
              <a:t>Le immagini fornite aiutano ad evitare interferenze tra i due casi, </a:t>
            </a:r>
          </a:p>
          <a:p>
            <a:r>
              <a:rPr lang="it-IT" dirty="0" smtClean="0"/>
              <a:t>Il rischio è di creare una implicazione rigida tra funzioni periodiche e mancanza di limite</a:t>
            </a:r>
          </a:p>
          <a:p>
            <a:pPr marL="0" indent="0">
              <a:buNone/>
            </a:pPr>
            <a:r>
              <a:rPr lang="it-IT" dirty="0" smtClean="0"/>
              <a:t>3)Si prosegue generalizzando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73425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Scuola primaria</a:t>
            </a: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>(insegnante Stefania Barbieri, Milano)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 smtClean="0"/>
              <a:t>Fin dall’inizio comunico una certezza: la matematica </a:t>
            </a:r>
            <a:r>
              <a:rPr lang="it-IT" u="sng" dirty="0" smtClean="0"/>
              <a:t>nasce</a:t>
            </a:r>
            <a:r>
              <a:rPr lang="it-IT" dirty="0" smtClean="0"/>
              <a:t> da problemi!</a:t>
            </a:r>
            <a:endParaRPr lang="it-IT" dirty="0"/>
          </a:p>
          <a:p>
            <a:pPr marL="0" indent="0">
              <a:buNone/>
            </a:pPr>
            <a:r>
              <a:rPr lang="it-IT" dirty="0" smtClean="0"/>
              <a:t>Le regole non ci salvano, se dimentico una parola la regola si sbriciola.</a:t>
            </a:r>
          </a:p>
          <a:p>
            <a:pPr marL="0" indent="0">
              <a:buNone/>
            </a:pPr>
            <a:r>
              <a:rPr lang="it-IT" dirty="0" smtClean="0">
                <a:solidFill>
                  <a:schemeClr val="accent6"/>
                </a:solidFill>
              </a:rPr>
              <a:t>Metodo di lavoro: </a:t>
            </a:r>
          </a:p>
          <a:p>
            <a:pPr marL="0" indent="0">
              <a:buNone/>
            </a:pPr>
            <a:r>
              <a:rPr lang="it-IT" dirty="0" smtClean="0">
                <a:solidFill>
                  <a:schemeClr val="accent6"/>
                </a:solidFill>
              </a:rPr>
              <a:t>Propongo una domanda, nasce il dialogo:</a:t>
            </a:r>
          </a:p>
          <a:p>
            <a:pPr marL="0" indent="0">
              <a:buNone/>
            </a:pPr>
            <a:r>
              <a:rPr lang="it-IT" dirty="0" smtClean="0">
                <a:solidFill>
                  <a:schemeClr val="accent6"/>
                </a:solidFill>
              </a:rPr>
              <a:t> maestra questo non l’abbiamo fatto! E tu come lo faresti? </a:t>
            </a:r>
          </a:p>
          <a:p>
            <a:pPr marL="0" indent="0">
              <a:buNone/>
            </a:pPr>
            <a:r>
              <a:rPr lang="it-IT" dirty="0" smtClean="0">
                <a:solidFill>
                  <a:srgbClr val="FF0000"/>
                </a:solidFill>
              </a:rPr>
              <a:t>Semplice come struttura, complesso nella realizzazione; </a:t>
            </a:r>
          </a:p>
          <a:p>
            <a:pPr marL="0" indent="0">
              <a:buNone/>
            </a:pPr>
            <a:r>
              <a:rPr lang="it-IT" dirty="0" smtClean="0">
                <a:solidFill>
                  <a:srgbClr val="FF0000"/>
                </a:solidFill>
              </a:rPr>
              <a:t>sono disposta ad andare dietro al pensiero di ciascuno, guidandolo in un percorso personale. </a:t>
            </a:r>
            <a:endParaRPr lang="it-IT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it-IT" dirty="0" smtClean="0"/>
              <a:t>Proiettare esperienza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5760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INCLUSIONE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u="sng" dirty="0" smtClean="0"/>
              <a:t>Non escludere nessuno</a:t>
            </a:r>
            <a:r>
              <a:rPr lang="it-IT" dirty="0" smtClean="0"/>
              <a:t>: </a:t>
            </a:r>
          </a:p>
          <a:p>
            <a:pPr marL="0" indent="0">
              <a:buNone/>
            </a:pPr>
            <a:r>
              <a:rPr lang="it-IT" dirty="0" smtClean="0"/>
              <a:t>Riguarda </a:t>
            </a:r>
            <a:r>
              <a:rPr lang="it-IT" dirty="0" smtClean="0"/>
              <a:t>sia la </a:t>
            </a:r>
            <a:r>
              <a:rPr lang="it-IT" dirty="0" smtClean="0"/>
              <a:t>struttura della scuola</a:t>
            </a:r>
            <a:endParaRPr lang="it-IT" dirty="0"/>
          </a:p>
          <a:p>
            <a:pPr marL="0" indent="0">
              <a:buNone/>
            </a:pPr>
            <a:r>
              <a:rPr lang="it-IT" dirty="0" smtClean="0"/>
              <a:t>                  </a:t>
            </a:r>
            <a:r>
              <a:rPr lang="it-IT" dirty="0" smtClean="0"/>
              <a:t>che le </a:t>
            </a:r>
            <a:r>
              <a:rPr lang="it-IT" dirty="0" smtClean="0"/>
              <a:t>discipline</a:t>
            </a:r>
          </a:p>
          <a:p>
            <a:pPr marL="0" indent="0">
              <a:buNone/>
            </a:pPr>
            <a:r>
              <a:rPr lang="it-IT" dirty="0" smtClean="0"/>
              <a:t>Occorre dare </a:t>
            </a:r>
            <a:r>
              <a:rPr lang="it-IT" u="sng" dirty="0" smtClean="0"/>
              <a:t>risposte personalizzate </a:t>
            </a:r>
            <a:r>
              <a:rPr lang="it-IT" dirty="0" smtClean="0"/>
              <a:t>ai bisogni educativi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Esempio: </a:t>
            </a:r>
            <a:r>
              <a:rPr lang="it-IT" dirty="0" err="1" smtClean="0"/>
              <a:t>Escola</a:t>
            </a:r>
            <a:r>
              <a:rPr lang="it-IT" dirty="0" smtClean="0"/>
              <a:t> da Ponte, portoghese, statale, fondata da un gruppo di insegnanti coordinati dal prof. José </a:t>
            </a:r>
            <a:r>
              <a:rPr lang="it-IT" dirty="0" err="1" smtClean="0"/>
              <a:t>Pacheco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372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Didattica inclusiva per la matematica?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Nella scuola attuale conosciamo</a:t>
            </a:r>
            <a:r>
              <a:rPr lang="it-IT" dirty="0" smtClean="0"/>
              <a:t>:</a:t>
            </a:r>
          </a:p>
          <a:p>
            <a:pPr marL="0" indent="0">
              <a:buNone/>
            </a:pPr>
            <a:r>
              <a:rPr lang="it-IT" dirty="0" smtClean="0"/>
              <a:t>          rigidità dell’immagine di matematica</a:t>
            </a:r>
          </a:p>
          <a:p>
            <a:pPr marL="0" indent="0">
              <a:buNone/>
            </a:pPr>
            <a:r>
              <a:rPr lang="it-IT" dirty="0" smtClean="0"/>
              <a:t>          meccanicità del metodo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       difficoltà e scoraggiamento degli allievi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       scandalo e durezza degli insegnanti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Si oppongono alla possibilità di personalizzare l’apprendimento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5848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Personalizzazione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E’ possibile che imparando matematica </a:t>
            </a:r>
          </a:p>
          <a:p>
            <a:pPr marL="0" indent="0">
              <a:buNone/>
            </a:pPr>
            <a:r>
              <a:rPr lang="it-IT" dirty="0" smtClean="0"/>
              <a:t>ciascuno metta in atto </a:t>
            </a:r>
          </a:p>
          <a:p>
            <a:pPr marL="0" indent="0">
              <a:buNone/>
            </a:pPr>
            <a:r>
              <a:rPr lang="it-IT" dirty="0" smtClean="0"/>
              <a:t>le proprie caratteristiche e doti personali?</a:t>
            </a: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Chi personalizza è l’allievo:</a:t>
            </a:r>
          </a:p>
          <a:p>
            <a:pPr marL="0" indent="0">
              <a:buNone/>
            </a:pPr>
            <a:r>
              <a:rPr lang="it-IT" dirty="0" smtClean="0"/>
              <a:t>l’insegnante deve </a:t>
            </a:r>
            <a:r>
              <a:rPr lang="it-IT" dirty="0" smtClean="0"/>
              <a:t>permetterglielo (come?? Nascono domande)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31022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Apprendere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Esiste una via sola o vie diverse? 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 smtClean="0"/>
              <a:t>Cosa ci chiede la presenza di </a:t>
            </a:r>
            <a:r>
              <a:rPr lang="it-IT" dirty="0" err="1" smtClean="0"/>
              <a:t>discalculici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r>
              <a:rPr lang="it-IT" dirty="0" smtClean="0"/>
              <a:t>e di difficoltà di vario tipo?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Esplorare vie diverse, ma anche una valutazione diversa</a:t>
            </a:r>
          </a:p>
          <a:p>
            <a:pPr marL="0" indent="0">
              <a:buNone/>
            </a:pPr>
            <a:r>
              <a:rPr lang="it-IT" dirty="0" smtClean="0"/>
              <a:t>Esiste una «buona didattica» per tutti e per ciascuno?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6000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pedagogisti ci aiutano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Per esempio Maria Montessori:</a:t>
            </a:r>
          </a:p>
          <a:p>
            <a:pPr marL="0" indent="0">
              <a:buNone/>
            </a:pPr>
            <a:r>
              <a:rPr lang="it-IT" dirty="0" smtClean="0">
                <a:solidFill>
                  <a:srgbClr val="FF0000"/>
                </a:solidFill>
              </a:rPr>
              <a:t>attenzione alla mente del bambino</a:t>
            </a:r>
          </a:p>
          <a:p>
            <a:pPr marL="0" indent="0">
              <a:buNone/>
            </a:pPr>
            <a:r>
              <a:rPr lang="it-IT" dirty="0" smtClean="0">
                <a:solidFill>
                  <a:srgbClr val="FF0000"/>
                </a:solidFill>
              </a:rPr>
              <a:t>auto-apprendimento (aiutami a fare da me)</a:t>
            </a:r>
          </a:p>
          <a:p>
            <a:pPr marL="0" indent="0">
              <a:buNone/>
            </a:pPr>
            <a:r>
              <a:rPr lang="it-IT" dirty="0" smtClean="0">
                <a:solidFill>
                  <a:srgbClr val="FF0000"/>
                </a:solidFill>
              </a:rPr>
              <a:t>attenzione all’allestimento degli spazi (casa del bambino)</a:t>
            </a:r>
          </a:p>
          <a:p>
            <a:pPr marL="0" indent="0">
              <a:buNone/>
            </a:pPr>
            <a:r>
              <a:rPr lang="it-IT" dirty="0" smtClean="0">
                <a:solidFill>
                  <a:srgbClr val="FF0000"/>
                </a:solidFill>
              </a:rPr>
              <a:t>creazione di materiale adatto allo sviluppo sensoriale e cognitivo</a:t>
            </a:r>
          </a:p>
          <a:p>
            <a:pPr marL="0" indent="0">
              <a:buNone/>
            </a:pPr>
            <a:r>
              <a:rPr lang="it-IT" dirty="0" smtClean="0">
                <a:solidFill>
                  <a:srgbClr val="FF0000"/>
                </a:solidFill>
              </a:rPr>
              <a:t>fiducia nel bambino</a:t>
            </a:r>
          </a:p>
          <a:p>
            <a:pPr marL="0" indent="0">
              <a:buNone/>
            </a:pPr>
            <a:r>
              <a:rPr lang="it-IT" dirty="0" smtClean="0">
                <a:solidFill>
                  <a:srgbClr val="FF0000"/>
                </a:solidFill>
              </a:rPr>
              <a:t>rispetto del bambino</a:t>
            </a: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249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Tutti possono fare tutto?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L’inclusione non assicura il successo, </a:t>
            </a:r>
          </a:p>
          <a:p>
            <a:pPr marL="0" indent="0">
              <a:buNone/>
            </a:pPr>
            <a:r>
              <a:rPr lang="it-IT" dirty="0" smtClean="0"/>
              <a:t>Nessuno resta fuori a meno che lui stesso si escluda, per imparare occorre una decisione personale, ci sto! È un fatto di </a:t>
            </a:r>
            <a:r>
              <a:rPr lang="it-IT" dirty="0" smtClean="0"/>
              <a:t>libertà.</a:t>
            </a:r>
          </a:p>
          <a:p>
            <a:pPr marL="0" indent="0">
              <a:buNone/>
            </a:pPr>
            <a:r>
              <a:rPr lang="it-IT" dirty="0" smtClean="0"/>
              <a:t>Se aderisci fai dei passi, forse lenti, ma procedi.</a:t>
            </a: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Nascono problemi educativi ed istituzionali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67825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Astrazione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E’ sempre presente, ma a vari livelli.</a:t>
            </a:r>
          </a:p>
          <a:p>
            <a:pPr marL="0" indent="0">
              <a:buNone/>
            </a:pPr>
            <a:r>
              <a:rPr lang="it-IT" dirty="0" smtClean="0"/>
              <a:t>E’ possibile che gli allievi di una classe lavorino a diversi livelli di astrazione?</a:t>
            </a:r>
          </a:p>
          <a:p>
            <a:pPr marL="0" indent="0">
              <a:buNone/>
            </a:pPr>
            <a:r>
              <a:rPr lang="it-IT" dirty="0" smtClean="0"/>
              <a:t>Scansione: esperienza e problema, rappresentazione, formalizzazione, racconto, discussione, esercizio che conferma l’apprendimento.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>
                <a:solidFill>
                  <a:schemeClr val="accent6"/>
                </a:solidFill>
              </a:rPr>
              <a:t>Insegnante e allievo si integrano, si accompagnano in un cammino progressivo di costruzione, di scoperta.</a:t>
            </a:r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527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Significati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Non è spontaneo riconoscerli, si può arrivare a negarli. </a:t>
            </a:r>
            <a:r>
              <a:rPr lang="it-IT" dirty="0" smtClean="0"/>
              <a:t>Ma servono ad imparare, servono a includere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F. </a:t>
            </a:r>
            <a:r>
              <a:rPr lang="it-IT" dirty="0" smtClean="0"/>
              <a:t>Speranza risale a </a:t>
            </a:r>
            <a:r>
              <a:rPr lang="it-IT" dirty="0" err="1" smtClean="0"/>
              <a:t>Lakatos</a:t>
            </a:r>
            <a:r>
              <a:rPr lang="it-IT" dirty="0" smtClean="0"/>
              <a:t>: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Un altro aspetto «empirico» che interessa la matematica è la ricerca sulla formazione dei concetti e dei ragionamenti. L’oggetto della ricerca non sono gli enti matematici, ma la loro comprensione. </a:t>
            </a:r>
          </a:p>
          <a:p>
            <a:pPr marL="0" indent="0">
              <a:buNone/>
            </a:pPr>
            <a:r>
              <a:rPr lang="it-IT" dirty="0" smtClean="0"/>
              <a:t>La filosofia «quasi empirista» della matematica può avere significativi impatti sull’insegnamento</a:t>
            </a:r>
          </a:p>
          <a:p>
            <a:pPr marL="0" indent="0">
              <a:buNone/>
            </a:pPr>
            <a:r>
              <a:rPr lang="it-IT" dirty="0" smtClean="0"/>
              <a:t>Speranza, 1992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132635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697</Words>
  <Application>Microsoft Office PowerPoint</Application>
  <PresentationFormat>Widescreen</PresentationFormat>
  <Paragraphs>95</Paragraphs>
  <Slides>14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di Office</vt:lpstr>
      <vt:lpstr>Didattica inclusiva  in matematica possibilità, ostacoli, esempi</vt:lpstr>
      <vt:lpstr>INCLUSIONE</vt:lpstr>
      <vt:lpstr>Didattica inclusiva per la matematica?</vt:lpstr>
      <vt:lpstr>Personalizzazione </vt:lpstr>
      <vt:lpstr>Apprendere</vt:lpstr>
      <vt:lpstr>I pedagogisti ci aiutano</vt:lpstr>
      <vt:lpstr>Tutti possono fare tutto? </vt:lpstr>
      <vt:lpstr>Astrazione</vt:lpstr>
      <vt:lpstr>Significati</vt:lpstr>
      <vt:lpstr>Quali ordini di scuola</vt:lpstr>
      <vt:lpstr>Scuola superiore: immaginiamo</vt:lpstr>
      <vt:lpstr>Giochi per imparare</vt:lpstr>
      <vt:lpstr>Università</vt:lpstr>
      <vt:lpstr>Scuola primaria (insegnante Stefania Barbieri, Milano)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Didattica inclusiva  in matematica possibilità, ostacoli, esempi</dc:title>
  <dc:creator>Utente</dc:creator>
  <cp:lastModifiedBy>Utente</cp:lastModifiedBy>
  <cp:revision>18</cp:revision>
  <dcterms:created xsi:type="dcterms:W3CDTF">2015-10-07T07:00:31Z</dcterms:created>
  <dcterms:modified xsi:type="dcterms:W3CDTF">2015-10-07T09:32:55Z</dcterms:modified>
</cp:coreProperties>
</file>