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7" r:id="rId2"/>
    <p:sldId id="258" r:id="rId3"/>
    <p:sldId id="259" r:id="rId4"/>
    <p:sldId id="256" r:id="rId5"/>
    <p:sldId id="267" r:id="rId6"/>
    <p:sldId id="268" r:id="rId7"/>
    <p:sldId id="269" r:id="rId8"/>
    <p:sldId id="261" r:id="rId9"/>
    <p:sldId id="260" r:id="rId10"/>
    <p:sldId id="262" r:id="rId11"/>
    <p:sldId id="263" r:id="rId12"/>
    <p:sldId id="264" r:id="rId13"/>
    <p:sldId id="265" r:id="rId14"/>
    <p:sldId id="266" r:id="rId15"/>
    <p:sldId id="270" r:id="rId1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4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400">
                <a:effectLst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9698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2612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8859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79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65708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69562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69422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68371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586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3061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0239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8655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6428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1275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7167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2510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5176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2068"/>
            <a:ext cx="7772400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889781-6424-4448-8A8A-6448EE8D0A9E}" type="datetimeFigureOut">
              <a:rPr lang="it-IT" smtClean="0"/>
              <a:t>07/10/2015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68F1D7A-E20F-4C51-A1D4-759F7D2A0A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62693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4400" b="1" dirty="0"/>
              <a:t>Tecnologie e disabilità sensoriale</a:t>
            </a:r>
            <a:endParaRPr lang="it-IT" sz="44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83733" y="6079066"/>
            <a:ext cx="6858000" cy="431799"/>
          </a:xfrm>
        </p:spPr>
        <p:txBody>
          <a:bodyPr>
            <a:normAutofit/>
          </a:bodyPr>
          <a:lstStyle/>
          <a:p>
            <a:r>
              <a:rPr lang="it-IT" dirty="0" smtClean="0"/>
              <a:t>Alessio Drivet 		VII CONVEGNO NAZIONALE DI.FI.MA. 2015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9624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Tablet e video camere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592568" y="1701800"/>
            <a:ext cx="4351965" cy="4707467"/>
          </a:xfrm>
        </p:spPr>
        <p:txBody>
          <a:bodyPr>
            <a:noAutofit/>
          </a:bodyPr>
          <a:lstStyle/>
          <a:p>
            <a:r>
              <a:rPr lang="it-IT" sz="1600" dirty="0"/>
              <a:t>Il </a:t>
            </a:r>
            <a:r>
              <a:rPr lang="it-IT" sz="1600" dirty="0">
                <a:solidFill>
                  <a:srgbClr val="FF0000"/>
                </a:solidFill>
              </a:rPr>
              <a:t>Walden Monitor </a:t>
            </a:r>
            <a:r>
              <a:rPr lang="it-IT" sz="1600" dirty="0"/>
              <a:t>è un prototipo indossabile per la registrazione dei dati </a:t>
            </a:r>
            <a:r>
              <a:rPr lang="it-IT" sz="1600" dirty="0" smtClean="0"/>
              <a:t>osservativi utilizzato principalmente per ragazzi affetti da autismo ma estensibile ad altre situazioni. </a:t>
            </a:r>
            <a:r>
              <a:rPr lang="it-IT" sz="1600" dirty="0"/>
              <a:t>WM si basa su un Tablet con una videocamera da </a:t>
            </a:r>
            <a:r>
              <a:rPr lang="it-IT" sz="1600" dirty="0" smtClean="0"/>
              <a:t>testa. </a:t>
            </a:r>
            <a:r>
              <a:rPr lang="it-IT" sz="1600" dirty="0"/>
              <a:t>L’operatore osserva il soggetto per un intervallo di dieci secondi. Questo processo viene ripetuto per venti intervalli e i dati sono sincronizzati con gli intervalli appropriati nel video. </a:t>
            </a:r>
            <a:endParaRPr lang="it-IT" sz="1600" dirty="0" smtClean="0"/>
          </a:p>
          <a:p>
            <a:r>
              <a:rPr lang="it-IT" sz="1600" dirty="0" smtClean="0"/>
              <a:t>Tutto </a:t>
            </a:r>
            <a:r>
              <a:rPr lang="it-IT" sz="1600" dirty="0"/>
              <a:t>ciò, integrato con le annotazioni scritte dall’operatore, è memorizzato in un database </a:t>
            </a:r>
            <a:r>
              <a:rPr lang="it-IT" sz="1600" dirty="0" smtClean="0"/>
              <a:t>relazionale. </a:t>
            </a:r>
            <a:r>
              <a:rPr lang="it-IT" sz="1600" dirty="0"/>
              <a:t>Adattando il suo comportamento all'ambiente mutevole dell'utente, un </a:t>
            </a:r>
            <a:r>
              <a:rPr lang="it-IT" sz="1600" dirty="0" smtClean="0"/>
              <a:t>wearable computer può </a:t>
            </a:r>
            <a:r>
              <a:rPr lang="it-IT" sz="1600" dirty="0"/>
              <a:t>aiutare l'utente in modo più intelligente, coerente e continuo di un sistema desktop. </a:t>
            </a: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58686" y="1611852"/>
            <a:ext cx="1633870" cy="2316681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8686" y="4049911"/>
            <a:ext cx="2670279" cy="23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58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Tracciatori oculari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594784" y="1600199"/>
            <a:ext cx="4629150" cy="4919134"/>
          </a:xfrm>
        </p:spPr>
        <p:txBody>
          <a:bodyPr>
            <a:noAutofit/>
          </a:bodyPr>
          <a:lstStyle/>
          <a:p>
            <a:r>
              <a:rPr lang="it-IT" sz="1600" dirty="0" smtClean="0"/>
              <a:t>Gli </a:t>
            </a:r>
            <a:r>
              <a:rPr lang="it-IT" sz="1600" dirty="0">
                <a:solidFill>
                  <a:srgbClr val="FF0000"/>
                </a:solidFill>
              </a:rPr>
              <a:t>eye-tracker</a:t>
            </a:r>
            <a:r>
              <a:rPr lang="it-IT" sz="1600" dirty="0"/>
              <a:t> permettono di osservare e misurare i movimenti oculari con riferimento alla posizione della testa. La categoria di indossabili si presenta sotto forma di un cappello con una visiera su cui è posta una telecamera a infrarossi o, più recentemente, sotto forma di occhiali </a:t>
            </a:r>
            <a:r>
              <a:rPr lang="it-IT" sz="1600" dirty="0" smtClean="0"/>
              <a:t>speciali. </a:t>
            </a:r>
          </a:p>
          <a:p>
            <a:r>
              <a:rPr lang="it-IT" sz="1600" dirty="0" smtClean="0"/>
              <a:t>Questi </a:t>
            </a:r>
            <a:r>
              <a:rPr lang="it-IT" sz="1600" dirty="0"/>
              <a:t>apparecchi hanno diverse applicazioni, le due più importanti sono: </a:t>
            </a:r>
            <a:endParaRPr lang="it-IT" sz="1600" dirty="0" smtClean="0"/>
          </a:p>
          <a:p>
            <a:pPr marL="728663" lvl="1" indent="-271463">
              <a:spcBef>
                <a:spcPts val="0"/>
              </a:spcBef>
              <a:buFont typeface="+mj-lt"/>
              <a:buAutoNum type="alphaLcParenR"/>
            </a:pPr>
            <a:r>
              <a:rPr lang="it-IT" sz="1600" dirty="0" smtClean="0"/>
              <a:t>connessione </a:t>
            </a:r>
            <a:r>
              <a:rPr lang="it-IT" sz="1600" dirty="0"/>
              <a:t>tra le misure di attività motoria degli occhi e gli algoritmi di comprensione del testo; </a:t>
            </a:r>
            <a:endParaRPr lang="it-IT" sz="1600" dirty="0" smtClean="0"/>
          </a:p>
          <a:p>
            <a:pPr marL="728663" lvl="1" indent="-271463">
              <a:spcBef>
                <a:spcPts val="0"/>
              </a:spcBef>
              <a:buFont typeface="+mj-lt"/>
              <a:buAutoNum type="alphaLcParenR"/>
            </a:pPr>
            <a:r>
              <a:rPr lang="it-IT" sz="1600" dirty="0" smtClean="0"/>
              <a:t>uso </a:t>
            </a:r>
            <a:r>
              <a:rPr lang="it-IT" sz="1600" dirty="0"/>
              <a:t>come interfaccia attiva per controllare il computer attraverso lo sguardo. In questo secondo caso, essere in grado di controllare un computer attraverso gli occhi è particolarmente utile nel caso di patologie gravemente limitanti. </a:t>
            </a: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25462" y="3806825"/>
            <a:ext cx="2802609" cy="271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3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Anelli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28649" y="1825625"/>
            <a:ext cx="4392084" cy="4693708"/>
          </a:xfrm>
        </p:spPr>
        <p:txBody>
          <a:bodyPr>
            <a:normAutofit fontScale="55000" lnSpcReduction="20000"/>
          </a:bodyPr>
          <a:lstStyle/>
          <a:p>
            <a:r>
              <a:rPr lang="it-IT" sz="3200" dirty="0"/>
              <a:t>Un gruppo di ricerca presso il MIT (Massachusetts </a:t>
            </a:r>
            <a:r>
              <a:rPr lang="it-IT" sz="3200" dirty="0" err="1"/>
              <a:t>Institute</a:t>
            </a:r>
            <a:r>
              <a:rPr lang="it-IT" sz="3200" dirty="0"/>
              <a:t> of Technology) ha creato un dispositivo indossabile speciale, </a:t>
            </a:r>
            <a:r>
              <a:rPr lang="it-IT" sz="3200" dirty="0">
                <a:solidFill>
                  <a:srgbClr val="FF0000"/>
                </a:solidFill>
              </a:rPr>
              <a:t>Finger Reader</a:t>
            </a:r>
            <a:r>
              <a:rPr lang="it-IT" sz="3200" dirty="0"/>
              <a:t>, che può essere molto utile per le persone ipovedenti o non vedenti. </a:t>
            </a:r>
            <a:endParaRPr lang="it-IT" sz="3200" dirty="0" smtClean="0"/>
          </a:p>
          <a:p>
            <a:r>
              <a:rPr lang="it-IT" sz="3200" dirty="0" smtClean="0"/>
              <a:t>È </a:t>
            </a:r>
            <a:r>
              <a:rPr lang="it-IT" sz="3200" dirty="0"/>
              <a:t>un anello con una piccola videocamera e un apposito software che consente di sintetizzare vocalmente le parole scritte in un </a:t>
            </a:r>
            <a:r>
              <a:rPr lang="it-IT" sz="3200" dirty="0" smtClean="0"/>
              <a:t>libro. </a:t>
            </a:r>
            <a:r>
              <a:rPr lang="it-IT" sz="3200" dirty="0"/>
              <a:t>Basta indossare l’anello e far scorrere il dito lungo ogni linea di testo del libro. Un piccolo sensore emette una vibrazione per guidare il dito nel suo percorso. </a:t>
            </a:r>
            <a:endParaRPr lang="it-IT" sz="3200" dirty="0" smtClean="0"/>
          </a:p>
          <a:p>
            <a:r>
              <a:rPr lang="it-IT" sz="3200" dirty="0" smtClean="0"/>
              <a:t>Attraverso </a:t>
            </a:r>
            <a:r>
              <a:rPr lang="it-IT" sz="3200" dirty="0"/>
              <a:t>un software per il riconoscimento della scrittura a mano, l’anello scansiona il testo e lo restituisce come audio udibile attraverso l'altoparlante incorporato.</a:t>
            </a:r>
          </a:p>
          <a:p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20733" y="4733403"/>
            <a:ext cx="3179171" cy="178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23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Occhiali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28650" y="1690689"/>
            <a:ext cx="4569883" cy="4760911"/>
          </a:xfrm>
        </p:spPr>
        <p:txBody>
          <a:bodyPr>
            <a:noAutofit/>
          </a:bodyPr>
          <a:lstStyle/>
          <a:p>
            <a:r>
              <a:rPr lang="it-IT" sz="1800" dirty="0" smtClean="0"/>
              <a:t>Una </a:t>
            </a:r>
            <a:r>
              <a:rPr lang="it-IT" sz="1800" dirty="0"/>
              <a:t>startup </a:t>
            </a:r>
            <a:r>
              <a:rPr lang="it-IT" sz="1800" dirty="0" smtClean="0"/>
              <a:t>italiana, </a:t>
            </a:r>
            <a:r>
              <a:rPr lang="it-IT" sz="1800" dirty="0"/>
              <a:t>grazie ad un processo di </a:t>
            </a:r>
            <a:r>
              <a:rPr lang="it-IT" sz="1800" dirty="0" err="1"/>
              <a:t>crowdfunding</a:t>
            </a:r>
            <a:r>
              <a:rPr lang="it-IT" sz="1800" dirty="0"/>
              <a:t>, ha sviluppato </a:t>
            </a:r>
            <a:r>
              <a:rPr lang="it-IT" sz="1800" dirty="0">
                <a:solidFill>
                  <a:srgbClr val="FF0000"/>
                </a:solidFill>
              </a:rPr>
              <a:t>Horus</a:t>
            </a:r>
            <a:r>
              <a:rPr lang="it-IT" sz="1800" dirty="0"/>
              <a:t>, un dispositivo elettronico indossabile per aiutare non vedenti e </a:t>
            </a:r>
            <a:r>
              <a:rPr lang="it-IT" sz="1800" dirty="0" smtClean="0"/>
              <a:t>ipovedenti. </a:t>
            </a:r>
          </a:p>
          <a:p>
            <a:r>
              <a:rPr lang="it-IT" sz="1800" dirty="0" smtClean="0"/>
              <a:t>Il </a:t>
            </a:r>
            <a:r>
              <a:rPr lang="it-IT" sz="1800" dirty="0"/>
              <a:t>dispositivo può essere montato su qualsiasi paio di occhiali, Horus osserva la realtà, la comprende e descrive, fornendo informazioni utili mediante conduzione ossea. </a:t>
            </a:r>
            <a:endParaRPr lang="it-IT" sz="1800" dirty="0" smtClean="0"/>
          </a:p>
          <a:p>
            <a:r>
              <a:rPr lang="it-IT" sz="1800" dirty="0" smtClean="0"/>
              <a:t>Il </a:t>
            </a:r>
            <a:r>
              <a:rPr lang="it-IT" sz="1800" dirty="0"/>
              <a:t>dispositivo, oltre ad un software avanzato, ha una videocamera in grado di riconoscere ciò che è ripreso: un testo o il volto di una persona. </a:t>
            </a:r>
            <a:endParaRPr lang="it-IT" sz="1800" dirty="0" smtClean="0"/>
          </a:p>
          <a:p>
            <a:r>
              <a:rPr lang="it-IT" sz="1800" dirty="0" smtClean="0"/>
              <a:t>Una </a:t>
            </a:r>
            <a:r>
              <a:rPr lang="it-IT" sz="1800" dirty="0"/>
              <a:t>batteria esterna, trasportata in una tasca o in borsa, alimenta il dispositivo e garantisce una giornata di indipendenza. </a:t>
            </a:r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98533" y="5153039"/>
            <a:ext cx="3603048" cy="129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19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Tecnologie e matematica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457200" y="2142068"/>
            <a:ext cx="7772400" cy="4351865"/>
          </a:xfrm>
        </p:spPr>
        <p:txBody>
          <a:bodyPr>
            <a:normAutofit fontScale="85000" lnSpcReduction="10000"/>
          </a:bodyPr>
          <a:lstStyle/>
          <a:p>
            <a:r>
              <a:rPr lang="it-IT" sz="2100" dirty="0"/>
              <a:t>Un handicap sensoriale rappresenta un grave ostacolo in tutte le discipline, ma in particolare per la matematica, basta pensare alla complessità della simbologia utilizzata e alla necessità di operare manipolazioni.</a:t>
            </a:r>
          </a:p>
          <a:p>
            <a:r>
              <a:rPr lang="it-IT" sz="2100" dirty="0"/>
              <a:t>Due esperienze, per studenti videolesi, risultano particolarmente significative.</a:t>
            </a:r>
            <a:r>
              <a:rPr lang="it-IT" dirty="0"/>
              <a:t> </a:t>
            </a:r>
            <a:endParaRPr lang="it-IT" dirty="0" smtClean="0"/>
          </a:p>
          <a:p>
            <a:pPr lvl="1"/>
            <a:r>
              <a:rPr lang="it-IT" dirty="0" smtClean="0"/>
              <a:t>Il </a:t>
            </a:r>
            <a:r>
              <a:rPr lang="it-IT" b="1" dirty="0" err="1">
                <a:solidFill>
                  <a:srgbClr val="FF0000"/>
                </a:solidFill>
              </a:rPr>
              <a:t>Braillemat</a:t>
            </a:r>
            <a:r>
              <a:rPr lang="it-IT" dirty="0"/>
              <a:t> è un software progettato dal Centro Informatico per la Sperimentazione degli Ausili Didattici presso l’Istituto dei Ciechi “Francesco </a:t>
            </a:r>
            <a:r>
              <a:rPr lang="it-IT" dirty="0" err="1"/>
              <a:t>Cavazza</a:t>
            </a:r>
            <a:r>
              <a:rPr lang="it-IT" dirty="0"/>
              <a:t>”. Si basa su un codice matematico lineare (LAMBDA) e un editor per la visualizzazione, la scrittura e la manipolazione. Il codice è costruito in modo da poter essere presentato all’utente, che utilizza una periferica braille, attraverso l’editor. Da LAMBDA, codice connesso a </a:t>
            </a:r>
            <a:r>
              <a:rPr lang="it-IT" dirty="0" err="1"/>
              <a:t>MathML</a:t>
            </a:r>
            <a:r>
              <a:rPr lang="it-IT" dirty="0"/>
              <a:t>, si può passare al </a:t>
            </a:r>
            <a:r>
              <a:rPr lang="it-IT" dirty="0" err="1"/>
              <a:t>LaTex</a:t>
            </a:r>
            <a:r>
              <a:rPr lang="it-IT" dirty="0"/>
              <a:t>. Si giunge quindi ad uno strumento professionale, utilizzato in ambito scientifico per la realizzazione di documenti che necessitano di trasformare una struttura simbolica e bidimensionale in una stringa in formato testo di tipo lineare.</a:t>
            </a:r>
          </a:p>
          <a:p>
            <a:pPr lvl="1"/>
            <a:r>
              <a:rPr lang="it-IT" dirty="0"/>
              <a:t>Il secondo prodotto si chiama </a:t>
            </a:r>
            <a:r>
              <a:rPr lang="it-IT" b="1" dirty="0" err="1">
                <a:solidFill>
                  <a:srgbClr val="FF0000"/>
                </a:solidFill>
              </a:rPr>
              <a:t>Blindmath</a:t>
            </a:r>
            <a:r>
              <a:rPr lang="it-IT" dirty="0"/>
              <a:t>, esso è basato su uno screen reader e un software di visualizzazione freeware. Il tutto viene visto dall’utente come un editor di documenti tecnico-scientifici digitali. Esso si è rivelato utilizzabile ad ogni livello scolastico, senza richiedere specifica conoscenza del codice Braille. Il vantaggio è che l’interfaccia utente si presenta in modo simile all’editor </a:t>
            </a:r>
            <a:r>
              <a:rPr lang="it-IT" dirty="0" err="1"/>
              <a:t>Notepad</a:t>
            </a:r>
            <a:r>
              <a:rPr lang="it-IT" dirty="0"/>
              <a:t> di Windows.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6607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254750" y="2967335"/>
            <a:ext cx="66345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Grazie per l’attenzione</a:t>
            </a:r>
            <a:endParaRPr lang="it-IT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24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Premessa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235201"/>
            <a:ext cx="7772400" cy="3826934"/>
          </a:xfrm>
        </p:spPr>
        <p:txBody>
          <a:bodyPr>
            <a:normAutofit fontScale="92500" lnSpcReduction="10000"/>
          </a:bodyPr>
          <a:lstStyle/>
          <a:p>
            <a:r>
              <a:rPr lang="it-IT" sz="1900" dirty="0" smtClean="0"/>
              <a:t>Occorre </a:t>
            </a:r>
            <a:r>
              <a:rPr lang="it-IT" sz="1900" dirty="0"/>
              <a:t>tener presente che nella scuola italiana il numero degli alunni che presentano disabilità di tipo sensoriale (o motorio) è pressoché costante negli anni, mentre risulta in aumento il numero di coloro che presentano ritardi mentali, disturbi specifici di apprendimento, disturbi dell’attenzione, borderline cognitivo, ecc.</a:t>
            </a:r>
          </a:p>
          <a:p>
            <a:r>
              <a:rPr lang="it-IT" sz="1900" dirty="0"/>
              <a:t>Data la vastità del problema, </a:t>
            </a:r>
            <a:r>
              <a:rPr lang="it-IT" sz="1900" dirty="0" smtClean="0"/>
              <a:t>in questa sede verranno </a:t>
            </a:r>
            <a:r>
              <a:rPr lang="it-IT" sz="1900" dirty="0"/>
              <a:t>presentati solo alcuni esempi riferibili al tema dell’inclusione di soggetti con disabilità sensoriale. </a:t>
            </a:r>
          </a:p>
          <a:p>
            <a:r>
              <a:rPr lang="it-IT" dirty="0"/>
              <a:t>Il termine disabilità sensoriale si riferisce a tre tipologie:</a:t>
            </a:r>
          </a:p>
          <a:p>
            <a:pPr lvl="1"/>
            <a:r>
              <a:rPr lang="it-IT" dirty="0" smtClean="0"/>
              <a:t>la </a:t>
            </a:r>
            <a:r>
              <a:rPr lang="it-IT" dirty="0"/>
              <a:t>cecità o </a:t>
            </a:r>
            <a:r>
              <a:rPr lang="it-IT" dirty="0" smtClean="0"/>
              <a:t>l’</a:t>
            </a:r>
            <a:r>
              <a:rPr lang="it-IT" dirty="0" err="1" smtClean="0"/>
              <a:t>ipovisione</a:t>
            </a:r>
            <a:r>
              <a:rPr lang="it-IT" dirty="0" smtClean="0"/>
              <a:t> </a:t>
            </a:r>
            <a:r>
              <a:rPr lang="it-IT" dirty="0"/>
              <a:t>con visus non superiore a 3/10;</a:t>
            </a:r>
          </a:p>
          <a:p>
            <a:pPr lvl="1"/>
            <a:r>
              <a:rPr lang="it-IT" dirty="0" smtClean="0"/>
              <a:t>la </a:t>
            </a:r>
            <a:r>
              <a:rPr lang="it-IT" dirty="0"/>
              <a:t>sordità o l’ipoacusia con perdita uditiva superiore a 25 decibel in entrambe le orecchie;</a:t>
            </a:r>
          </a:p>
          <a:p>
            <a:pPr lvl="1"/>
            <a:r>
              <a:rPr lang="it-IT" dirty="0" smtClean="0"/>
              <a:t>la </a:t>
            </a:r>
            <a:r>
              <a:rPr lang="it-IT" dirty="0"/>
              <a:t>sordo cecità caratterizzata dalla compresenza delle precedenti disabilità.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049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Potenziamento e sostituzione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Sostanzialmente possiamo distinguere due diversi approcci, quello del </a:t>
            </a:r>
            <a:r>
              <a:rPr lang="it-IT" dirty="0">
                <a:solidFill>
                  <a:srgbClr val="FFC000"/>
                </a:solidFill>
              </a:rPr>
              <a:t>potenziamento</a:t>
            </a:r>
            <a:r>
              <a:rPr lang="it-IT" dirty="0"/>
              <a:t> e quello della </a:t>
            </a:r>
            <a:r>
              <a:rPr lang="it-IT" dirty="0">
                <a:solidFill>
                  <a:srgbClr val="FFC000"/>
                </a:solidFill>
              </a:rPr>
              <a:t>sostituzione</a:t>
            </a:r>
            <a:r>
              <a:rPr lang="it-IT" dirty="0"/>
              <a:t> del canale comunicativo. </a:t>
            </a:r>
            <a:endParaRPr lang="it-IT" dirty="0" smtClean="0"/>
          </a:p>
          <a:p>
            <a:pPr lvl="1"/>
            <a:r>
              <a:rPr lang="it-IT" dirty="0" smtClean="0"/>
              <a:t>Nel </a:t>
            </a:r>
            <a:r>
              <a:rPr lang="it-IT" dirty="0"/>
              <a:t>primo caso si tratta di ingrandire l’oggetto o semplificare le forme per quanto riguarda la vista oppure aumentare il volume del suono per quanto riguarda l’udito. </a:t>
            </a:r>
            <a:endParaRPr lang="it-IT" dirty="0" smtClean="0"/>
          </a:p>
          <a:p>
            <a:pPr lvl="1"/>
            <a:r>
              <a:rPr lang="it-IT" dirty="0" smtClean="0"/>
              <a:t>Nel </a:t>
            </a:r>
            <a:r>
              <a:rPr lang="it-IT" dirty="0"/>
              <a:t>secondo caso si tratta di usare sintesi vocali, lettori braille, mappe sensoriali per sostituire la vista oppure alternative testuali per compensare il deficit uditivo.</a:t>
            </a:r>
          </a:p>
          <a:p>
            <a:r>
              <a:rPr lang="it-IT" dirty="0"/>
              <a:t>La tematica affrontata è, ovviamente, trasversale a tutte le discipline, un caso che presenta aspetti particolari è quello della matematica.</a:t>
            </a:r>
          </a:p>
        </p:txBody>
      </p:sp>
    </p:spTree>
    <p:extLst>
      <p:ext uri="{BB962C8B-B14F-4D97-AF65-F5344CB8AC3E}">
        <p14:creationId xmlns:p14="http://schemas.microsoft.com/office/powerpoint/2010/main" val="36517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Tecnologie tradizionali</a:t>
            </a:r>
            <a:endParaRPr lang="it-IT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47" y="2204759"/>
            <a:ext cx="1780186" cy="1182727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710" y="2198663"/>
            <a:ext cx="1585097" cy="1188823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4884" y="2198663"/>
            <a:ext cx="1572904" cy="1194920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795" y="3609847"/>
            <a:ext cx="1432684" cy="1182727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5665" y="3629216"/>
            <a:ext cx="1841152" cy="1194920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4295" y="3638361"/>
            <a:ext cx="1859441" cy="1176630"/>
          </a:xfrm>
          <a:prstGeom prst="rect">
            <a:avLst/>
          </a:prstGeom>
        </p:spPr>
      </p:pic>
      <p:pic>
        <p:nvPicPr>
          <p:cNvPr id="25" name="Immagin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5447" y="5033992"/>
            <a:ext cx="1158340" cy="1237595"/>
          </a:xfrm>
          <a:prstGeom prst="rect">
            <a:avLst/>
          </a:prstGeom>
        </p:spPr>
      </p:pic>
      <p:pic>
        <p:nvPicPr>
          <p:cNvPr id="26" name="Immagine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02479" y="5031564"/>
            <a:ext cx="1700931" cy="1213209"/>
          </a:xfrm>
          <a:prstGeom prst="rect">
            <a:avLst/>
          </a:prstGeom>
        </p:spPr>
      </p:pic>
      <p:pic>
        <p:nvPicPr>
          <p:cNvPr id="27" name="Immagine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32102" y="5033992"/>
            <a:ext cx="1871634" cy="1237595"/>
          </a:xfrm>
          <a:prstGeom prst="rect">
            <a:avLst/>
          </a:prstGeom>
        </p:spPr>
      </p:pic>
      <p:sp>
        <p:nvSpPr>
          <p:cNvPr id="28" name="CasellaDiTesto 27"/>
          <p:cNvSpPr txBox="1"/>
          <p:nvPr/>
        </p:nvSpPr>
        <p:spPr>
          <a:xfrm>
            <a:off x="6093665" y="2980264"/>
            <a:ext cx="2011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Tastiere e puntatori</a:t>
            </a:r>
            <a:endParaRPr lang="it-IT" dirty="0"/>
          </a:p>
        </p:txBody>
      </p:sp>
      <p:sp>
        <p:nvSpPr>
          <p:cNvPr id="29" name="CasellaDiTesto 28"/>
          <p:cNvSpPr txBox="1"/>
          <p:nvPr/>
        </p:nvSpPr>
        <p:spPr>
          <a:xfrm>
            <a:off x="6088484" y="4023751"/>
            <a:ext cx="2107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Oggetti per schermo</a:t>
            </a:r>
            <a:endParaRPr lang="it-IT" dirty="0"/>
          </a:p>
        </p:txBody>
      </p:sp>
      <p:sp>
        <p:nvSpPr>
          <p:cNvPr id="30" name="CasellaDiTesto 29"/>
          <p:cNvSpPr txBox="1"/>
          <p:nvPr/>
        </p:nvSpPr>
        <p:spPr>
          <a:xfrm>
            <a:off x="6088484" y="5453502"/>
            <a:ext cx="2720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Software per suono e testo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4437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Tastiere e puntatori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1"/>
          </p:nvPr>
        </p:nvSpPr>
        <p:spPr>
          <a:xfrm>
            <a:off x="628650" y="2123703"/>
            <a:ext cx="3886200" cy="347450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it-IT" sz="2600" dirty="0">
                <a:solidFill>
                  <a:srgbClr val="FF0000"/>
                </a:solidFill>
              </a:rPr>
              <a:t>Barra Braille</a:t>
            </a:r>
            <a:r>
              <a:rPr lang="it-IT" sz="2600" dirty="0"/>
              <a:t>: la lettura dei caratteri è eseguita passando i polpastrelli delle dita sulla riga Braille;</a:t>
            </a:r>
          </a:p>
          <a:p>
            <a:pPr lvl="0"/>
            <a:r>
              <a:rPr lang="it-IT" sz="2600" dirty="0">
                <a:solidFill>
                  <a:srgbClr val="FF0000"/>
                </a:solidFill>
              </a:rPr>
              <a:t>Dispositivi speciali di puntamento</a:t>
            </a:r>
            <a:r>
              <a:rPr lang="it-IT" sz="2600" dirty="0"/>
              <a:t>: mouse particolari attivabili attraverso il movimento delle bocca o a pedali;</a:t>
            </a:r>
          </a:p>
          <a:p>
            <a:pPr lvl="0"/>
            <a:r>
              <a:rPr lang="it-IT" sz="2600" dirty="0">
                <a:solidFill>
                  <a:srgbClr val="FF0000"/>
                </a:solidFill>
              </a:rPr>
              <a:t>Tastiere speciali</a:t>
            </a:r>
            <a:r>
              <a:rPr lang="it-IT" sz="2600" dirty="0"/>
              <a:t>: per ridurre i possibili errori di digitazione si possono avere tastiere che presentano un numero ridotto di </a:t>
            </a:r>
            <a:r>
              <a:rPr lang="it-IT" sz="2600" dirty="0" smtClean="0"/>
              <a:t>tasti.</a:t>
            </a:r>
            <a:endParaRPr lang="it-IT" sz="2600" dirty="0"/>
          </a:p>
          <a:p>
            <a:endParaRPr lang="it-IT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92690" y="1844578"/>
            <a:ext cx="1780186" cy="1182727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234" y="3118340"/>
            <a:ext cx="1585097" cy="1188823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0234" y="4398198"/>
            <a:ext cx="1572904" cy="118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2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Oggetti per schermo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it-IT" dirty="0">
                <a:solidFill>
                  <a:srgbClr val="FF0000"/>
                </a:solidFill>
              </a:rPr>
              <a:t>Dispositivi a scansione</a:t>
            </a:r>
            <a:r>
              <a:rPr lang="it-IT" dirty="0"/>
              <a:t>: tastiera virtuale su schermo utilizzabile tramite scansione da gestire attraverso sensori in grado di rilevare i movimenti oculari;</a:t>
            </a:r>
          </a:p>
          <a:p>
            <a:pPr lvl="0"/>
            <a:r>
              <a:rPr lang="it-IT" dirty="0">
                <a:solidFill>
                  <a:srgbClr val="FF0000"/>
                </a:solidFill>
              </a:rPr>
              <a:t>Lettore di schermo</a:t>
            </a:r>
            <a:r>
              <a:rPr lang="it-IT" dirty="0"/>
              <a:t>: lo screen reader è un software, inizialmente pensato per la lettura ad alta voce del contenuto di una pagina o di una finestra, che ha ormai attivato una serie di funzionalità con cui è possibile attivare funzioni, link, comandi;</a:t>
            </a:r>
          </a:p>
          <a:p>
            <a:pPr lvl="0"/>
            <a:r>
              <a:rPr lang="it-IT" dirty="0">
                <a:solidFill>
                  <a:srgbClr val="FF0000"/>
                </a:solidFill>
              </a:rPr>
              <a:t>Ingranditore di schermo</a:t>
            </a:r>
            <a:r>
              <a:rPr lang="it-IT" dirty="0"/>
              <a:t>: applicazione che, ingrandendo i contenuti di una pagina, facilita la lettura a video;</a:t>
            </a:r>
          </a:p>
          <a:p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32108" y="1825625"/>
            <a:ext cx="1432684" cy="1182727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7874" y="4872685"/>
            <a:ext cx="1859441" cy="117663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3382513"/>
            <a:ext cx="3086100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63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Software per suono e testo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786467"/>
            <a:ext cx="5484284" cy="4969933"/>
          </a:xfrm>
        </p:spPr>
        <p:txBody>
          <a:bodyPr>
            <a:noAutofit/>
          </a:bodyPr>
          <a:lstStyle/>
          <a:p>
            <a:pPr lvl="0"/>
            <a:r>
              <a:rPr lang="it-IT" dirty="0">
                <a:solidFill>
                  <a:srgbClr val="FF0000"/>
                </a:solidFill>
              </a:rPr>
              <a:t>Riconoscimento vocale</a:t>
            </a:r>
            <a:r>
              <a:rPr lang="it-IT" dirty="0"/>
              <a:t>: software di dettatura (</a:t>
            </a:r>
            <a:r>
              <a:rPr lang="it-IT" dirty="0" err="1"/>
              <a:t>speech</a:t>
            </a:r>
            <a:r>
              <a:rPr lang="it-IT" dirty="0"/>
              <a:t>-to-text) utilizzato come tecnologia di assistenza da parte degli studenti con una varietà di menomazioni agli arti superiori e alcuni tipi di difficoltà di apprendimento. Applicazione che, riconoscendo il parlato dell’utente, consente di trasformare la voce in scritto, ma anche di esprimere comandi o immettere dati;</a:t>
            </a:r>
          </a:p>
          <a:p>
            <a:pPr lvl="0"/>
            <a:r>
              <a:rPr lang="it-IT" dirty="0" smtClean="0">
                <a:solidFill>
                  <a:srgbClr val="FF0000"/>
                </a:solidFill>
              </a:rPr>
              <a:t>Lettore </a:t>
            </a:r>
            <a:r>
              <a:rPr lang="it-IT" dirty="0">
                <a:solidFill>
                  <a:srgbClr val="FF0000"/>
                </a:solidFill>
              </a:rPr>
              <a:t>OCR </a:t>
            </a:r>
            <a:r>
              <a:rPr lang="it-IT" dirty="0"/>
              <a:t>(Optical </a:t>
            </a:r>
            <a:r>
              <a:rPr lang="it-IT" dirty="0" err="1"/>
              <a:t>Character</a:t>
            </a:r>
            <a:r>
              <a:rPr lang="it-IT" dirty="0"/>
              <a:t> </a:t>
            </a:r>
            <a:r>
              <a:rPr lang="it-IT" dirty="0" err="1"/>
              <a:t>Recognition</a:t>
            </a:r>
            <a:r>
              <a:rPr lang="it-IT" dirty="0"/>
              <a:t>): applicazione (text-to-</a:t>
            </a:r>
            <a:r>
              <a:rPr lang="it-IT" dirty="0" err="1"/>
              <a:t>speech</a:t>
            </a:r>
            <a:r>
              <a:rPr lang="it-IT" dirty="0"/>
              <a:t>) che, attraverso l’acquisizione tramite scansione di un’immagine contenente testo, ne riconosce i caratteri e li rende editabili e ascoltabili;</a:t>
            </a:r>
          </a:p>
          <a:p>
            <a:pPr lvl="0"/>
            <a:r>
              <a:rPr lang="it-IT" dirty="0">
                <a:solidFill>
                  <a:srgbClr val="FF0000"/>
                </a:solidFill>
              </a:rPr>
              <a:t>Correttore ortografico</a:t>
            </a:r>
            <a:r>
              <a:rPr lang="it-IT" dirty="0"/>
              <a:t>: un ausilio per chiunque scriva, ma soprattutto per gli studenti con difficoltà di apprendimento o con disabilità.</a:t>
            </a:r>
          </a:p>
          <a:p>
            <a:endParaRPr lang="it-IT" sz="2000" dirty="0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24851" y="2065868"/>
            <a:ext cx="1158340" cy="1237595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851" y="3664828"/>
            <a:ext cx="1700931" cy="1213209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4851" y="5157130"/>
            <a:ext cx="1871634" cy="123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72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Nuove tecnologie</a:t>
            </a:r>
            <a:endParaRPr lang="it-IT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0381" y="1822924"/>
            <a:ext cx="1440000" cy="1098831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7534" y="1882008"/>
            <a:ext cx="1440000" cy="899446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5512" y="1897539"/>
            <a:ext cx="1440000" cy="903877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9640" y="1822924"/>
            <a:ext cx="753073" cy="1067790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5350" y="1822924"/>
            <a:ext cx="1440000" cy="1272329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9351" y="3904809"/>
            <a:ext cx="1440000" cy="1396142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0381" y="4070318"/>
            <a:ext cx="1896047" cy="1065123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8791" y="4070318"/>
            <a:ext cx="2369262" cy="853897"/>
          </a:xfrm>
          <a:prstGeom prst="rect">
            <a:avLst/>
          </a:prstGeom>
        </p:spPr>
      </p:pic>
      <p:sp>
        <p:nvSpPr>
          <p:cNvPr id="16" name="CasellaDiTesto 15"/>
          <p:cNvSpPr txBox="1"/>
          <p:nvPr/>
        </p:nvSpPr>
        <p:spPr>
          <a:xfrm>
            <a:off x="2277534" y="3251201"/>
            <a:ext cx="1598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Guanti e vestiti</a:t>
            </a:r>
            <a:endParaRPr lang="it-IT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6323853" y="3251201"/>
            <a:ext cx="2191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Tablet e videocamere</a:t>
            </a:r>
            <a:endParaRPr lang="it-IT" dirty="0"/>
          </a:p>
        </p:txBody>
      </p:sp>
      <p:sp>
        <p:nvSpPr>
          <p:cNvPr id="18" name="CasellaDiTesto 17"/>
          <p:cNvSpPr txBox="1"/>
          <p:nvPr/>
        </p:nvSpPr>
        <p:spPr>
          <a:xfrm>
            <a:off x="770381" y="5576761"/>
            <a:ext cx="1846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Tracciatori oculari</a:t>
            </a:r>
            <a:endParaRPr lang="it-IT" dirty="0"/>
          </a:p>
        </p:txBody>
      </p:sp>
      <p:sp>
        <p:nvSpPr>
          <p:cNvPr id="19" name="CasellaDiTesto 18"/>
          <p:cNvSpPr txBox="1"/>
          <p:nvPr/>
        </p:nvSpPr>
        <p:spPr>
          <a:xfrm>
            <a:off x="4241575" y="5580855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Anelli</a:t>
            </a:r>
            <a:endParaRPr lang="it-IT" dirty="0"/>
          </a:p>
        </p:txBody>
      </p:sp>
      <p:sp>
        <p:nvSpPr>
          <p:cNvPr id="20" name="CasellaDiTesto 19"/>
          <p:cNvSpPr txBox="1"/>
          <p:nvPr/>
        </p:nvSpPr>
        <p:spPr>
          <a:xfrm>
            <a:off x="6962713" y="5542508"/>
            <a:ext cx="923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Occhiali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4509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Guanti e vestiti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457200" y="1935208"/>
            <a:ext cx="4764617" cy="4389392"/>
          </a:xfrm>
        </p:spPr>
        <p:txBody>
          <a:bodyPr>
            <a:normAutofit fontScale="47500" lnSpcReduction="20000"/>
          </a:bodyPr>
          <a:lstStyle/>
          <a:p>
            <a:r>
              <a:rPr lang="it-IT" sz="3400" dirty="0" smtClean="0"/>
              <a:t>Il </a:t>
            </a:r>
            <a:r>
              <a:rPr lang="it-IT" sz="3400" dirty="0"/>
              <a:t>Design </a:t>
            </a:r>
            <a:r>
              <a:rPr lang="it-IT" sz="3400" dirty="0" err="1"/>
              <a:t>Research</a:t>
            </a:r>
            <a:r>
              <a:rPr lang="it-IT" sz="3400" dirty="0"/>
              <a:t> Lab ha sviluppato una tecnologia per il sordo-cieco che permette di utilizzare un guanto per inviare un messaggio di testo. Il </a:t>
            </a:r>
            <a:r>
              <a:rPr lang="it-IT" sz="3400" dirty="0" err="1"/>
              <a:t>Lorm</a:t>
            </a:r>
            <a:r>
              <a:rPr lang="it-IT" sz="3400" dirty="0"/>
              <a:t> è il linguaggio utilizzato. Il </a:t>
            </a:r>
            <a:r>
              <a:rPr lang="it-IT" sz="3400" dirty="0">
                <a:solidFill>
                  <a:srgbClr val="FF0000"/>
                </a:solidFill>
              </a:rPr>
              <a:t>Mobile </a:t>
            </a:r>
            <a:r>
              <a:rPr lang="it-IT" sz="3400" dirty="0" err="1">
                <a:solidFill>
                  <a:srgbClr val="FF0000"/>
                </a:solidFill>
              </a:rPr>
              <a:t>Lorm</a:t>
            </a:r>
            <a:r>
              <a:rPr lang="it-IT" sz="3400" dirty="0">
                <a:solidFill>
                  <a:srgbClr val="FF0000"/>
                </a:solidFill>
              </a:rPr>
              <a:t> </a:t>
            </a:r>
            <a:r>
              <a:rPr lang="it-IT" sz="3400" dirty="0" err="1">
                <a:solidFill>
                  <a:srgbClr val="FF0000"/>
                </a:solidFill>
              </a:rPr>
              <a:t>Glove</a:t>
            </a:r>
            <a:r>
              <a:rPr lang="it-IT" sz="3400" dirty="0">
                <a:solidFill>
                  <a:srgbClr val="FF0000"/>
                </a:solidFill>
              </a:rPr>
              <a:t> </a:t>
            </a:r>
            <a:r>
              <a:rPr lang="it-IT" sz="3400" dirty="0" smtClean="0"/>
              <a:t>consente </a:t>
            </a:r>
            <a:r>
              <a:rPr lang="it-IT" sz="3400" dirty="0"/>
              <a:t>all'utente di tradurre i messaggi composti sul palmo del guanto in messaggi di testo che possono essere inviati a un altro utente che indossa un guanto analogo</a:t>
            </a:r>
            <a:r>
              <a:rPr lang="it-IT" sz="3400" dirty="0" smtClean="0"/>
              <a:t>.</a:t>
            </a:r>
          </a:p>
          <a:p>
            <a:r>
              <a:rPr lang="it-IT" sz="3400" dirty="0"/>
              <a:t>Il guanto </a:t>
            </a:r>
            <a:r>
              <a:rPr lang="it-IT" sz="3400" dirty="0" err="1" smtClean="0">
                <a:solidFill>
                  <a:srgbClr val="FF0000"/>
                </a:solidFill>
              </a:rPr>
              <a:t>Tacit</a:t>
            </a:r>
            <a:r>
              <a:rPr lang="it-IT" sz="3400" dirty="0" smtClean="0"/>
              <a:t>, </a:t>
            </a:r>
            <a:r>
              <a:rPr lang="it-IT" sz="3400" dirty="0"/>
              <a:t>sviluppato da </a:t>
            </a:r>
            <a:r>
              <a:rPr lang="it-IT" sz="3400" dirty="0" err="1"/>
              <a:t>Grathio</a:t>
            </a:r>
            <a:r>
              <a:rPr lang="it-IT" sz="3400" dirty="0"/>
              <a:t> </a:t>
            </a:r>
            <a:r>
              <a:rPr lang="it-IT" sz="3400" dirty="0" err="1"/>
              <a:t>Labs</a:t>
            </a:r>
            <a:r>
              <a:rPr lang="it-IT" sz="3400" dirty="0"/>
              <a:t> è un dispositivo noto come "il sonar per ciechi" che utilizza la tecnologia tattile per misurare la distanza tra le cose e questo si traduce in vibrazioni o risposte tattili sul dorso della mano dell'utente. </a:t>
            </a:r>
          </a:p>
          <a:p>
            <a:r>
              <a:rPr lang="it-IT" sz="3400" dirty="0"/>
              <a:t>La società Point Locus ha sviluppato invece un " </a:t>
            </a:r>
            <a:r>
              <a:rPr lang="it-IT" sz="3400" dirty="0">
                <a:solidFill>
                  <a:srgbClr val="FF0000"/>
                </a:solidFill>
              </a:rPr>
              <a:t>tactile way-</a:t>
            </a:r>
            <a:r>
              <a:rPr lang="it-IT" sz="3400" dirty="0" err="1">
                <a:solidFill>
                  <a:srgbClr val="FF0000"/>
                </a:solidFill>
              </a:rPr>
              <a:t>finding</a:t>
            </a:r>
            <a:r>
              <a:rPr lang="it-IT" sz="3400" dirty="0">
                <a:solidFill>
                  <a:srgbClr val="FF0000"/>
                </a:solidFill>
              </a:rPr>
              <a:t> </a:t>
            </a:r>
            <a:r>
              <a:rPr lang="it-IT" sz="3400" dirty="0" err="1">
                <a:solidFill>
                  <a:srgbClr val="FF0000"/>
                </a:solidFill>
              </a:rPr>
              <a:t>vest</a:t>
            </a:r>
            <a:r>
              <a:rPr lang="it-IT" sz="3400" dirty="0"/>
              <a:t>" per non vedenti </a:t>
            </a:r>
            <a:r>
              <a:rPr lang="it-IT" sz="3400" dirty="0" smtClean="0"/>
              <a:t>che </a:t>
            </a:r>
            <a:r>
              <a:rPr lang="it-IT" sz="3400" dirty="0"/>
              <a:t>comunica tramite vibrazioni sul tricipite dell'utente. La tecnologia serve come un sostituto per il dispositivo GPS standard che crea evidenti difficoltà per i non vedenti. </a:t>
            </a:r>
          </a:p>
          <a:p>
            <a:endParaRPr lang="it-IT" dirty="0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34105" y="1935208"/>
            <a:ext cx="1980000" cy="1507615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4105" y="3569924"/>
            <a:ext cx="1980000" cy="1239594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4105" y="4936619"/>
            <a:ext cx="1980000" cy="124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7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e">
  <a:themeElements>
    <a:clrScheme name="Celestiale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e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TM03457452[[fn=Celestiale]]</Template>
  <TotalTime>212</TotalTime>
  <Words>1378</Words>
  <Application>Microsoft Office PowerPoint</Application>
  <PresentationFormat>Presentazione su schermo (4:3)</PresentationFormat>
  <Paragraphs>63</Paragraphs>
  <Slides>15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Celestiale</vt:lpstr>
      <vt:lpstr>Tecnologie e disabilità sensoriale</vt:lpstr>
      <vt:lpstr>Premessa</vt:lpstr>
      <vt:lpstr>Potenziamento e sostituzione</vt:lpstr>
      <vt:lpstr>Tecnologie tradizionali</vt:lpstr>
      <vt:lpstr>Tastiere e puntatori</vt:lpstr>
      <vt:lpstr>Oggetti per schermo</vt:lpstr>
      <vt:lpstr>Software per suono e testo</vt:lpstr>
      <vt:lpstr>Nuove tecnologie</vt:lpstr>
      <vt:lpstr>Guanti e vestiti</vt:lpstr>
      <vt:lpstr>Tablet e video camere</vt:lpstr>
      <vt:lpstr>Tracciatori oculari</vt:lpstr>
      <vt:lpstr>Anelli</vt:lpstr>
      <vt:lpstr>Occhiali</vt:lpstr>
      <vt:lpstr>Tecnologie e matematica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Alessio Drivet</dc:creator>
  <cp:lastModifiedBy>Alessio Drivet</cp:lastModifiedBy>
  <cp:revision>23</cp:revision>
  <dcterms:created xsi:type="dcterms:W3CDTF">2015-06-13T14:41:31Z</dcterms:created>
  <dcterms:modified xsi:type="dcterms:W3CDTF">2015-10-07T09:54:07Z</dcterms:modified>
</cp:coreProperties>
</file>