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60" r:id="rId2"/>
    <p:sldId id="257" r:id="rId3"/>
    <p:sldId id="273" r:id="rId4"/>
    <p:sldId id="275" r:id="rId5"/>
    <p:sldId id="261" r:id="rId6"/>
    <p:sldId id="278" r:id="rId7"/>
    <p:sldId id="276" r:id="rId8"/>
    <p:sldId id="272" r:id="rId9"/>
    <p:sldId id="283" r:id="rId10"/>
    <p:sldId id="271" r:id="rId11"/>
    <p:sldId id="265" r:id="rId12"/>
    <p:sldId id="284" r:id="rId13"/>
    <p:sldId id="281" r:id="rId14"/>
    <p:sldId id="264" r:id="rId15"/>
    <p:sldId id="266" r:id="rId16"/>
    <p:sldId id="267" r:id="rId17"/>
    <p:sldId id="268" r:id="rId18"/>
    <p:sldId id="269" r:id="rId19"/>
    <p:sldId id="280" r:id="rId20"/>
    <p:sldId id="279" r:id="rId21"/>
    <p:sldId id="282" r:id="rId22"/>
    <p:sldId id="262" r:id="rId23"/>
    <p:sldId id="277" r:id="rId24"/>
    <p:sldId id="270" r:id="rId25"/>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0000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22" autoAdjust="0"/>
    <p:restoredTop sz="84500" autoAdjust="0"/>
  </p:normalViewPr>
  <p:slideViewPr>
    <p:cSldViewPr snapToGrid="0" snapToObjects="1" showGuides="1">
      <p:cViewPr>
        <p:scale>
          <a:sx n="60" d="100"/>
          <a:sy n="60" d="100"/>
        </p:scale>
        <p:origin x="-1650"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Foglio1!$B$1</c:f>
              <c:strCache>
                <c:ptCount val="1"/>
                <c:pt idx="0">
                  <c:v>Corrette</c:v>
                </c:pt>
              </c:strCache>
            </c:strRef>
          </c:tx>
          <c:invertIfNegative val="0"/>
          <c:cat>
            <c:strRef>
              <c:f>Foglio1!$A$2:$A$5</c:f>
              <c:strCache>
                <c:ptCount val="4"/>
                <c:pt idx="0">
                  <c:v>Dopo 30 mesi</c:v>
                </c:pt>
                <c:pt idx="1">
                  <c:v>Dopo 96 mesi</c:v>
                </c:pt>
                <c:pt idx="2">
                  <c:v>N° conigli doppio</c:v>
                </c:pt>
                <c:pt idx="3">
                  <c:v>Ordine grandezza successivo</c:v>
                </c:pt>
              </c:strCache>
            </c:strRef>
          </c:cat>
          <c:val>
            <c:numRef>
              <c:f>Foglio1!$B$2:$B$5</c:f>
              <c:numCache>
                <c:formatCode>General</c:formatCode>
                <c:ptCount val="4"/>
                <c:pt idx="0">
                  <c:v>15</c:v>
                </c:pt>
                <c:pt idx="1">
                  <c:v>14</c:v>
                </c:pt>
                <c:pt idx="2">
                  <c:v>4</c:v>
                </c:pt>
                <c:pt idx="3">
                  <c:v>2</c:v>
                </c:pt>
              </c:numCache>
            </c:numRef>
          </c:val>
        </c:ser>
        <c:ser>
          <c:idx val="1"/>
          <c:order val="1"/>
          <c:tx>
            <c:strRef>
              <c:f>Foglio1!$C$1</c:f>
              <c:strCache>
                <c:ptCount val="1"/>
                <c:pt idx="0">
                  <c:v>Errate</c:v>
                </c:pt>
              </c:strCache>
            </c:strRef>
          </c:tx>
          <c:spPr>
            <a:solidFill>
              <a:schemeClr val="accent3"/>
            </a:solidFill>
          </c:spPr>
          <c:invertIfNegative val="0"/>
          <c:cat>
            <c:strRef>
              <c:f>Foglio1!$A$2:$A$5</c:f>
              <c:strCache>
                <c:ptCount val="4"/>
                <c:pt idx="0">
                  <c:v>Dopo 30 mesi</c:v>
                </c:pt>
                <c:pt idx="1">
                  <c:v>Dopo 96 mesi</c:v>
                </c:pt>
                <c:pt idx="2">
                  <c:v>N° conigli doppio</c:v>
                </c:pt>
                <c:pt idx="3">
                  <c:v>Ordine grandezza successivo</c:v>
                </c:pt>
              </c:strCache>
            </c:strRef>
          </c:cat>
          <c:val>
            <c:numRef>
              <c:f>Foglio1!$C$2:$C$5</c:f>
              <c:numCache>
                <c:formatCode>General</c:formatCode>
                <c:ptCount val="4"/>
                <c:pt idx="0">
                  <c:v>5</c:v>
                </c:pt>
                <c:pt idx="1">
                  <c:v>6</c:v>
                </c:pt>
                <c:pt idx="2">
                  <c:v>16</c:v>
                </c:pt>
                <c:pt idx="3">
                  <c:v>18</c:v>
                </c:pt>
              </c:numCache>
            </c:numRef>
          </c:val>
        </c:ser>
        <c:dLbls>
          <c:showLegendKey val="0"/>
          <c:showVal val="0"/>
          <c:showCatName val="0"/>
          <c:showSerName val="0"/>
          <c:showPercent val="0"/>
          <c:showBubbleSize val="0"/>
        </c:dLbls>
        <c:gapWidth val="150"/>
        <c:shape val="box"/>
        <c:axId val="87369216"/>
        <c:axId val="87370752"/>
        <c:axId val="0"/>
      </c:bar3DChart>
      <c:catAx>
        <c:axId val="87369216"/>
        <c:scaling>
          <c:orientation val="minMax"/>
        </c:scaling>
        <c:delete val="0"/>
        <c:axPos val="b"/>
        <c:majorTickMark val="out"/>
        <c:minorTickMark val="none"/>
        <c:tickLblPos val="nextTo"/>
        <c:crossAx val="87370752"/>
        <c:crosses val="autoZero"/>
        <c:auto val="1"/>
        <c:lblAlgn val="ctr"/>
        <c:lblOffset val="100"/>
        <c:noMultiLvlLbl val="0"/>
      </c:catAx>
      <c:valAx>
        <c:axId val="87370752"/>
        <c:scaling>
          <c:orientation val="minMax"/>
        </c:scaling>
        <c:delete val="0"/>
        <c:axPos val="l"/>
        <c:majorGridlines/>
        <c:numFmt formatCode="General" sourceLinked="1"/>
        <c:majorTickMark val="out"/>
        <c:minorTickMark val="none"/>
        <c:tickLblPos val="nextTo"/>
        <c:crossAx val="87369216"/>
        <c:crosses val="autoZero"/>
        <c:crossBetween val="between"/>
      </c:valAx>
    </c:plotArea>
    <c:legend>
      <c:legendPos val="r"/>
      <c:layout/>
      <c:overlay val="0"/>
    </c:legend>
    <c:plotVisOnly val="1"/>
    <c:dispBlanksAs val="gap"/>
    <c:showDLblsOverMax val="0"/>
  </c:chart>
  <c:spPr>
    <a:ln>
      <a:noFill/>
    </a:ln>
  </c:spPr>
  <c:txPr>
    <a:bodyPr/>
    <a:lstStyle/>
    <a:p>
      <a:pPr>
        <a:defRPr sz="1800"/>
      </a:pPr>
      <a:endParaRPr lang="it-IT"/>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21CE7F-8AB0-C947-A5DF-38399BADE19A}" type="doc">
      <dgm:prSet loTypeId="urn:microsoft.com/office/officeart/2005/8/layout/gear1" loCatId="" qsTypeId="urn:microsoft.com/office/officeart/2005/8/quickstyle/simple4" qsCatId="simple" csTypeId="urn:microsoft.com/office/officeart/2005/8/colors/accent3_4" csCatId="accent3" phldr="1"/>
      <dgm:spPr/>
      <dgm:t>
        <a:bodyPr/>
        <a:lstStyle/>
        <a:p>
          <a:endParaRPr lang="it-IT"/>
        </a:p>
      </dgm:t>
    </dgm:pt>
    <dgm:pt modelId="{946F498B-39E0-B84B-A0AD-6A38E477EC64}">
      <dgm:prSet custT="1"/>
      <dgm:spPr/>
      <dgm:t>
        <a:bodyPr/>
        <a:lstStyle/>
        <a:p>
          <a:pPr rtl="0"/>
          <a:r>
            <a:rPr lang="it-IT" sz="1600" dirty="0" smtClean="0">
              <a:latin typeface="Arial"/>
              <a:cs typeface="Arial"/>
            </a:rPr>
            <a:t>Universitari</a:t>
          </a:r>
          <a:endParaRPr lang="it-IT" sz="1600" dirty="0">
            <a:latin typeface="Arial"/>
            <a:cs typeface="Arial"/>
          </a:endParaRPr>
        </a:p>
      </dgm:t>
    </dgm:pt>
    <dgm:pt modelId="{448C262B-23A7-5A45-9715-262ABF1D05D9}" type="parTrans" cxnId="{2B30251B-BA61-034B-A05E-D25BAA95946B}">
      <dgm:prSet/>
      <dgm:spPr/>
      <dgm:t>
        <a:bodyPr/>
        <a:lstStyle/>
        <a:p>
          <a:endParaRPr lang="it-IT" sz="1600">
            <a:latin typeface="Arial"/>
            <a:cs typeface="Arial"/>
          </a:endParaRPr>
        </a:p>
      </dgm:t>
    </dgm:pt>
    <dgm:pt modelId="{D3E63BE9-50A0-8746-9818-45D59E39A37E}" type="sibTrans" cxnId="{2B30251B-BA61-034B-A05E-D25BAA95946B}">
      <dgm:prSet/>
      <dgm:spPr/>
      <dgm:t>
        <a:bodyPr/>
        <a:lstStyle/>
        <a:p>
          <a:endParaRPr lang="it-IT" sz="1600">
            <a:latin typeface="Arial"/>
            <a:cs typeface="Arial"/>
          </a:endParaRPr>
        </a:p>
      </dgm:t>
    </dgm:pt>
    <dgm:pt modelId="{A4C2DFF6-7A26-D04D-8C49-6C8E3077A6D1}">
      <dgm:prSet custT="1"/>
      <dgm:spPr/>
      <dgm:t>
        <a:bodyPr/>
        <a:lstStyle/>
        <a:p>
          <a:pPr rtl="0"/>
          <a:r>
            <a:rPr lang="it-IT" sz="1600" dirty="0" smtClean="0">
              <a:latin typeface="Arial"/>
              <a:cs typeface="Arial"/>
            </a:rPr>
            <a:t>Insegnanti ricercatori</a:t>
          </a:r>
          <a:endParaRPr lang="it-IT" sz="1600" dirty="0">
            <a:latin typeface="Arial"/>
            <a:cs typeface="Arial"/>
          </a:endParaRPr>
        </a:p>
      </dgm:t>
    </dgm:pt>
    <dgm:pt modelId="{F234BA55-FD0F-764E-AFCC-529B552D1E3D}" type="parTrans" cxnId="{EAC5DF42-D119-9442-A5E7-7F1E80792E94}">
      <dgm:prSet/>
      <dgm:spPr/>
      <dgm:t>
        <a:bodyPr/>
        <a:lstStyle/>
        <a:p>
          <a:endParaRPr lang="it-IT" sz="1600">
            <a:latin typeface="Arial"/>
            <a:cs typeface="Arial"/>
          </a:endParaRPr>
        </a:p>
      </dgm:t>
    </dgm:pt>
    <dgm:pt modelId="{4C518CF6-0FED-A141-A392-BA2FB383C50B}" type="sibTrans" cxnId="{EAC5DF42-D119-9442-A5E7-7F1E80792E94}">
      <dgm:prSet/>
      <dgm:spPr/>
      <dgm:t>
        <a:bodyPr/>
        <a:lstStyle/>
        <a:p>
          <a:endParaRPr lang="it-IT" sz="1600">
            <a:latin typeface="Arial"/>
            <a:cs typeface="Arial"/>
          </a:endParaRPr>
        </a:p>
      </dgm:t>
    </dgm:pt>
    <dgm:pt modelId="{6FB253AE-14FB-EE41-B593-44FA6DB3AF31}">
      <dgm:prSet custT="1"/>
      <dgm:spPr/>
      <dgm:t>
        <a:bodyPr/>
        <a:lstStyle/>
        <a:p>
          <a:pPr rtl="0"/>
          <a:r>
            <a:rPr lang="it-IT" sz="1600" dirty="0" smtClean="0">
              <a:latin typeface="Arial"/>
              <a:cs typeface="Arial"/>
            </a:rPr>
            <a:t>Insegnanti 2° livello</a:t>
          </a:r>
          <a:endParaRPr lang="it-IT" sz="1600" dirty="0">
            <a:latin typeface="Arial"/>
            <a:cs typeface="Arial"/>
          </a:endParaRPr>
        </a:p>
      </dgm:t>
    </dgm:pt>
    <dgm:pt modelId="{BBE1641A-62C7-A041-9920-1D89CEE32696}" type="parTrans" cxnId="{CFDBB746-DD37-A94B-9B06-AAE5A6E48C5D}">
      <dgm:prSet/>
      <dgm:spPr/>
      <dgm:t>
        <a:bodyPr/>
        <a:lstStyle/>
        <a:p>
          <a:endParaRPr lang="it-IT" sz="1600">
            <a:latin typeface="Arial"/>
            <a:cs typeface="Arial"/>
          </a:endParaRPr>
        </a:p>
      </dgm:t>
    </dgm:pt>
    <dgm:pt modelId="{4882BAA1-5B94-1842-80AC-07EE32C9405D}" type="sibTrans" cxnId="{CFDBB746-DD37-A94B-9B06-AAE5A6E48C5D}">
      <dgm:prSet/>
      <dgm:spPr/>
      <dgm:t>
        <a:bodyPr/>
        <a:lstStyle/>
        <a:p>
          <a:endParaRPr lang="it-IT" sz="1600">
            <a:latin typeface="Arial"/>
            <a:cs typeface="Arial"/>
          </a:endParaRPr>
        </a:p>
      </dgm:t>
    </dgm:pt>
    <dgm:pt modelId="{CE49D354-91E4-1A40-BA77-A3537A8D864C}" type="pres">
      <dgm:prSet presAssocID="{9D21CE7F-8AB0-C947-A5DF-38399BADE19A}" presName="composite" presStyleCnt="0">
        <dgm:presLayoutVars>
          <dgm:chMax val="3"/>
          <dgm:animLvl val="lvl"/>
          <dgm:resizeHandles val="exact"/>
        </dgm:presLayoutVars>
      </dgm:prSet>
      <dgm:spPr/>
      <dgm:t>
        <a:bodyPr/>
        <a:lstStyle/>
        <a:p>
          <a:endParaRPr lang="it-IT"/>
        </a:p>
      </dgm:t>
    </dgm:pt>
    <dgm:pt modelId="{BF1E1AAD-336E-0949-9E1E-B39448F6B630}" type="pres">
      <dgm:prSet presAssocID="{946F498B-39E0-B84B-A0AD-6A38E477EC64}" presName="gear1" presStyleLbl="node1" presStyleIdx="0" presStyleCnt="3">
        <dgm:presLayoutVars>
          <dgm:chMax val="1"/>
          <dgm:bulletEnabled val="1"/>
        </dgm:presLayoutVars>
      </dgm:prSet>
      <dgm:spPr/>
      <dgm:t>
        <a:bodyPr/>
        <a:lstStyle/>
        <a:p>
          <a:endParaRPr lang="it-IT"/>
        </a:p>
      </dgm:t>
    </dgm:pt>
    <dgm:pt modelId="{DA12B17A-63E4-C442-A9B0-2DBC75C4B10F}" type="pres">
      <dgm:prSet presAssocID="{946F498B-39E0-B84B-A0AD-6A38E477EC64}" presName="gear1srcNode" presStyleLbl="node1" presStyleIdx="0" presStyleCnt="3"/>
      <dgm:spPr/>
      <dgm:t>
        <a:bodyPr/>
        <a:lstStyle/>
        <a:p>
          <a:endParaRPr lang="it-IT"/>
        </a:p>
      </dgm:t>
    </dgm:pt>
    <dgm:pt modelId="{7C9F9E2D-B67C-B545-AB2F-5B46D8190CFE}" type="pres">
      <dgm:prSet presAssocID="{946F498B-39E0-B84B-A0AD-6A38E477EC64}" presName="gear1dstNode" presStyleLbl="node1" presStyleIdx="0" presStyleCnt="3"/>
      <dgm:spPr/>
      <dgm:t>
        <a:bodyPr/>
        <a:lstStyle/>
        <a:p>
          <a:endParaRPr lang="it-IT"/>
        </a:p>
      </dgm:t>
    </dgm:pt>
    <dgm:pt modelId="{CEDE8A9E-A625-B046-825D-03C2027317A1}" type="pres">
      <dgm:prSet presAssocID="{A4C2DFF6-7A26-D04D-8C49-6C8E3077A6D1}" presName="gear2" presStyleLbl="node1" presStyleIdx="1" presStyleCnt="3" custLinFactNeighborX="-3254" custLinFactNeighborY="4338">
        <dgm:presLayoutVars>
          <dgm:chMax val="1"/>
          <dgm:bulletEnabled val="1"/>
        </dgm:presLayoutVars>
      </dgm:prSet>
      <dgm:spPr/>
      <dgm:t>
        <a:bodyPr/>
        <a:lstStyle/>
        <a:p>
          <a:endParaRPr lang="it-IT"/>
        </a:p>
      </dgm:t>
    </dgm:pt>
    <dgm:pt modelId="{DC61EE51-EBDC-9843-BBC7-CC819EA2B4D1}" type="pres">
      <dgm:prSet presAssocID="{A4C2DFF6-7A26-D04D-8C49-6C8E3077A6D1}" presName="gear2srcNode" presStyleLbl="node1" presStyleIdx="1" presStyleCnt="3"/>
      <dgm:spPr/>
      <dgm:t>
        <a:bodyPr/>
        <a:lstStyle/>
        <a:p>
          <a:endParaRPr lang="it-IT"/>
        </a:p>
      </dgm:t>
    </dgm:pt>
    <dgm:pt modelId="{2F6F187D-B43D-8E44-ACE7-152E61BD8396}" type="pres">
      <dgm:prSet presAssocID="{A4C2DFF6-7A26-D04D-8C49-6C8E3077A6D1}" presName="gear2dstNode" presStyleLbl="node1" presStyleIdx="1" presStyleCnt="3"/>
      <dgm:spPr/>
      <dgm:t>
        <a:bodyPr/>
        <a:lstStyle/>
        <a:p>
          <a:endParaRPr lang="it-IT"/>
        </a:p>
      </dgm:t>
    </dgm:pt>
    <dgm:pt modelId="{A419AA81-137B-D848-B120-15E7620D32B8}" type="pres">
      <dgm:prSet presAssocID="{6FB253AE-14FB-EE41-B593-44FA6DB3AF31}" presName="gear3" presStyleLbl="node1" presStyleIdx="2" presStyleCnt="3"/>
      <dgm:spPr/>
      <dgm:t>
        <a:bodyPr/>
        <a:lstStyle/>
        <a:p>
          <a:endParaRPr lang="it-IT"/>
        </a:p>
      </dgm:t>
    </dgm:pt>
    <dgm:pt modelId="{FDA7A8DF-D0E3-8548-BD16-CEF77F8EB387}" type="pres">
      <dgm:prSet presAssocID="{6FB253AE-14FB-EE41-B593-44FA6DB3AF31}" presName="gear3tx" presStyleLbl="node1" presStyleIdx="2" presStyleCnt="3">
        <dgm:presLayoutVars>
          <dgm:chMax val="1"/>
          <dgm:bulletEnabled val="1"/>
        </dgm:presLayoutVars>
      </dgm:prSet>
      <dgm:spPr/>
      <dgm:t>
        <a:bodyPr/>
        <a:lstStyle/>
        <a:p>
          <a:endParaRPr lang="it-IT"/>
        </a:p>
      </dgm:t>
    </dgm:pt>
    <dgm:pt modelId="{5F807B3F-AD16-2D4C-95C9-E5C35EAEA6E6}" type="pres">
      <dgm:prSet presAssocID="{6FB253AE-14FB-EE41-B593-44FA6DB3AF31}" presName="gear3srcNode" presStyleLbl="node1" presStyleIdx="2" presStyleCnt="3"/>
      <dgm:spPr/>
      <dgm:t>
        <a:bodyPr/>
        <a:lstStyle/>
        <a:p>
          <a:endParaRPr lang="it-IT"/>
        </a:p>
      </dgm:t>
    </dgm:pt>
    <dgm:pt modelId="{4C1BC922-B568-D44D-AF54-8797D3D457E8}" type="pres">
      <dgm:prSet presAssocID="{6FB253AE-14FB-EE41-B593-44FA6DB3AF31}" presName="gear3dstNode" presStyleLbl="node1" presStyleIdx="2" presStyleCnt="3"/>
      <dgm:spPr/>
      <dgm:t>
        <a:bodyPr/>
        <a:lstStyle/>
        <a:p>
          <a:endParaRPr lang="it-IT"/>
        </a:p>
      </dgm:t>
    </dgm:pt>
    <dgm:pt modelId="{D874B54A-2078-334D-95EB-74BBEB31D140}" type="pres">
      <dgm:prSet presAssocID="{D3E63BE9-50A0-8746-9818-45D59E39A37E}" presName="connector1" presStyleLbl="sibTrans2D1" presStyleIdx="0" presStyleCnt="3"/>
      <dgm:spPr/>
      <dgm:t>
        <a:bodyPr/>
        <a:lstStyle/>
        <a:p>
          <a:endParaRPr lang="it-IT"/>
        </a:p>
      </dgm:t>
    </dgm:pt>
    <dgm:pt modelId="{222C9558-869F-7C40-83B7-71C32B472715}" type="pres">
      <dgm:prSet presAssocID="{4C518CF6-0FED-A141-A392-BA2FB383C50B}" presName="connector2" presStyleLbl="sibTrans2D1" presStyleIdx="1" presStyleCnt="3"/>
      <dgm:spPr/>
      <dgm:t>
        <a:bodyPr/>
        <a:lstStyle/>
        <a:p>
          <a:endParaRPr lang="it-IT"/>
        </a:p>
      </dgm:t>
    </dgm:pt>
    <dgm:pt modelId="{ED31BC88-1968-3A4B-B181-73E4361312E4}" type="pres">
      <dgm:prSet presAssocID="{4882BAA1-5B94-1842-80AC-07EE32C9405D}" presName="connector3" presStyleLbl="sibTrans2D1" presStyleIdx="2" presStyleCnt="3"/>
      <dgm:spPr/>
      <dgm:t>
        <a:bodyPr/>
        <a:lstStyle/>
        <a:p>
          <a:endParaRPr lang="it-IT"/>
        </a:p>
      </dgm:t>
    </dgm:pt>
  </dgm:ptLst>
  <dgm:cxnLst>
    <dgm:cxn modelId="{E16D4932-3FF9-A74F-8778-A57DAE845CFE}" type="presOf" srcId="{6FB253AE-14FB-EE41-B593-44FA6DB3AF31}" destId="{4C1BC922-B568-D44D-AF54-8797D3D457E8}" srcOrd="3" destOrd="0" presId="urn:microsoft.com/office/officeart/2005/8/layout/gear1"/>
    <dgm:cxn modelId="{83156A93-9C20-A943-A482-7F2A70B68ACB}" type="presOf" srcId="{946F498B-39E0-B84B-A0AD-6A38E477EC64}" destId="{7C9F9E2D-B67C-B545-AB2F-5B46D8190CFE}" srcOrd="2" destOrd="0" presId="urn:microsoft.com/office/officeart/2005/8/layout/gear1"/>
    <dgm:cxn modelId="{ECA11D3C-7092-E34F-83BB-E6366BBA170B}" type="presOf" srcId="{946F498B-39E0-B84B-A0AD-6A38E477EC64}" destId="{DA12B17A-63E4-C442-A9B0-2DBC75C4B10F}" srcOrd="1" destOrd="0" presId="urn:microsoft.com/office/officeart/2005/8/layout/gear1"/>
    <dgm:cxn modelId="{F0560606-1DB3-D745-A2F4-B0916CD15029}" type="presOf" srcId="{4C518CF6-0FED-A141-A392-BA2FB383C50B}" destId="{222C9558-869F-7C40-83B7-71C32B472715}" srcOrd="0" destOrd="0" presId="urn:microsoft.com/office/officeart/2005/8/layout/gear1"/>
    <dgm:cxn modelId="{A73F7F69-9811-EF4C-9229-0747B05B6C8E}" type="presOf" srcId="{4882BAA1-5B94-1842-80AC-07EE32C9405D}" destId="{ED31BC88-1968-3A4B-B181-73E4361312E4}" srcOrd="0" destOrd="0" presId="urn:microsoft.com/office/officeart/2005/8/layout/gear1"/>
    <dgm:cxn modelId="{2B30251B-BA61-034B-A05E-D25BAA95946B}" srcId="{9D21CE7F-8AB0-C947-A5DF-38399BADE19A}" destId="{946F498B-39E0-B84B-A0AD-6A38E477EC64}" srcOrd="0" destOrd="0" parTransId="{448C262B-23A7-5A45-9715-262ABF1D05D9}" sibTransId="{D3E63BE9-50A0-8746-9818-45D59E39A37E}"/>
    <dgm:cxn modelId="{D972158B-9C84-4044-8BBC-829A7D950523}" type="presOf" srcId="{6FB253AE-14FB-EE41-B593-44FA6DB3AF31}" destId="{5F807B3F-AD16-2D4C-95C9-E5C35EAEA6E6}" srcOrd="2" destOrd="0" presId="urn:microsoft.com/office/officeart/2005/8/layout/gear1"/>
    <dgm:cxn modelId="{3F6572DC-37F6-084C-B2DB-FB7011F2363B}" type="presOf" srcId="{946F498B-39E0-B84B-A0AD-6A38E477EC64}" destId="{BF1E1AAD-336E-0949-9E1E-B39448F6B630}" srcOrd="0" destOrd="0" presId="urn:microsoft.com/office/officeart/2005/8/layout/gear1"/>
    <dgm:cxn modelId="{918B971B-D792-DA43-8AC7-F95AAB5FAF97}" type="presOf" srcId="{A4C2DFF6-7A26-D04D-8C49-6C8E3077A6D1}" destId="{CEDE8A9E-A625-B046-825D-03C2027317A1}" srcOrd="0" destOrd="0" presId="urn:microsoft.com/office/officeart/2005/8/layout/gear1"/>
    <dgm:cxn modelId="{09E23A2B-E057-7044-88A4-3EC02DA279C9}" type="presOf" srcId="{A4C2DFF6-7A26-D04D-8C49-6C8E3077A6D1}" destId="{2F6F187D-B43D-8E44-ACE7-152E61BD8396}" srcOrd="2" destOrd="0" presId="urn:microsoft.com/office/officeart/2005/8/layout/gear1"/>
    <dgm:cxn modelId="{B14A7E47-F281-D541-969D-14AA47B153F9}" type="presOf" srcId="{9D21CE7F-8AB0-C947-A5DF-38399BADE19A}" destId="{CE49D354-91E4-1A40-BA77-A3537A8D864C}" srcOrd="0" destOrd="0" presId="urn:microsoft.com/office/officeart/2005/8/layout/gear1"/>
    <dgm:cxn modelId="{FC4997D4-2BE0-5C41-A711-3BBBE21A2216}" type="presOf" srcId="{A4C2DFF6-7A26-D04D-8C49-6C8E3077A6D1}" destId="{DC61EE51-EBDC-9843-BBC7-CC819EA2B4D1}" srcOrd="1" destOrd="0" presId="urn:microsoft.com/office/officeart/2005/8/layout/gear1"/>
    <dgm:cxn modelId="{E34E7107-D444-3A46-B815-37BA345D5260}" type="presOf" srcId="{6FB253AE-14FB-EE41-B593-44FA6DB3AF31}" destId="{A419AA81-137B-D848-B120-15E7620D32B8}" srcOrd="0" destOrd="0" presId="urn:microsoft.com/office/officeart/2005/8/layout/gear1"/>
    <dgm:cxn modelId="{BE275419-6803-2F46-A560-5280DFFAE6B8}" type="presOf" srcId="{6FB253AE-14FB-EE41-B593-44FA6DB3AF31}" destId="{FDA7A8DF-D0E3-8548-BD16-CEF77F8EB387}" srcOrd="1" destOrd="0" presId="urn:microsoft.com/office/officeart/2005/8/layout/gear1"/>
    <dgm:cxn modelId="{EAC5DF42-D119-9442-A5E7-7F1E80792E94}" srcId="{9D21CE7F-8AB0-C947-A5DF-38399BADE19A}" destId="{A4C2DFF6-7A26-D04D-8C49-6C8E3077A6D1}" srcOrd="1" destOrd="0" parTransId="{F234BA55-FD0F-764E-AFCC-529B552D1E3D}" sibTransId="{4C518CF6-0FED-A141-A392-BA2FB383C50B}"/>
    <dgm:cxn modelId="{6D4B9661-230C-064C-BDCA-5598C354B85A}" type="presOf" srcId="{D3E63BE9-50A0-8746-9818-45D59E39A37E}" destId="{D874B54A-2078-334D-95EB-74BBEB31D140}" srcOrd="0" destOrd="0" presId="urn:microsoft.com/office/officeart/2005/8/layout/gear1"/>
    <dgm:cxn modelId="{CFDBB746-DD37-A94B-9B06-AAE5A6E48C5D}" srcId="{9D21CE7F-8AB0-C947-A5DF-38399BADE19A}" destId="{6FB253AE-14FB-EE41-B593-44FA6DB3AF31}" srcOrd="2" destOrd="0" parTransId="{BBE1641A-62C7-A041-9920-1D89CEE32696}" sibTransId="{4882BAA1-5B94-1842-80AC-07EE32C9405D}"/>
    <dgm:cxn modelId="{4120D1ED-FD45-EC4A-A8BD-AD8B25D1272E}" type="presParOf" srcId="{CE49D354-91E4-1A40-BA77-A3537A8D864C}" destId="{BF1E1AAD-336E-0949-9E1E-B39448F6B630}" srcOrd="0" destOrd="0" presId="urn:microsoft.com/office/officeart/2005/8/layout/gear1"/>
    <dgm:cxn modelId="{3F50BAC5-83F8-A246-B947-A3F1F413109A}" type="presParOf" srcId="{CE49D354-91E4-1A40-BA77-A3537A8D864C}" destId="{DA12B17A-63E4-C442-A9B0-2DBC75C4B10F}" srcOrd="1" destOrd="0" presId="urn:microsoft.com/office/officeart/2005/8/layout/gear1"/>
    <dgm:cxn modelId="{E80EA7F1-1ABE-D146-A8E1-AC38AD499F67}" type="presParOf" srcId="{CE49D354-91E4-1A40-BA77-A3537A8D864C}" destId="{7C9F9E2D-B67C-B545-AB2F-5B46D8190CFE}" srcOrd="2" destOrd="0" presId="urn:microsoft.com/office/officeart/2005/8/layout/gear1"/>
    <dgm:cxn modelId="{D73485E7-01EC-B24C-AD8D-D2FF193BBA36}" type="presParOf" srcId="{CE49D354-91E4-1A40-BA77-A3537A8D864C}" destId="{CEDE8A9E-A625-B046-825D-03C2027317A1}" srcOrd="3" destOrd="0" presId="urn:microsoft.com/office/officeart/2005/8/layout/gear1"/>
    <dgm:cxn modelId="{796584DA-03B3-624E-8AF5-610A22AB3087}" type="presParOf" srcId="{CE49D354-91E4-1A40-BA77-A3537A8D864C}" destId="{DC61EE51-EBDC-9843-BBC7-CC819EA2B4D1}" srcOrd="4" destOrd="0" presId="urn:microsoft.com/office/officeart/2005/8/layout/gear1"/>
    <dgm:cxn modelId="{A0F02BF3-D235-6B48-A939-932423340CED}" type="presParOf" srcId="{CE49D354-91E4-1A40-BA77-A3537A8D864C}" destId="{2F6F187D-B43D-8E44-ACE7-152E61BD8396}" srcOrd="5" destOrd="0" presId="urn:microsoft.com/office/officeart/2005/8/layout/gear1"/>
    <dgm:cxn modelId="{E68EFE79-4029-C74E-A3C0-B44112FC0B52}" type="presParOf" srcId="{CE49D354-91E4-1A40-BA77-A3537A8D864C}" destId="{A419AA81-137B-D848-B120-15E7620D32B8}" srcOrd="6" destOrd="0" presId="urn:microsoft.com/office/officeart/2005/8/layout/gear1"/>
    <dgm:cxn modelId="{70A397D5-0B27-344B-B541-FE54297D512A}" type="presParOf" srcId="{CE49D354-91E4-1A40-BA77-A3537A8D864C}" destId="{FDA7A8DF-D0E3-8548-BD16-CEF77F8EB387}" srcOrd="7" destOrd="0" presId="urn:microsoft.com/office/officeart/2005/8/layout/gear1"/>
    <dgm:cxn modelId="{56B4D564-669C-174B-A038-5EF0A5B7CC3F}" type="presParOf" srcId="{CE49D354-91E4-1A40-BA77-A3537A8D864C}" destId="{5F807B3F-AD16-2D4C-95C9-E5C35EAEA6E6}" srcOrd="8" destOrd="0" presId="urn:microsoft.com/office/officeart/2005/8/layout/gear1"/>
    <dgm:cxn modelId="{F39E2F5B-B451-D14D-8874-D5D1B83D1E1E}" type="presParOf" srcId="{CE49D354-91E4-1A40-BA77-A3537A8D864C}" destId="{4C1BC922-B568-D44D-AF54-8797D3D457E8}" srcOrd="9" destOrd="0" presId="urn:microsoft.com/office/officeart/2005/8/layout/gear1"/>
    <dgm:cxn modelId="{BFCD6B3B-376C-A94A-B954-4FACB051E977}" type="presParOf" srcId="{CE49D354-91E4-1A40-BA77-A3537A8D864C}" destId="{D874B54A-2078-334D-95EB-74BBEB31D140}" srcOrd="10" destOrd="0" presId="urn:microsoft.com/office/officeart/2005/8/layout/gear1"/>
    <dgm:cxn modelId="{D4199504-03AA-DF4F-A7BB-35B2B679E186}" type="presParOf" srcId="{CE49D354-91E4-1A40-BA77-A3537A8D864C}" destId="{222C9558-869F-7C40-83B7-71C32B472715}" srcOrd="11" destOrd="0" presId="urn:microsoft.com/office/officeart/2005/8/layout/gear1"/>
    <dgm:cxn modelId="{DA09034B-EF83-9D43-ABCE-F8E900679337}" type="presParOf" srcId="{CE49D354-91E4-1A40-BA77-A3537A8D864C}" destId="{ED31BC88-1968-3A4B-B181-73E4361312E4}" srcOrd="12" destOrd="0" presId="urn:microsoft.com/office/officeart/2005/8/layout/gear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E62CAA-55ED-4CAE-9FE1-D78EFC37A078}"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it-IT"/>
        </a:p>
      </dgm:t>
    </dgm:pt>
    <dgm:pt modelId="{DA3F3C74-E1D6-4A05-A55D-761DA138201E}">
      <dgm:prSet phldrT="[Testo]"/>
      <dgm:spPr/>
      <dgm:t>
        <a:bodyPr/>
        <a:lstStyle/>
        <a:p>
          <a:r>
            <a:rPr lang="it-IT" dirty="0" smtClean="0">
              <a:solidFill>
                <a:srgbClr val="0000FF"/>
              </a:solidFill>
            </a:rPr>
            <a:t>Docenti</a:t>
          </a:r>
          <a:endParaRPr lang="it-IT" dirty="0">
            <a:solidFill>
              <a:srgbClr val="0000FF"/>
            </a:solidFill>
          </a:endParaRPr>
        </a:p>
      </dgm:t>
    </dgm:pt>
    <dgm:pt modelId="{1AB914DB-CE76-490E-BF1C-346A1299AFF4}" type="parTrans" cxnId="{F6FEC4CC-4665-4BC5-A520-D581607D9F22}">
      <dgm:prSet/>
      <dgm:spPr/>
      <dgm:t>
        <a:bodyPr/>
        <a:lstStyle/>
        <a:p>
          <a:endParaRPr lang="it-IT"/>
        </a:p>
      </dgm:t>
    </dgm:pt>
    <dgm:pt modelId="{086DF5FC-BF84-441A-B2BA-3D0F76B32B71}" type="sibTrans" cxnId="{F6FEC4CC-4665-4BC5-A520-D581607D9F22}">
      <dgm:prSet/>
      <dgm:spPr/>
      <dgm:t>
        <a:bodyPr/>
        <a:lstStyle/>
        <a:p>
          <a:endParaRPr lang="it-IT"/>
        </a:p>
      </dgm:t>
    </dgm:pt>
    <dgm:pt modelId="{F1F6F7E6-6047-4BDE-96F9-A28734B82413}">
      <dgm:prSet phldrT="[Testo]"/>
      <dgm:spPr/>
      <dgm:t>
        <a:bodyPr/>
        <a:lstStyle/>
        <a:p>
          <a:r>
            <a:rPr lang="it-IT" dirty="0" smtClean="0"/>
            <a:t>Collaborazione con colleghi di altre discipline</a:t>
          </a:r>
          <a:endParaRPr lang="it-IT" dirty="0"/>
        </a:p>
      </dgm:t>
    </dgm:pt>
    <dgm:pt modelId="{853FD9EA-1674-40FD-92D7-C37A69CF9DEE}" type="parTrans" cxnId="{F0E2B6EE-746A-4529-B1B9-C7E4DBD6A320}">
      <dgm:prSet/>
      <dgm:spPr/>
      <dgm:t>
        <a:bodyPr/>
        <a:lstStyle/>
        <a:p>
          <a:endParaRPr lang="it-IT"/>
        </a:p>
      </dgm:t>
    </dgm:pt>
    <dgm:pt modelId="{D01D1D81-D03A-4EE9-BE01-F1400CF2D314}" type="sibTrans" cxnId="{F0E2B6EE-746A-4529-B1B9-C7E4DBD6A320}">
      <dgm:prSet/>
      <dgm:spPr/>
      <dgm:t>
        <a:bodyPr/>
        <a:lstStyle/>
        <a:p>
          <a:endParaRPr lang="it-IT"/>
        </a:p>
      </dgm:t>
    </dgm:pt>
    <dgm:pt modelId="{11476919-17DA-4496-964A-C08C6DB5A477}">
      <dgm:prSet phldrT="[Testo]"/>
      <dgm:spPr/>
      <dgm:t>
        <a:bodyPr/>
        <a:lstStyle/>
        <a:p>
          <a:r>
            <a:rPr lang="it-IT" dirty="0" smtClean="0"/>
            <a:t>Organizzazione del tempo</a:t>
          </a:r>
          <a:endParaRPr lang="it-IT" dirty="0"/>
        </a:p>
      </dgm:t>
    </dgm:pt>
    <dgm:pt modelId="{9B6143D7-F9C8-4F38-813C-738F80F36359}" type="parTrans" cxnId="{32F21854-8250-4D63-A7F8-E3EBEFE8246E}">
      <dgm:prSet/>
      <dgm:spPr/>
      <dgm:t>
        <a:bodyPr/>
        <a:lstStyle/>
        <a:p>
          <a:endParaRPr lang="it-IT"/>
        </a:p>
      </dgm:t>
    </dgm:pt>
    <dgm:pt modelId="{E23281AC-D1CA-4A31-A17E-D6CE33BF89BA}" type="sibTrans" cxnId="{32F21854-8250-4D63-A7F8-E3EBEFE8246E}">
      <dgm:prSet/>
      <dgm:spPr/>
      <dgm:t>
        <a:bodyPr/>
        <a:lstStyle/>
        <a:p>
          <a:endParaRPr lang="it-IT"/>
        </a:p>
      </dgm:t>
    </dgm:pt>
    <dgm:pt modelId="{F131E16E-EBD6-473A-AC5C-3CFB35DAE5EC}">
      <dgm:prSet phldrT="[Testo]"/>
      <dgm:spPr/>
      <dgm:t>
        <a:bodyPr/>
        <a:lstStyle/>
        <a:p>
          <a:r>
            <a:rPr lang="it-IT" dirty="0" err="1" smtClean="0">
              <a:solidFill>
                <a:srgbClr val="0000FF"/>
              </a:solidFill>
            </a:rPr>
            <a:t>Insegnanti-ricercatori</a:t>
          </a:r>
          <a:endParaRPr lang="it-IT" dirty="0">
            <a:solidFill>
              <a:srgbClr val="0000FF"/>
            </a:solidFill>
          </a:endParaRPr>
        </a:p>
      </dgm:t>
    </dgm:pt>
    <dgm:pt modelId="{822A6558-23F6-41B1-B5EC-C5FCF47E6B35}" type="parTrans" cxnId="{1677C04C-E3FF-4324-A2B0-FF1ECA9961D9}">
      <dgm:prSet/>
      <dgm:spPr/>
      <dgm:t>
        <a:bodyPr/>
        <a:lstStyle/>
        <a:p>
          <a:endParaRPr lang="it-IT"/>
        </a:p>
      </dgm:t>
    </dgm:pt>
    <dgm:pt modelId="{535FC1EE-4E01-4D11-8ED1-A240754F60A9}" type="sibTrans" cxnId="{1677C04C-E3FF-4324-A2B0-FF1ECA9961D9}">
      <dgm:prSet/>
      <dgm:spPr/>
      <dgm:t>
        <a:bodyPr/>
        <a:lstStyle/>
        <a:p>
          <a:endParaRPr lang="it-IT"/>
        </a:p>
      </dgm:t>
    </dgm:pt>
    <dgm:pt modelId="{D723A9AE-D100-465C-AFBE-C6CB01E13DD0}">
      <dgm:prSet phldrT="[Testo]"/>
      <dgm:spPr/>
      <dgm:t>
        <a:bodyPr/>
        <a:lstStyle/>
        <a:p>
          <a:r>
            <a:rPr lang="it-IT" dirty="0" smtClean="0"/>
            <a:t>Discussioni collettive</a:t>
          </a:r>
          <a:endParaRPr lang="it-IT" dirty="0"/>
        </a:p>
      </dgm:t>
    </dgm:pt>
    <dgm:pt modelId="{C913FA1A-73F0-4796-8FAA-9EC4B4DAD16B}" type="parTrans" cxnId="{7CEBAF94-6A03-4FEE-AA3D-9C5C5146C5C4}">
      <dgm:prSet/>
      <dgm:spPr/>
      <dgm:t>
        <a:bodyPr/>
        <a:lstStyle/>
        <a:p>
          <a:endParaRPr lang="it-IT"/>
        </a:p>
      </dgm:t>
    </dgm:pt>
    <dgm:pt modelId="{513F2F1B-708B-426C-85CF-8F6B971A4220}" type="sibTrans" cxnId="{7CEBAF94-6A03-4FEE-AA3D-9C5C5146C5C4}">
      <dgm:prSet/>
      <dgm:spPr/>
      <dgm:t>
        <a:bodyPr/>
        <a:lstStyle/>
        <a:p>
          <a:endParaRPr lang="it-IT"/>
        </a:p>
      </dgm:t>
    </dgm:pt>
    <dgm:pt modelId="{2F6B9B46-D377-46D6-B162-14F46B86E2AB}">
      <dgm:prSet phldrT="[Testo]"/>
      <dgm:spPr/>
      <dgm:t>
        <a:bodyPr/>
        <a:lstStyle/>
        <a:p>
          <a:r>
            <a:rPr lang="it-IT" dirty="0" smtClean="0"/>
            <a:t>Visione del tempo non in accezione negativa</a:t>
          </a:r>
          <a:endParaRPr lang="it-IT" dirty="0"/>
        </a:p>
      </dgm:t>
    </dgm:pt>
    <dgm:pt modelId="{BEDF0FA6-08D4-4B37-8EE8-C54920957A53}" type="parTrans" cxnId="{44AEAE69-1C42-4F4E-83DF-13339C31C2BB}">
      <dgm:prSet/>
      <dgm:spPr/>
      <dgm:t>
        <a:bodyPr/>
        <a:lstStyle/>
        <a:p>
          <a:endParaRPr lang="it-IT"/>
        </a:p>
      </dgm:t>
    </dgm:pt>
    <dgm:pt modelId="{C6803FB3-2B2F-4058-9CFD-9EF6B886966D}" type="sibTrans" cxnId="{44AEAE69-1C42-4F4E-83DF-13339C31C2BB}">
      <dgm:prSet/>
      <dgm:spPr/>
      <dgm:t>
        <a:bodyPr/>
        <a:lstStyle/>
        <a:p>
          <a:endParaRPr lang="it-IT"/>
        </a:p>
      </dgm:t>
    </dgm:pt>
    <dgm:pt modelId="{245C89D0-721C-42A2-9AC6-ABA7658C18F2}">
      <dgm:prSet phldrT="[Testo]"/>
      <dgm:spPr/>
      <dgm:t>
        <a:bodyPr/>
        <a:lstStyle/>
        <a:p>
          <a:r>
            <a:rPr lang="it-IT" dirty="0" smtClean="0"/>
            <a:t>Agganciarsi con la realtà</a:t>
          </a:r>
          <a:endParaRPr lang="it-IT" dirty="0"/>
        </a:p>
      </dgm:t>
    </dgm:pt>
    <dgm:pt modelId="{992282D8-4CD8-41CD-AFF8-C3381CC356DB}" type="parTrans" cxnId="{30D7BF71-F4BC-44E3-BD59-79F04E8782BC}">
      <dgm:prSet/>
      <dgm:spPr/>
      <dgm:t>
        <a:bodyPr/>
        <a:lstStyle/>
        <a:p>
          <a:endParaRPr lang="it-IT"/>
        </a:p>
      </dgm:t>
    </dgm:pt>
    <dgm:pt modelId="{38E3DFBE-E188-4C67-834D-08ECA4F74A88}" type="sibTrans" cxnId="{30D7BF71-F4BC-44E3-BD59-79F04E8782BC}">
      <dgm:prSet/>
      <dgm:spPr/>
      <dgm:t>
        <a:bodyPr/>
        <a:lstStyle/>
        <a:p>
          <a:endParaRPr lang="it-IT"/>
        </a:p>
      </dgm:t>
    </dgm:pt>
    <dgm:pt modelId="{2CC540F1-C05A-45EB-A1AE-5D3870E433E8}">
      <dgm:prSet phldrT="[Testo]"/>
      <dgm:spPr/>
      <dgm:t>
        <a:bodyPr/>
        <a:lstStyle/>
        <a:p>
          <a:r>
            <a:rPr lang="it-IT" dirty="0" smtClean="0"/>
            <a:t>Lavoro di gruppo</a:t>
          </a:r>
          <a:endParaRPr lang="it-IT" dirty="0"/>
        </a:p>
      </dgm:t>
    </dgm:pt>
    <dgm:pt modelId="{9E5D9EA3-D65C-4737-8969-F63041DEE5D8}" type="parTrans" cxnId="{FA8EF451-B95F-40E2-93FF-DB2BE413CA97}">
      <dgm:prSet/>
      <dgm:spPr/>
      <dgm:t>
        <a:bodyPr/>
        <a:lstStyle/>
        <a:p>
          <a:endParaRPr lang="it-IT"/>
        </a:p>
      </dgm:t>
    </dgm:pt>
    <dgm:pt modelId="{9E3B006E-AC23-47B5-8E40-9FA66D69B1C2}" type="sibTrans" cxnId="{FA8EF451-B95F-40E2-93FF-DB2BE413CA97}">
      <dgm:prSet/>
      <dgm:spPr/>
      <dgm:t>
        <a:bodyPr/>
        <a:lstStyle/>
        <a:p>
          <a:endParaRPr lang="it-IT"/>
        </a:p>
      </dgm:t>
    </dgm:pt>
    <dgm:pt modelId="{FB6564B3-847F-4D1D-B27A-B9F9387CCC74}">
      <dgm:prSet phldrT="[Testo]"/>
      <dgm:spPr/>
      <dgm:t>
        <a:bodyPr/>
        <a:lstStyle/>
        <a:p>
          <a:r>
            <a:rPr lang="it-IT" dirty="0" smtClean="0"/>
            <a:t>Possibili collegamenti </a:t>
          </a:r>
          <a:r>
            <a:rPr lang="it-IT" dirty="0" smtClean="0"/>
            <a:t>con le indicazioni per il </a:t>
          </a:r>
          <a:r>
            <a:rPr lang="it-IT" dirty="0" smtClean="0"/>
            <a:t>II </a:t>
          </a:r>
          <a:r>
            <a:rPr lang="it-IT" dirty="0" smtClean="0"/>
            <a:t>biennio e l’Esame di Stato</a:t>
          </a:r>
          <a:endParaRPr lang="it-IT" dirty="0"/>
        </a:p>
      </dgm:t>
    </dgm:pt>
    <dgm:pt modelId="{D5C74F96-93CB-411E-9B28-58B54B619DB5}" type="parTrans" cxnId="{D709E6EA-9D4E-4F80-BB81-D4D74F0AA6BF}">
      <dgm:prSet/>
      <dgm:spPr/>
      <dgm:t>
        <a:bodyPr/>
        <a:lstStyle/>
        <a:p>
          <a:endParaRPr lang="it-IT"/>
        </a:p>
      </dgm:t>
    </dgm:pt>
    <dgm:pt modelId="{66400582-1C11-4F74-9B9A-CDBA84E0E4A3}" type="sibTrans" cxnId="{D709E6EA-9D4E-4F80-BB81-D4D74F0AA6BF}">
      <dgm:prSet/>
      <dgm:spPr/>
      <dgm:t>
        <a:bodyPr/>
        <a:lstStyle/>
        <a:p>
          <a:endParaRPr lang="it-IT"/>
        </a:p>
      </dgm:t>
    </dgm:pt>
    <dgm:pt modelId="{AC5AD408-BEE1-40D3-94C5-26AA21AA72C7}">
      <dgm:prSet phldrT="[Testo]"/>
      <dgm:spPr/>
      <dgm:t>
        <a:bodyPr/>
        <a:lstStyle/>
        <a:p>
          <a:r>
            <a:rPr lang="it-IT" dirty="0" smtClean="0"/>
            <a:t>Attività concrete, contestualizzate nella realtà </a:t>
          </a:r>
          <a:endParaRPr lang="it-IT" dirty="0"/>
        </a:p>
      </dgm:t>
    </dgm:pt>
    <dgm:pt modelId="{FCF2FE3D-EEF5-4C13-AD56-F4CECC3DFE73}" type="parTrans" cxnId="{504A4A61-72B9-4FF5-8E0D-36CDAE6299F9}">
      <dgm:prSet/>
      <dgm:spPr/>
      <dgm:t>
        <a:bodyPr/>
        <a:lstStyle/>
        <a:p>
          <a:endParaRPr lang="it-IT"/>
        </a:p>
      </dgm:t>
    </dgm:pt>
    <dgm:pt modelId="{10287566-76BA-43B5-8B6E-13BDDB348105}" type="sibTrans" cxnId="{504A4A61-72B9-4FF5-8E0D-36CDAE6299F9}">
      <dgm:prSet/>
      <dgm:spPr/>
      <dgm:t>
        <a:bodyPr/>
        <a:lstStyle/>
        <a:p>
          <a:endParaRPr lang="it-IT"/>
        </a:p>
      </dgm:t>
    </dgm:pt>
    <dgm:pt modelId="{4C60D174-8640-4A79-AE52-3D03EBE677F7}" type="pres">
      <dgm:prSet presAssocID="{CFE62CAA-55ED-4CAE-9FE1-D78EFC37A078}" presName="Name0" presStyleCnt="0">
        <dgm:presLayoutVars>
          <dgm:dir/>
          <dgm:animLvl val="lvl"/>
          <dgm:resizeHandles val="exact"/>
        </dgm:presLayoutVars>
      </dgm:prSet>
      <dgm:spPr/>
      <dgm:t>
        <a:bodyPr/>
        <a:lstStyle/>
        <a:p>
          <a:endParaRPr lang="it-IT"/>
        </a:p>
      </dgm:t>
    </dgm:pt>
    <dgm:pt modelId="{5108F40F-7915-4DE7-8D10-E80375B17261}" type="pres">
      <dgm:prSet presAssocID="{DA3F3C74-E1D6-4A05-A55D-761DA138201E}" presName="composite" presStyleCnt="0"/>
      <dgm:spPr/>
    </dgm:pt>
    <dgm:pt modelId="{B2FB8CEF-1EA7-41F2-A59E-C281A99C444E}" type="pres">
      <dgm:prSet presAssocID="{DA3F3C74-E1D6-4A05-A55D-761DA138201E}" presName="parTx" presStyleLbl="alignNode1" presStyleIdx="0" presStyleCnt="2" custScaleX="114487">
        <dgm:presLayoutVars>
          <dgm:chMax val="0"/>
          <dgm:chPref val="0"/>
          <dgm:bulletEnabled val="1"/>
        </dgm:presLayoutVars>
      </dgm:prSet>
      <dgm:spPr/>
      <dgm:t>
        <a:bodyPr/>
        <a:lstStyle/>
        <a:p>
          <a:endParaRPr lang="it-IT"/>
        </a:p>
      </dgm:t>
    </dgm:pt>
    <dgm:pt modelId="{CB019A5D-1D90-4E56-9ACA-FE858AA84ACB}" type="pres">
      <dgm:prSet presAssocID="{DA3F3C74-E1D6-4A05-A55D-761DA138201E}" presName="desTx" presStyleLbl="alignAccFollowNode1" presStyleIdx="0" presStyleCnt="2" custScaleX="112456">
        <dgm:presLayoutVars>
          <dgm:bulletEnabled val="1"/>
        </dgm:presLayoutVars>
      </dgm:prSet>
      <dgm:spPr/>
      <dgm:t>
        <a:bodyPr/>
        <a:lstStyle/>
        <a:p>
          <a:endParaRPr lang="it-IT"/>
        </a:p>
      </dgm:t>
    </dgm:pt>
    <dgm:pt modelId="{5BF48C2E-7CFD-4AB9-999E-E9243D672BAB}" type="pres">
      <dgm:prSet presAssocID="{086DF5FC-BF84-441A-B2BA-3D0F76B32B71}" presName="space" presStyleCnt="0"/>
      <dgm:spPr/>
    </dgm:pt>
    <dgm:pt modelId="{25DFA345-CC2E-48F3-A836-92353875EF57}" type="pres">
      <dgm:prSet presAssocID="{F131E16E-EBD6-473A-AC5C-3CFB35DAE5EC}" presName="composite" presStyleCnt="0"/>
      <dgm:spPr/>
    </dgm:pt>
    <dgm:pt modelId="{D70799C0-469F-4807-864E-A52AD6DF8BC2}" type="pres">
      <dgm:prSet presAssocID="{F131E16E-EBD6-473A-AC5C-3CFB35DAE5EC}" presName="parTx" presStyleLbl="alignNode1" presStyleIdx="1" presStyleCnt="2">
        <dgm:presLayoutVars>
          <dgm:chMax val="0"/>
          <dgm:chPref val="0"/>
          <dgm:bulletEnabled val="1"/>
        </dgm:presLayoutVars>
      </dgm:prSet>
      <dgm:spPr/>
      <dgm:t>
        <a:bodyPr/>
        <a:lstStyle/>
        <a:p>
          <a:endParaRPr lang="it-IT"/>
        </a:p>
      </dgm:t>
    </dgm:pt>
    <dgm:pt modelId="{89F08AE3-5536-4093-9B4E-4415AB9E2CF8}" type="pres">
      <dgm:prSet presAssocID="{F131E16E-EBD6-473A-AC5C-3CFB35DAE5EC}" presName="desTx" presStyleLbl="alignAccFollowNode1" presStyleIdx="1" presStyleCnt="2">
        <dgm:presLayoutVars>
          <dgm:bulletEnabled val="1"/>
        </dgm:presLayoutVars>
      </dgm:prSet>
      <dgm:spPr/>
      <dgm:t>
        <a:bodyPr/>
        <a:lstStyle/>
        <a:p>
          <a:endParaRPr lang="it-IT"/>
        </a:p>
      </dgm:t>
    </dgm:pt>
  </dgm:ptLst>
  <dgm:cxnLst>
    <dgm:cxn modelId="{32F21854-8250-4D63-A7F8-E3EBEFE8246E}" srcId="{DA3F3C74-E1D6-4A05-A55D-761DA138201E}" destId="{11476919-17DA-4496-964A-C08C6DB5A477}" srcOrd="1" destOrd="0" parTransId="{9B6143D7-F9C8-4F38-813C-738F80F36359}" sibTransId="{E23281AC-D1CA-4A31-A17E-D6CE33BF89BA}"/>
    <dgm:cxn modelId="{637D348E-E5CB-48A2-83A4-55CDEECAC35C}" type="presOf" srcId="{AC5AD408-BEE1-40D3-94C5-26AA21AA72C7}" destId="{89F08AE3-5536-4093-9B4E-4415AB9E2CF8}" srcOrd="0" destOrd="3" presId="urn:microsoft.com/office/officeart/2005/8/layout/hList1"/>
    <dgm:cxn modelId="{7CEBAF94-6A03-4FEE-AA3D-9C5C5146C5C4}" srcId="{F131E16E-EBD6-473A-AC5C-3CFB35DAE5EC}" destId="{D723A9AE-D100-465C-AFBE-C6CB01E13DD0}" srcOrd="0" destOrd="0" parTransId="{C913FA1A-73F0-4796-8FAA-9EC4B4DAD16B}" sibTransId="{513F2F1B-708B-426C-85CF-8F6B971A4220}"/>
    <dgm:cxn modelId="{F3DF9A78-29A7-430C-BB35-7EB74AAC017B}" type="presOf" srcId="{11476919-17DA-4496-964A-C08C6DB5A477}" destId="{CB019A5D-1D90-4E56-9ACA-FE858AA84ACB}" srcOrd="0" destOrd="1" presId="urn:microsoft.com/office/officeart/2005/8/layout/hList1"/>
    <dgm:cxn modelId="{90DF0C77-C64B-49F7-85DC-89AD49FEE9C7}" type="presOf" srcId="{F1F6F7E6-6047-4BDE-96F9-A28734B82413}" destId="{CB019A5D-1D90-4E56-9ACA-FE858AA84ACB}" srcOrd="0" destOrd="0" presId="urn:microsoft.com/office/officeart/2005/8/layout/hList1"/>
    <dgm:cxn modelId="{40D25BCF-D62A-485D-8178-10586649D8C5}" type="presOf" srcId="{2F6B9B46-D377-46D6-B162-14F46B86E2AB}" destId="{89F08AE3-5536-4093-9B4E-4415AB9E2CF8}" srcOrd="0" destOrd="1" presId="urn:microsoft.com/office/officeart/2005/8/layout/hList1"/>
    <dgm:cxn modelId="{7E264437-DE8D-4EC2-8A1B-F1124D0150B6}" type="presOf" srcId="{F131E16E-EBD6-473A-AC5C-3CFB35DAE5EC}" destId="{D70799C0-469F-4807-864E-A52AD6DF8BC2}" srcOrd="0" destOrd="0" presId="urn:microsoft.com/office/officeart/2005/8/layout/hList1"/>
    <dgm:cxn modelId="{FA8EF451-B95F-40E2-93FF-DB2BE413CA97}" srcId="{F131E16E-EBD6-473A-AC5C-3CFB35DAE5EC}" destId="{2CC540F1-C05A-45EB-A1AE-5D3870E433E8}" srcOrd="2" destOrd="0" parTransId="{9E5D9EA3-D65C-4737-8969-F63041DEE5D8}" sibTransId="{9E3B006E-AC23-47B5-8E40-9FA66D69B1C2}"/>
    <dgm:cxn modelId="{9EFFEBFD-A01B-4EC0-A90E-1FF4AE85AC95}" type="presOf" srcId="{FB6564B3-847F-4D1D-B27A-B9F9387CCC74}" destId="{CB019A5D-1D90-4E56-9ACA-FE858AA84ACB}" srcOrd="0" destOrd="3" presId="urn:microsoft.com/office/officeart/2005/8/layout/hList1"/>
    <dgm:cxn modelId="{2D1330B2-4691-4833-A41F-000DCF33DD60}" type="presOf" srcId="{2CC540F1-C05A-45EB-A1AE-5D3870E433E8}" destId="{89F08AE3-5536-4093-9B4E-4415AB9E2CF8}" srcOrd="0" destOrd="2" presId="urn:microsoft.com/office/officeart/2005/8/layout/hList1"/>
    <dgm:cxn modelId="{F0E2B6EE-746A-4529-B1B9-C7E4DBD6A320}" srcId="{DA3F3C74-E1D6-4A05-A55D-761DA138201E}" destId="{F1F6F7E6-6047-4BDE-96F9-A28734B82413}" srcOrd="0" destOrd="0" parTransId="{853FD9EA-1674-40FD-92D7-C37A69CF9DEE}" sibTransId="{D01D1D81-D03A-4EE9-BE01-F1400CF2D314}"/>
    <dgm:cxn modelId="{7652A6C2-5171-4584-B700-B684BEE98BA3}" type="presOf" srcId="{D723A9AE-D100-465C-AFBE-C6CB01E13DD0}" destId="{89F08AE3-5536-4093-9B4E-4415AB9E2CF8}" srcOrd="0" destOrd="0" presId="urn:microsoft.com/office/officeart/2005/8/layout/hList1"/>
    <dgm:cxn modelId="{F6FEC4CC-4665-4BC5-A520-D581607D9F22}" srcId="{CFE62CAA-55ED-4CAE-9FE1-D78EFC37A078}" destId="{DA3F3C74-E1D6-4A05-A55D-761DA138201E}" srcOrd="0" destOrd="0" parTransId="{1AB914DB-CE76-490E-BF1C-346A1299AFF4}" sibTransId="{086DF5FC-BF84-441A-B2BA-3D0F76B32B71}"/>
    <dgm:cxn modelId="{60F03BD1-6667-4756-B3EE-41EC4EC13A03}" type="presOf" srcId="{DA3F3C74-E1D6-4A05-A55D-761DA138201E}" destId="{B2FB8CEF-1EA7-41F2-A59E-C281A99C444E}" srcOrd="0" destOrd="0" presId="urn:microsoft.com/office/officeart/2005/8/layout/hList1"/>
    <dgm:cxn modelId="{D709E6EA-9D4E-4F80-BB81-D4D74F0AA6BF}" srcId="{DA3F3C74-E1D6-4A05-A55D-761DA138201E}" destId="{FB6564B3-847F-4D1D-B27A-B9F9387CCC74}" srcOrd="3" destOrd="0" parTransId="{D5C74F96-93CB-411E-9B28-58B54B619DB5}" sibTransId="{66400582-1C11-4F74-9B9A-CDBA84E0E4A3}"/>
    <dgm:cxn modelId="{94F9DF18-8B18-4788-97C8-97709152BBE7}" type="presOf" srcId="{245C89D0-721C-42A2-9AC6-ABA7658C18F2}" destId="{CB019A5D-1D90-4E56-9ACA-FE858AA84ACB}" srcOrd="0" destOrd="2" presId="urn:microsoft.com/office/officeart/2005/8/layout/hList1"/>
    <dgm:cxn modelId="{504A4A61-72B9-4FF5-8E0D-36CDAE6299F9}" srcId="{F131E16E-EBD6-473A-AC5C-3CFB35DAE5EC}" destId="{AC5AD408-BEE1-40D3-94C5-26AA21AA72C7}" srcOrd="3" destOrd="0" parTransId="{FCF2FE3D-EEF5-4C13-AD56-F4CECC3DFE73}" sibTransId="{10287566-76BA-43B5-8B6E-13BDDB348105}"/>
    <dgm:cxn modelId="{30D7BF71-F4BC-44E3-BD59-79F04E8782BC}" srcId="{DA3F3C74-E1D6-4A05-A55D-761DA138201E}" destId="{245C89D0-721C-42A2-9AC6-ABA7658C18F2}" srcOrd="2" destOrd="0" parTransId="{992282D8-4CD8-41CD-AFF8-C3381CC356DB}" sibTransId="{38E3DFBE-E188-4C67-834D-08ECA4F74A88}"/>
    <dgm:cxn modelId="{1677C04C-E3FF-4324-A2B0-FF1ECA9961D9}" srcId="{CFE62CAA-55ED-4CAE-9FE1-D78EFC37A078}" destId="{F131E16E-EBD6-473A-AC5C-3CFB35DAE5EC}" srcOrd="1" destOrd="0" parTransId="{822A6558-23F6-41B1-B5EC-C5FCF47E6B35}" sibTransId="{535FC1EE-4E01-4D11-8ED1-A240754F60A9}"/>
    <dgm:cxn modelId="{D1F2583A-31BE-44D4-9080-411DA4920616}" type="presOf" srcId="{CFE62CAA-55ED-4CAE-9FE1-D78EFC37A078}" destId="{4C60D174-8640-4A79-AE52-3D03EBE677F7}" srcOrd="0" destOrd="0" presId="urn:microsoft.com/office/officeart/2005/8/layout/hList1"/>
    <dgm:cxn modelId="{44AEAE69-1C42-4F4E-83DF-13339C31C2BB}" srcId="{F131E16E-EBD6-473A-AC5C-3CFB35DAE5EC}" destId="{2F6B9B46-D377-46D6-B162-14F46B86E2AB}" srcOrd="1" destOrd="0" parTransId="{BEDF0FA6-08D4-4B37-8EE8-C54920957A53}" sibTransId="{C6803FB3-2B2F-4058-9CFD-9EF6B886966D}"/>
    <dgm:cxn modelId="{6E1D85F9-FF3F-461C-A46E-DBFC5100DAE9}" type="presParOf" srcId="{4C60D174-8640-4A79-AE52-3D03EBE677F7}" destId="{5108F40F-7915-4DE7-8D10-E80375B17261}" srcOrd="0" destOrd="0" presId="urn:microsoft.com/office/officeart/2005/8/layout/hList1"/>
    <dgm:cxn modelId="{4DF40BD5-7550-4E03-A4E0-9D5273B8413A}" type="presParOf" srcId="{5108F40F-7915-4DE7-8D10-E80375B17261}" destId="{B2FB8CEF-1EA7-41F2-A59E-C281A99C444E}" srcOrd="0" destOrd="0" presId="urn:microsoft.com/office/officeart/2005/8/layout/hList1"/>
    <dgm:cxn modelId="{16B8612F-467F-4551-803C-AEB24E2E7C8A}" type="presParOf" srcId="{5108F40F-7915-4DE7-8D10-E80375B17261}" destId="{CB019A5D-1D90-4E56-9ACA-FE858AA84ACB}" srcOrd="1" destOrd="0" presId="urn:microsoft.com/office/officeart/2005/8/layout/hList1"/>
    <dgm:cxn modelId="{E525C04C-A88C-4845-9134-FE99391CBC11}" type="presParOf" srcId="{4C60D174-8640-4A79-AE52-3D03EBE677F7}" destId="{5BF48C2E-7CFD-4AB9-999E-E9243D672BAB}" srcOrd="1" destOrd="0" presId="urn:microsoft.com/office/officeart/2005/8/layout/hList1"/>
    <dgm:cxn modelId="{BA57E077-2156-4DEB-99E7-21CAA0B4B3D5}" type="presParOf" srcId="{4C60D174-8640-4A79-AE52-3D03EBE677F7}" destId="{25DFA345-CC2E-48F3-A836-92353875EF57}" srcOrd="2" destOrd="0" presId="urn:microsoft.com/office/officeart/2005/8/layout/hList1"/>
    <dgm:cxn modelId="{F7672782-49C2-45D1-944B-C22B8662D0C2}" type="presParOf" srcId="{25DFA345-CC2E-48F3-A836-92353875EF57}" destId="{D70799C0-469F-4807-864E-A52AD6DF8BC2}" srcOrd="0" destOrd="0" presId="urn:microsoft.com/office/officeart/2005/8/layout/hList1"/>
    <dgm:cxn modelId="{052BAD2C-16E1-48CE-A331-746A94A5F8A1}" type="presParOf" srcId="{25DFA345-CC2E-48F3-A836-92353875EF57}" destId="{89F08AE3-5536-4093-9B4E-4415AB9E2CF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E4E76E-CF66-3D4F-85B7-53343C278A92}" type="doc">
      <dgm:prSet loTypeId="urn:microsoft.com/office/officeart/2005/8/layout/radial3" loCatId="" qsTypeId="urn:microsoft.com/office/officeart/2005/8/quickstyle/simple4" qsCatId="simple" csTypeId="urn:microsoft.com/office/officeart/2005/8/colors/colorful3" csCatId="colorful" phldr="1"/>
      <dgm:spPr/>
      <dgm:t>
        <a:bodyPr/>
        <a:lstStyle/>
        <a:p>
          <a:endParaRPr lang="it-IT"/>
        </a:p>
      </dgm:t>
    </dgm:pt>
    <dgm:pt modelId="{FAE18855-3418-8D48-A2B6-9E0E65B6FB76}">
      <dgm:prSet phldrT="[Testo]" custT="1"/>
      <dgm:spPr/>
      <dgm:t>
        <a:bodyPr/>
        <a:lstStyle/>
        <a:p>
          <a:r>
            <a:rPr lang="it-IT" sz="2000" b="1" dirty="0" smtClean="0">
              <a:latin typeface="Arial"/>
              <a:cs typeface="Arial"/>
            </a:rPr>
            <a:t>Matematica</a:t>
          </a:r>
          <a:endParaRPr lang="it-IT" sz="2000" b="1" dirty="0">
            <a:latin typeface="Arial"/>
            <a:cs typeface="Arial"/>
          </a:endParaRPr>
        </a:p>
      </dgm:t>
    </dgm:pt>
    <dgm:pt modelId="{0A569D42-4E32-2148-8121-F49E7C3108A8}" type="parTrans" cxnId="{B38E9F43-A249-604F-A7D8-4205B10A7F2D}">
      <dgm:prSet/>
      <dgm:spPr/>
      <dgm:t>
        <a:bodyPr/>
        <a:lstStyle/>
        <a:p>
          <a:endParaRPr lang="it-IT" sz="2000" b="1">
            <a:latin typeface="Arial"/>
            <a:cs typeface="Arial"/>
          </a:endParaRPr>
        </a:p>
      </dgm:t>
    </dgm:pt>
    <dgm:pt modelId="{805A6554-D1F0-4841-B999-1A50EAD63B1D}" type="sibTrans" cxnId="{B38E9F43-A249-604F-A7D8-4205B10A7F2D}">
      <dgm:prSet/>
      <dgm:spPr/>
      <dgm:t>
        <a:bodyPr/>
        <a:lstStyle/>
        <a:p>
          <a:endParaRPr lang="it-IT" sz="2000" b="1">
            <a:latin typeface="Arial"/>
            <a:cs typeface="Arial"/>
          </a:endParaRPr>
        </a:p>
      </dgm:t>
    </dgm:pt>
    <dgm:pt modelId="{483518A7-3A19-6A41-A3FE-5BB2C08A0BF3}">
      <dgm:prSet phldrT="[Testo]" custT="1"/>
      <dgm:spPr/>
      <dgm:t>
        <a:bodyPr/>
        <a:lstStyle/>
        <a:p>
          <a:r>
            <a:rPr lang="it-IT" sz="2000" b="1" dirty="0" smtClean="0">
              <a:latin typeface="Arial"/>
              <a:cs typeface="Arial"/>
            </a:rPr>
            <a:t>Fisica</a:t>
          </a:r>
          <a:endParaRPr lang="it-IT" sz="2000" b="1" dirty="0">
            <a:latin typeface="Arial"/>
            <a:cs typeface="Arial"/>
          </a:endParaRPr>
        </a:p>
      </dgm:t>
    </dgm:pt>
    <dgm:pt modelId="{A1EB562C-2208-924B-A1DD-956D5A64BE94}" type="parTrans" cxnId="{C3DBFA87-8A8C-3D46-A416-10C1A26BDC8D}">
      <dgm:prSet/>
      <dgm:spPr/>
      <dgm:t>
        <a:bodyPr/>
        <a:lstStyle/>
        <a:p>
          <a:endParaRPr lang="it-IT" sz="2000" b="1">
            <a:latin typeface="Arial"/>
            <a:cs typeface="Arial"/>
          </a:endParaRPr>
        </a:p>
      </dgm:t>
    </dgm:pt>
    <dgm:pt modelId="{A257B980-8E8A-3C4B-ACC0-07BD155EC0FF}" type="sibTrans" cxnId="{C3DBFA87-8A8C-3D46-A416-10C1A26BDC8D}">
      <dgm:prSet/>
      <dgm:spPr/>
      <dgm:t>
        <a:bodyPr/>
        <a:lstStyle/>
        <a:p>
          <a:endParaRPr lang="it-IT" sz="2000" b="1">
            <a:latin typeface="Arial"/>
            <a:cs typeface="Arial"/>
          </a:endParaRPr>
        </a:p>
      </dgm:t>
    </dgm:pt>
    <dgm:pt modelId="{09E2F08D-60F1-1D48-B112-09D30EA110B6}">
      <dgm:prSet phldrT="[Testo]" custT="1"/>
      <dgm:spPr/>
      <dgm:t>
        <a:bodyPr/>
        <a:lstStyle/>
        <a:p>
          <a:r>
            <a:rPr lang="it-IT" sz="2000" b="1" dirty="0" smtClean="0">
              <a:latin typeface="Arial"/>
              <a:cs typeface="Arial"/>
            </a:rPr>
            <a:t>Giuridiche economiche</a:t>
          </a:r>
          <a:endParaRPr lang="it-IT" sz="2000" b="1" dirty="0">
            <a:latin typeface="Arial"/>
            <a:cs typeface="Arial"/>
          </a:endParaRPr>
        </a:p>
      </dgm:t>
    </dgm:pt>
    <dgm:pt modelId="{7F59A67D-CE5D-3049-92F6-1E500C9A9815}" type="parTrans" cxnId="{07AC57FE-9CA1-8E4D-816F-591091D64535}">
      <dgm:prSet/>
      <dgm:spPr/>
      <dgm:t>
        <a:bodyPr/>
        <a:lstStyle/>
        <a:p>
          <a:endParaRPr lang="it-IT" sz="2000" b="1">
            <a:latin typeface="Arial"/>
            <a:cs typeface="Arial"/>
          </a:endParaRPr>
        </a:p>
      </dgm:t>
    </dgm:pt>
    <dgm:pt modelId="{D7742B28-7763-874C-AFDD-3200D4C2BF95}" type="sibTrans" cxnId="{07AC57FE-9CA1-8E4D-816F-591091D64535}">
      <dgm:prSet/>
      <dgm:spPr/>
      <dgm:t>
        <a:bodyPr/>
        <a:lstStyle/>
        <a:p>
          <a:endParaRPr lang="it-IT" sz="2000" b="1">
            <a:latin typeface="Arial"/>
            <a:cs typeface="Arial"/>
          </a:endParaRPr>
        </a:p>
      </dgm:t>
    </dgm:pt>
    <dgm:pt modelId="{D8206773-5A49-6842-BA35-1D9869456A90}">
      <dgm:prSet phldrT="[Testo]" custT="1"/>
      <dgm:spPr/>
      <dgm:t>
        <a:bodyPr/>
        <a:lstStyle/>
        <a:p>
          <a:r>
            <a:rPr lang="it-IT" sz="2000" b="1" dirty="0" smtClean="0">
              <a:latin typeface="Arial"/>
              <a:cs typeface="Arial"/>
            </a:rPr>
            <a:t>Chimica</a:t>
          </a:r>
          <a:endParaRPr lang="it-IT" sz="2000" b="1" dirty="0">
            <a:latin typeface="Arial"/>
            <a:cs typeface="Arial"/>
          </a:endParaRPr>
        </a:p>
      </dgm:t>
    </dgm:pt>
    <dgm:pt modelId="{38E46440-2BDC-6C4F-87B6-042088199029}" type="parTrans" cxnId="{E93442BE-7BA8-174B-B59A-FF3AFAF824C5}">
      <dgm:prSet/>
      <dgm:spPr/>
      <dgm:t>
        <a:bodyPr/>
        <a:lstStyle/>
        <a:p>
          <a:endParaRPr lang="it-IT" sz="2000" b="1">
            <a:latin typeface="Arial"/>
            <a:cs typeface="Arial"/>
          </a:endParaRPr>
        </a:p>
      </dgm:t>
    </dgm:pt>
    <dgm:pt modelId="{69A91638-ED02-1749-913F-37DD4400553E}" type="sibTrans" cxnId="{E93442BE-7BA8-174B-B59A-FF3AFAF824C5}">
      <dgm:prSet/>
      <dgm:spPr/>
      <dgm:t>
        <a:bodyPr/>
        <a:lstStyle/>
        <a:p>
          <a:endParaRPr lang="it-IT" sz="2000" b="1">
            <a:latin typeface="Arial"/>
            <a:cs typeface="Arial"/>
          </a:endParaRPr>
        </a:p>
      </dgm:t>
    </dgm:pt>
    <dgm:pt modelId="{ACD71060-3FE6-BE42-A336-3B326C8F5C31}">
      <dgm:prSet phldrT="[Testo]" custT="1"/>
      <dgm:spPr/>
      <dgm:t>
        <a:bodyPr/>
        <a:lstStyle/>
        <a:p>
          <a:r>
            <a:rPr lang="it-IT" sz="2000" b="1" dirty="0" smtClean="0">
              <a:latin typeface="Arial"/>
              <a:cs typeface="Arial"/>
            </a:rPr>
            <a:t>Biologia</a:t>
          </a:r>
          <a:endParaRPr lang="it-IT" sz="2000" b="1" dirty="0">
            <a:latin typeface="Arial"/>
            <a:cs typeface="Arial"/>
          </a:endParaRPr>
        </a:p>
      </dgm:t>
    </dgm:pt>
    <dgm:pt modelId="{29B9DA65-E62B-B044-A494-CEC5D10CD83A}" type="parTrans" cxnId="{9B612922-2B82-014E-A039-3D191435245A}">
      <dgm:prSet/>
      <dgm:spPr/>
      <dgm:t>
        <a:bodyPr/>
        <a:lstStyle/>
        <a:p>
          <a:endParaRPr lang="it-IT" sz="2000" b="1">
            <a:latin typeface="Arial"/>
            <a:cs typeface="Arial"/>
          </a:endParaRPr>
        </a:p>
      </dgm:t>
    </dgm:pt>
    <dgm:pt modelId="{CC1A9E9A-72D7-1348-BBA9-CA7DF6C8EA0B}" type="sibTrans" cxnId="{9B612922-2B82-014E-A039-3D191435245A}">
      <dgm:prSet/>
      <dgm:spPr/>
      <dgm:t>
        <a:bodyPr/>
        <a:lstStyle/>
        <a:p>
          <a:endParaRPr lang="it-IT" sz="2000" b="1">
            <a:latin typeface="Arial"/>
            <a:cs typeface="Arial"/>
          </a:endParaRPr>
        </a:p>
      </dgm:t>
    </dgm:pt>
    <dgm:pt modelId="{921DF516-9A7A-B542-9C2E-B6D216683762}">
      <dgm:prSet phldrT="[Testo]" custT="1"/>
      <dgm:spPr/>
      <dgm:t>
        <a:bodyPr/>
        <a:lstStyle/>
        <a:p>
          <a:r>
            <a:rPr lang="it-IT" sz="2000" b="1" dirty="0" smtClean="0">
              <a:latin typeface="Arial"/>
              <a:cs typeface="Arial"/>
            </a:rPr>
            <a:t>Inglese</a:t>
          </a:r>
          <a:endParaRPr lang="it-IT" sz="2000" b="1" dirty="0">
            <a:latin typeface="Arial"/>
            <a:cs typeface="Arial"/>
          </a:endParaRPr>
        </a:p>
      </dgm:t>
    </dgm:pt>
    <dgm:pt modelId="{A71CB13F-1298-4D46-B551-09F967E621DF}" type="parTrans" cxnId="{66A6F0FB-3BB8-F441-8F95-A61401BFB57A}">
      <dgm:prSet/>
      <dgm:spPr/>
      <dgm:t>
        <a:bodyPr/>
        <a:lstStyle/>
        <a:p>
          <a:endParaRPr lang="it-IT" sz="2000" b="1">
            <a:latin typeface="Arial"/>
            <a:cs typeface="Arial"/>
          </a:endParaRPr>
        </a:p>
      </dgm:t>
    </dgm:pt>
    <dgm:pt modelId="{9C34E3C9-A7D7-3146-92F3-45168960D2FE}" type="sibTrans" cxnId="{66A6F0FB-3BB8-F441-8F95-A61401BFB57A}">
      <dgm:prSet/>
      <dgm:spPr/>
      <dgm:t>
        <a:bodyPr/>
        <a:lstStyle/>
        <a:p>
          <a:endParaRPr lang="it-IT" sz="2000" b="1">
            <a:latin typeface="Arial"/>
            <a:cs typeface="Arial"/>
          </a:endParaRPr>
        </a:p>
      </dgm:t>
    </dgm:pt>
    <dgm:pt modelId="{4A1B92C1-907E-CC4F-84E2-40DEA602290A}" type="pres">
      <dgm:prSet presAssocID="{E4E4E76E-CF66-3D4F-85B7-53343C278A92}" presName="composite" presStyleCnt="0">
        <dgm:presLayoutVars>
          <dgm:chMax val="1"/>
          <dgm:dir/>
          <dgm:resizeHandles val="exact"/>
        </dgm:presLayoutVars>
      </dgm:prSet>
      <dgm:spPr/>
      <dgm:t>
        <a:bodyPr/>
        <a:lstStyle/>
        <a:p>
          <a:endParaRPr lang="it-IT"/>
        </a:p>
      </dgm:t>
    </dgm:pt>
    <dgm:pt modelId="{9FA24545-D6FB-EA48-A679-4C4D7003DB0D}" type="pres">
      <dgm:prSet presAssocID="{E4E4E76E-CF66-3D4F-85B7-53343C278A92}" presName="radial" presStyleCnt="0">
        <dgm:presLayoutVars>
          <dgm:animLvl val="ctr"/>
        </dgm:presLayoutVars>
      </dgm:prSet>
      <dgm:spPr/>
    </dgm:pt>
    <dgm:pt modelId="{D8336E91-749E-ED4A-AFC8-D9509F77A84B}" type="pres">
      <dgm:prSet presAssocID="{FAE18855-3418-8D48-A2B6-9E0E65B6FB76}" presName="centerShape" presStyleLbl="vennNode1" presStyleIdx="0" presStyleCnt="6"/>
      <dgm:spPr/>
      <dgm:t>
        <a:bodyPr/>
        <a:lstStyle/>
        <a:p>
          <a:endParaRPr lang="it-IT"/>
        </a:p>
      </dgm:t>
    </dgm:pt>
    <dgm:pt modelId="{4217AE82-5950-9247-ABCB-6F81305C2AC3}" type="pres">
      <dgm:prSet presAssocID="{483518A7-3A19-6A41-A3FE-5BB2C08A0BF3}" presName="node" presStyleLbl="vennNode1" presStyleIdx="1" presStyleCnt="6">
        <dgm:presLayoutVars>
          <dgm:bulletEnabled val="1"/>
        </dgm:presLayoutVars>
      </dgm:prSet>
      <dgm:spPr/>
      <dgm:t>
        <a:bodyPr/>
        <a:lstStyle/>
        <a:p>
          <a:endParaRPr lang="it-IT"/>
        </a:p>
      </dgm:t>
    </dgm:pt>
    <dgm:pt modelId="{3BC8EB0E-B8C4-D24B-9AB2-C6E0BDEB4A83}" type="pres">
      <dgm:prSet presAssocID="{09E2F08D-60F1-1D48-B112-09D30EA110B6}" presName="node" presStyleLbl="vennNode1" presStyleIdx="2" presStyleCnt="6" custScaleX="137914">
        <dgm:presLayoutVars>
          <dgm:bulletEnabled val="1"/>
        </dgm:presLayoutVars>
      </dgm:prSet>
      <dgm:spPr/>
      <dgm:t>
        <a:bodyPr/>
        <a:lstStyle/>
        <a:p>
          <a:endParaRPr lang="it-IT"/>
        </a:p>
      </dgm:t>
    </dgm:pt>
    <dgm:pt modelId="{53E34FBA-AB4D-3249-9580-DB33B1C201E6}" type="pres">
      <dgm:prSet presAssocID="{D8206773-5A49-6842-BA35-1D9869456A90}" presName="node" presStyleLbl="vennNode1" presStyleIdx="3" presStyleCnt="6">
        <dgm:presLayoutVars>
          <dgm:bulletEnabled val="1"/>
        </dgm:presLayoutVars>
      </dgm:prSet>
      <dgm:spPr/>
      <dgm:t>
        <a:bodyPr/>
        <a:lstStyle/>
        <a:p>
          <a:endParaRPr lang="it-IT"/>
        </a:p>
      </dgm:t>
    </dgm:pt>
    <dgm:pt modelId="{53854F7E-B17C-844F-8025-2D82E5933413}" type="pres">
      <dgm:prSet presAssocID="{ACD71060-3FE6-BE42-A336-3B326C8F5C31}" presName="node" presStyleLbl="vennNode1" presStyleIdx="4" presStyleCnt="6">
        <dgm:presLayoutVars>
          <dgm:bulletEnabled val="1"/>
        </dgm:presLayoutVars>
      </dgm:prSet>
      <dgm:spPr/>
      <dgm:t>
        <a:bodyPr/>
        <a:lstStyle/>
        <a:p>
          <a:endParaRPr lang="it-IT"/>
        </a:p>
      </dgm:t>
    </dgm:pt>
    <dgm:pt modelId="{80F9B879-6BBE-AF44-B21F-E086B26EA5AC}" type="pres">
      <dgm:prSet presAssocID="{921DF516-9A7A-B542-9C2E-B6D216683762}" presName="node" presStyleLbl="vennNode1" presStyleIdx="5" presStyleCnt="6">
        <dgm:presLayoutVars>
          <dgm:bulletEnabled val="1"/>
        </dgm:presLayoutVars>
      </dgm:prSet>
      <dgm:spPr/>
      <dgm:t>
        <a:bodyPr/>
        <a:lstStyle/>
        <a:p>
          <a:endParaRPr lang="it-IT"/>
        </a:p>
      </dgm:t>
    </dgm:pt>
  </dgm:ptLst>
  <dgm:cxnLst>
    <dgm:cxn modelId="{9B612922-2B82-014E-A039-3D191435245A}" srcId="{FAE18855-3418-8D48-A2B6-9E0E65B6FB76}" destId="{ACD71060-3FE6-BE42-A336-3B326C8F5C31}" srcOrd="3" destOrd="0" parTransId="{29B9DA65-E62B-B044-A494-CEC5D10CD83A}" sibTransId="{CC1A9E9A-72D7-1348-BBA9-CA7DF6C8EA0B}"/>
    <dgm:cxn modelId="{B38E9F43-A249-604F-A7D8-4205B10A7F2D}" srcId="{E4E4E76E-CF66-3D4F-85B7-53343C278A92}" destId="{FAE18855-3418-8D48-A2B6-9E0E65B6FB76}" srcOrd="0" destOrd="0" parTransId="{0A569D42-4E32-2148-8121-F49E7C3108A8}" sibTransId="{805A6554-D1F0-4841-B999-1A50EAD63B1D}"/>
    <dgm:cxn modelId="{66A6F0FB-3BB8-F441-8F95-A61401BFB57A}" srcId="{FAE18855-3418-8D48-A2B6-9E0E65B6FB76}" destId="{921DF516-9A7A-B542-9C2E-B6D216683762}" srcOrd="4" destOrd="0" parTransId="{A71CB13F-1298-4D46-B551-09F967E621DF}" sibTransId="{9C34E3C9-A7D7-3146-92F3-45168960D2FE}"/>
    <dgm:cxn modelId="{F8C116C0-2604-0748-9C87-6CB36327F661}" type="presOf" srcId="{ACD71060-3FE6-BE42-A336-3B326C8F5C31}" destId="{53854F7E-B17C-844F-8025-2D82E5933413}" srcOrd="0" destOrd="0" presId="urn:microsoft.com/office/officeart/2005/8/layout/radial3"/>
    <dgm:cxn modelId="{0ED4A454-0B9B-5C48-87C4-CDA8C7F8CABE}" type="presOf" srcId="{483518A7-3A19-6A41-A3FE-5BB2C08A0BF3}" destId="{4217AE82-5950-9247-ABCB-6F81305C2AC3}" srcOrd="0" destOrd="0" presId="urn:microsoft.com/office/officeart/2005/8/layout/radial3"/>
    <dgm:cxn modelId="{07AC57FE-9CA1-8E4D-816F-591091D64535}" srcId="{FAE18855-3418-8D48-A2B6-9E0E65B6FB76}" destId="{09E2F08D-60F1-1D48-B112-09D30EA110B6}" srcOrd="1" destOrd="0" parTransId="{7F59A67D-CE5D-3049-92F6-1E500C9A9815}" sibTransId="{D7742B28-7763-874C-AFDD-3200D4C2BF95}"/>
    <dgm:cxn modelId="{C3DBFA87-8A8C-3D46-A416-10C1A26BDC8D}" srcId="{FAE18855-3418-8D48-A2B6-9E0E65B6FB76}" destId="{483518A7-3A19-6A41-A3FE-5BB2C08A0BF3}" srcOrd="0" destOrd="0" parTransId="{A1EB562C-2208-924B-A1DD-956D5A64BE94}" sibTransId="{A257B980-8E8A-3C4B-ACC0-07BD155EC0FF}"/>
    <dgm:cxn modelId="{E055CAFA-3707-7441-A5B6-2C2261F7C351}" type="presOf" srcId="{09E2F08D-60F1-1D48-B112-09D30EA110B6}" destId="{3BC8EB0E-B8C4-D24B-9AB2-C6E0BDEB4A83}" srcOrd="0" destOrd="0" presId="urn:microsoft.com/office/officeart/2005/8/layout/radial3"/>
    <dgm:cxn modelId="{82A6AC3D-A211-544F-B87F-878B1735DA50}" type="presOf" srcId="{921DF516-9A7A-B542-9C2E-B6D216683762}" destId="{80F9B879-6BBE-AF44-B21F-E086B26EA5AC}" srcOrd="0" destOrd="0" presId="urn:microsoft.com/office/officeart/2005/8/layout/radial3"/>
    <dgm:cxn modelId="{FBF6B1F9-3BBD-7246-9598-9AE2AF160972}" type="presOf" srcId="{FAE18855-3418-8D48-A2B6-9E0E65B6FB76}" destId="{D8336E91-749E-ED4A-AFC8-D9509F77A84B}" srcOrd="0" destOrd="0" presId="urn:microsoft.com/office/officeart/2005/8/layout/radial3"/>
    <dgm:cxn modelId="{40C81A3A-3A86-734F-B717-E9995D3B6616}" type="presOf" srcId="{D8206773-5A49-6842-BA35-1D9869456A90}" destId="{53E34FBA-AB4D-3249-9580-DB33B1C201E6}" srcOrd="0" destOrd="0" presId="urn:microsoft.com/office/officeart/2005/8/layout/radial3"/>
    <dgm:cxn modelId="{E93442BE-7BA8-174B-B59A-FF3AFAF824C5}" srcId="{FAE18855-3418-8D48-A2B6-9E0E65B6FB76}" destId="{D8206773-5A49-6842-BA35-1D9869456A90}" srcOrd="2" destOrd="0" parTransId="{38E46440-2BDC-6C4F-87B6-042088199029}" sibTransId="{69A91638-ED02-1749-913F-37DD4400553E}"/>
    <dgm:cxn modelId="{22773D57-7883-BE4A-8D93-6DA53AA7C740}" type="presOf" srcId="{E4E4E76E-CF66-3D4F-85B7-53343C278A92}" destId="{4A1B92C1-907E-CC4F-84E2-40DEA602290A}" srcOrd="0" destOrd="0" presId="urn:microsoft.com/office/officeart/2005/8/layout/radial3"/>
    <dgm:cxn modelId="{E9C39396-90C0-0540-BC01-4CA83BE6968B}" type="presParOf" srcId="{4A1B92C1-907E-CC4F-84E2-40DEA602290A}" destId="{9FA24545-D6FB-EA48-A679-4C4D7003DB0D}" srcOrd="0" destOrd="0" presId="urn:microsoft.com/office/officeart/2005/8/layout/radial3"/>
    <dgm:cxn modelId="{98056198-DF17-4143-A5E0-974456458B49}" type="presParOf" srcId="{9FA24545-D6FB-EA48-A679-4C4D7003DB0D}" destId="{D8336E91-749E-ED4A-AFC8-D9509F77A84B}" srcOrd="0" destOrd="0" presId="urn:microsoft.com/office/officeart/2005/8/layout/radial3"/>
    <dgm:cxn modelId="{8D2F7655-DFB4-4E4E-AB25-50E5603B45A2}" type="presParOf" srcId="{9FA24545-D6FB-EA48-A679-4C4D7003DB0D}" destId="{4217AE82-5950-9247-ABCB-6F81305C2AC3}" srcOrd="1" destOrd="0" presId="urn:microsoft.com/office/officeart/2005/8/layout/radial3"/>
    <dgm:cxn modelId="{A05F464A-C261-6348-8E59-D4F1C434E5CB}" type="presParOf" srcId="{9FA24545-D6FB-EA48-A679-4C4D7003DB0D}" destId="{3BC8EB0E-B8C4-D24B-9AB2-C6E0BDEB4A83}" srcOrd="2" destOrd="0" presId="urn:microsoft.com/office/officeart/2005/8/layout/radial3"/>
    <dgm:cxn modelId="{2C0626F8-097D-314A-9731-B64A19499086}" type="presParOf" srcId="{9FA24545-D6FB-EA48-A679-4C4D7003DB0D}" destId="{53E34FBA-AB4D-3249-9580-DB33B1C201E6}" srcOrd="3" destOrd="0" presId="urn:microsoft.com/office/officeart/2005/8/layout/radial3"/>
    <dgm:cxn modelId="{F6575529-545E-8349-93FF-4D1BD786DD63}" type="presParOf" srcId="{9FA24545-D6FB-EA48-A679-4C4D7003DB0D}" destId="{53854F7E-B17C-844F-8025-2D82E5933413}" srcOrd="4" destOrd="0" presId="urn:microsoft.com/office/officeart/2005/8/layout/radial3"/>
    <dgm:cxn modelId="{2503294D-588A-BF40-87E1-890D30339FBA}" type="presParOf" srcId="{9FA24545-D6FB-EA48-A679-4C4D7003DB0D}" destId="{80F9B879-6BBE-AF44-B21F-E086B26EA5AC}" srcOrd="5"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1E1AAD-336E-0949-9E1E-B39448F6B630}">
      <dsp:nvSpPr>
        <dsp:cNvPr id="0" name=""/>
        <dsp:cNvSpPr/>
      </dsp:nvSpPr>
      <dsp:spPr>
        <a:xfrm>
          <a:off x="2712356" y="2367643"/>
          <a:ext cx="2893785" cy="2893785"/>
        </a:xfrm>
        <a:prstGeom prst="gear9">
          <a:avLst/>
        </a:prstGeom>
        <a:gradFill rotWithShape="0">
          <a:gsLst>
            <a:gs pos="0">
              <a:schemeClr val="accent3">
                <a:shade val="50000"/>
                <a:hueOff val="0"/>
                <a:satOff val="0"/>
                <a:lumOff val="0"/>
                <a:alphaOff val="0"/>
                <a:shade val="40000"/>
                <a:alpha val="100000"/>
                <a:satMod val="150000"/>
                <a:lumMod val="100000"/>
              </a:schemeClr>
            </a:gs>
            <a:gs pos="100000">
              <a:schemeClr val="accent3">
                <a:shade val="50000"/>
                <a:hueOff val="0"/>
                <a:satOff val="0"/>
                <a:lumOff val="0"/>
                <a:alphaOff val="0"/>
                <a:tint val="70000"/>
                <a:shade val="100000"/>
                <a:alpha val="100000"/>
                <a:satMod val="200000"/>
                <a:lumMod val="100000"/>
              </a:schemeClr>
            </a:gs>
          </a:gsLst>
          <a:lin ang="5400000" scaled="1"/>
        </a:gradFill>
        <a:ln>
          <a:noFill/>
        </a:ln>
        <a:effectLst>
          <a:innerShdw blurRad="50800" dist="25400" dir="13500000">
            <a:srgbClr val="FFFFFF">
              <a:alpha val="75000"/>
            </a:srgbClr>
          </a:innerShdw>
          <a:outerShdw blurRad="63500" dist="25400" dir="5400000" rotWithShape="0">
            <a:srgbClr val="808080">
              <a:alpha val="7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it-IT" sz="1600" kern="1200" dirty="0" smtClean="0">
              <a:latin typeface="Arial"/>
              <a:cs typeface="Arial"/>
            </a:rPr>
            <a:t>Universitari</a:t>
          </a:r>
          <a:endParaRPr lang="it-IT" sz="1600" kern="1200" dirty="0">
            <a:latin typeface="Arial"/>
            <a:cs typeface="Arial"/>
          </a:endParaRPr>
        </a:p>
      </dsp:txBody>
      <dsp:txXfrm>
        <a:off x="3294136" y="3045498"/>
        <a:ext cx="1730225" cy="1487466"/>
      </dsp:txXfrm>
    </dsp:sp>
    <dsp:sp modelId="{CEDE8A9E-A625-B046-825D-03C2027317A1}">
      <dsp:nvSpPr>
        <dsp:cNvPr id="0" name=""/>
        <dsp:cNvSpPr/>
      </dsp:nvSpPr>
      <dsp:spPr>
        <a:xfrm>
          <a:off x="960216" y="1774953"/>
          <a:ext cx="2104571" cy="2104571"/>
        </a:xfrm>
        <a:prstGeom prst="gear6">
          <a:avLst/>
        </a:prstGeom>
        <a:gradFill rotWithShape="0">
          <a:gsLst>
            <a:gs pos="0">
              <a:schemeClr val="accent3">
                <a:shade val="50000"/>
                <a:hueOff val="508388"/>
                <a:satOff val="-14914"/>
                <a:lumOff val="32094"/>
                <a:alphaOff val="0"/>
                <a:shade val="40000"/>
                <a:alpha val="100000"/>
                <a:satMod val="150000"/>
                <a:lumMod val="100000"/>
              </a:schemeClr>
            </a:gs>
            <a:gs pos="100000">
              <a:schemeClr val="accent3">
                <a:shade val="50000"/>
                <a:hueOff val="508388"/>
                <a:satOff val="-14914"/>
                <a:lumOff val="32094"/>
                <a:alphaOff val="0"/>
                <a:tint val="70000"/>
                <a:shade val="100000"/>
                <a:alpha val="100000"/>
                <a:satMod val="200000"/>
                <a:lumMod val="100000"/>
              </a:schemeClr>
            </a:gs>
          </a:gsLst>
          <a:lin ang="5400000" scaled="1"/>
        </a:gradFill>
        <a:ln>
          <a:noFill/>
        </a:ln>
        <a:effectLst>
          <a:innerShdw blurRad="50800" dist="25400" dir="13500000">
            <a:srgbClr val="FFFFFF">
              <a:alpha val="75000"/>
            </a:srgbClr>
          </a:innerShdw>
          <a:outerShdw blurRad="63500" dist="25400" dir="5400000" rotWithShape="0">
            <a:srgbClr val="808080">
              <a:alpha val="7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it-IT" sz="1600" kern="1200" dirty="0" smtClean="0">
              <a:latin typeface="Arial"/>
              <a:cs typeface="Arial"/>
            </a:rPr>
            <a:t>Insegnanti ricercatori</a:t>
          </a:r>
          <a:endParaRPr lang="it-IT" sz="1600" kern="1200" dirty="0">
            <a:latin typeface="Arial"/>
            <a:cs typeface="Arial"/>
          </a:endParaRPr>
        </a:p>
      </dsp:txBody>
      <dsp:txXfrm>
        <a:off x="1490048" y="2307987"/>
        <a:ext cx="1044907" cy="1038503"/>
      </dsp:txXfrm>
    </dsp:sp>
    <dsp:sp modelId="{A419AA81-137B-D848-B120-15E7620D32B8}">
      <dsp:nvSpPr>
        <dsp:cNvPr id="0" name=""/>
        <dsp:cNvSpPr/>
      </dsp:nvSpPr>
      <dsp:spPr>
        <a:xfrm rot="20700000">
          <a:off x="2207474" y="231717"/>
          <a:ext cx="2062050" cy="2062050"/>
        </a:xfrm>
        <a:prstGeom prst="gear6">
          <a:avLst/>
        </a:prstGeom>
        <a:gradFill rotWithShape="0">
          <a:gsLst>
            <a:gs pos="0">
              <a:schemeClr val="accent3">
                <a:shade val="50000"/>
                <a:hueOff val="508388"/>
                <a:satOff val="-14914"/>
                <a:lumOff val="32094"/>
                <a:alphaOff val="0"/>
                <a:shade val="40000"/>
                <a:alpha val="100000"/>
                <a:satMod val="150000"/>
                <a:lumMod val="100000"/>
              </a:schemeClr>
            </a:gs>
            <a:gs pos="100000">
              <a:schemeClr val="accent3">
                <a:shade val="50000"/>
                <a:hueOff val="508388"/>
                <a:satOff val="-14914"/>
                <a:lumOff val="32094"/>
                <a:alphaOff val="0"/>
                <a:tint val="70000"/>
                <a:shade val="100000"/>
                <a:alpha val="100000"/>
                <a:satMod val="200000"/>
                <a:lumMod val="100000"/>
              </a:schemeClr>
            </a:gs>
          </a:gsLst>
          <a:lin ang="5400000" scaled="1"/>
        </a:gradFill>
        <a:ln>
          <a:noFill/>
        </a:ln>
        <a:effectLst>
          <a:innerShdw blurRad="50800" dist="25400" dir="13500000">
            <a:srgbClr val="FFFFFF">
              <a:alpha val="75000"/>
            </a:srgbClr>
          </a:innerShdw>
          <a:outerShdw blurRad="63500" dist="25400" dir="5400000" rotWithShape="0">
            <a:srgbClr val="808080">
              <a:alpha val="7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it-IT" sz="1600" kern="1200" dirty="0" smtClean="0">
              <a:latin typeface="Arial"/>
              <a:cs typeface="Arial"/>
            </a:rPr>
            <a:t>Insegnanti 2° livello</a:t>
          </a:r>
          <a:endParaRPr lang="it-IT" sz="1600" kern="1200" dirty="0">
            <a:latin typeface="Arial"/>
            <a:cs typeface="Arial"/>
          </a:endParaRPr>
        </a:p>
      </dsp:txBody>
      <dsp:txXfrm rot="-20700000">
        <a:off x="2659742" y="683985"/>
        <a:ext cx="1157514" cy="1157514"/>
      </dsp:txXfrm>
    </dsp:sp>
    <dsp:sp modelId="{D874B54A-2078-334D-95EB-74BBEB31D140}">
      <dsp:nvSpPr>
        <dsp:cNvPr id="0" name=""/>
        <dsp:cNvSpPr/>
      </dsp:nvSpPr>
      <dsp:spPr>
        <a:xfrm>
          <a:off x="2501736" y="1924179"/>
          <a:ext cx="3704046" cy="3704046"/>
        </a:xfrm>
        <a:prstGeom prst="circularArrow">
          <a:avLst>
            <a:gd name="adj1" fmla="val 4688"/>
            <a:gd name="adj2" fmla="val 299029"/>
            <a:gd name="adj3" fmla="val 2536872"/>
            <a:gd name="adj4" fmla="val 15817370"/>
            <a:gd name="adj5" fmla="val 5469"/>
          </a:avLst>
        </a:prstGeom>
        <a:gradFill rotWithShape="0">
          <a:gsLst>
            <a:gs pos="0">
              <a:schemeClr val="accent3">
                <a:shade val="90000"/>
                <a:hueOff val="0"/>
                <a:satOff val="0"/>
                <a:lumOff val="0"/>
                <a:alphaOff val="0"/>
                <a:shade val="40000"/>
                <a:alpha val="100000"/>
                <a:satMod val="150000"/>
                <a:lumMod val="100000"/>
              </a:schemeClr>
            </a:gs>
            <a:gs pos="100000">
              <a:schemeClr val="accent3">
                <a:shade val="90000"/>
                <a:hueOff val="0"/>
                <a:satOff val="0"/>
                <a:lumOff val="0"/>
                <a:alphaOff val="0"/>
                <a:tint val="70000"/>
                <a:shade val="100000"/>
                <a:alpha val="100000"/>
                <a:satMod val="200000"/>
                <a:lumMod val="100000"/>
              </a:schemeClr>
            </a:gs>
          </a:gsLst>
          <a:lin ang="5400000" scaled="1"/>
        </a:gradFill>
        <a:ln>
          <a:noFill/>
        </a:ln>
        <a:effectLst>
          <a:innerShdw blurRad="50800" dist="25400" dir="13500000">
            <a:srgbClr val="FFFFFF">
              <a:alpha val="75000"/>
            </a:srgbClr>
          </a:innerShdw>
          <a:outerShdw blurRad="63500" dist="25400" dir="5400000" rotWithShape="0">
            <a:srgbClr val="808080">
              <a:alpha val="75000"/>
            </a:srgbClr>
          </a:outerShdw>
        </a:effectLst>
      </dsp:spPr>
      <dsp:style>
        <a:lnRef idx="0">
          <a:scrgbClr r="0" g="0" b="0"/>
        </a:lnRef>
        <a:fillRef idx="3">
          <a:scrgbClr r="0" g="0" b="0"/>
        </a:fillRef>
        <a:effectRef idx="2">
          <a:scrgbClr r="0" g="0" b="0"/>
        </a:effectRef>
        <a:fontRef idx="minor">
          <a:schemeClr val="lt1"/>
        </a:fontRef>
      </dsp:style>
    </dsp:sp>
    <dsp:sp modelId="{222C9558-869F-7C40-83B7-71C32B472715}">
      <dsp:nvSpPr>
        <dsp:cNvPr id="0" name=""/>
        <dsp:cNvSpPr/>
      </dsp:nvSpPr>
      <dsp:spPr>
        <a:xfrm>
          <a:off x="655983" y="1213415"/>
          <a:ext cx="2691220" cy="2691220"/>
        </a:xfrm>
        <a:prstGeom prst="leftCircularArrow">
          <a:avLst>
            <a:gd name="adj1" fmla="val 6452"/>
            <a:gd name="adj2" fmla="val 429999"/>
            <a:gd name="adj3" fmla="val 10489124"/>
            <a:gd name="adj4" fmla="val 14837806"/>
            <a:gd name="adj5" fmla="val 7527"/>
          </a:avLst>
        </a:prstGeom>
        <a:gradFill rotWithShape="0">
          <a:gsLst>
            <a:gs pos="0">
              <a:schemeClr val="accent3">
                <a:shade val="90000"/>
                <a:hueOff val="526259"/>
                <a:satOff val="-13502"/>
                <a:lumOff val="26069"/>
                <a:alphaOff val="0"/>
                <a:shade val="40000"/>
                <a:alpha val="100000"/>
                <a:satMod val="150000"/>
                <a:lumMod val="100000"/>
              </a:schemeClr>
            </a:gs>
            <a:gs pos="100000">
              <a:schemeClr val="accent3">
                <a:shade val="90000"/>
                <a:hueOff val="526259"/>
                <a:satOff val="-13502"/>
                <a:lumOff val="26069"/>
                <a:alphaOff val="0"/>
                <a:tint val="70000"/>
                <a:shade val="100000"/>
                <a:alpha val="100000"/>
                <a:satMod val="200000"/>
                <a:lumMod val="100000"/>
              </a:schemeClr>
            </a:gs>
          </a:gsLst>
          <a:lin ang="5400000" scaled="1"/>
        </a:gradFill>
        <a:ln>
          <a:noFill/>
        </a:ln>
        <a:effectLst>
          <a:innerShdw blurRad="50800" dist="25400" dir="13500000">
            <a:srgbClr val="FFFFFF">
              <a:alpha val="75000"/>
            </a:srgbClr>
          </a:innerShdw>
          <a:outerShdw blurRad="63500" dist="25400" dir="5400000" rotWithShape="0">
            <a:srgbClr val="808080">
              <a:alpha val="75000"/>
            </a:srgbClr>
          </a:outerShdw>
        </a:effectLst>
      </dsp:spPr>
      <dsp:style>
        <a:lnRef idx="0">
          <a:scrgbClr r="0" g="0" b="0"/>
        </a:lnRef>
        <a:fillRef idx="3">
          <a:scrgbClr r="0" g="0" b="0"/>
        </a:fillRef>
        <a:effectRef idx="2">
          <a:scrgbClr r="0" g="0" b="0"/>
        </a:effectRef>
        <a:fontRef idx="minor">
          <a:schemeClr val="lt1"/>
        </a:fontRef>
      </dsp:style>
    </dsp:sp>
    <dsp:sp modelId="{ED31BC88-1968-3A4B-B181-73E4361312E4}">
      <dsp:nvSpPr>
        <dsp:cNvPr id="0" name=""/>
        <dsp:cNvSpPr/>
      </dsp:nvSpPr>
      <dsp:spPr>
        <a:xfrm>
          <a:off x="1730500" y="-224528"/>
          <a:ext cx="2901678" cy="2901678"/>
        </a:xfrm>
        <a:prstGeom prst="circularArrow">
          <a:avLst>
            <a:gd name="adj1" fmla="val 5984"/>
            <a:gd name="adj2" fmla="val 394124"/>
            <a:gd name="adj3" fmla="val 13313824"/>
            <a:gd name="adj4" fmla="val 10508221"/>
            <a:gd name="adj5" fmla="val 6981"/>
          </a:avLst>
        </a:prstGeom>
        <a:gradFill rotWithShape="0">
          <a:gsLst>
            <a:gs pos="0">
              <a:schemeClr val="accent3">
                <a:shade val="90000"/>
                <a:hueOff val="526259"/>
                <a:satOff val="-13502"/>
                <a:lumOff val="26069"/>
                <a:alphaOff val="0"/>
                <a:shade val="40000"/>
                <a:alpha val="100000"/>
                <a:satMod val="150000"/>
                <a:lumMod val="100000"/>
              </a:schemeClr>
            </a:gs>
            <a:gs pos="100000">
              <a:schemeClr val="accent3">
                <a:shade val="90000"/>
                <a:hueOff val="526259"/>
                <a:satOff val="-13502"/>
                <a:lumOff val="26069"/>
                <a:alphaOff val="0"/>
                <a:tint val="70000"/>
                <a:shade val="100000"/>
                <a:alpha val="100000"/>
                <a:satMod val="200000"/>
                <a:lumMod val="100000"/>
              </a:schemeClr>
            </a:gs>
          </a:gsLst>
          <a:lin ang="5400000" scaled="1"/>
        </a:gradFill>
        <a:ln>
          <a:noFill/>
        </a:ln>
        <a:effectLst>
          <a:innerShdw blurRad="50800" dist="25400" dir="13500000">
            <a:srgbClr val="FFFFFF">
              <a:alpha val="75000"/>
            </a:srgbClr>
          </a:innerShdw>
          <a:outerShdw blurRad="63500" dist="25400" dir="5400000" rotWithShape="0">
            <a:srgbClr val="808080">
              <a:alpha val="7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B8CEF-1EA7-41F2-A59E-C281A99C444E}">
      <dsp:nvSpPr>
        <dsp:cNvPr id="0" name=""/>
        <dsp:cNvSpPr/>
      </dsp:nvSpPr>
      <dsp:spPr>
        <a:xfrm>
          <a:off x="1269" y="87899"/>
          <a:ext cx="3442444" cy="6048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it-IT" sz="2100" kern="1200" dirty="0" smtClean="0">
              <a:solidFill>
                <a:srgbClr val="0000FF"/>
              </a:solidFill>
            </a:rPr>
            <a:t>Docenti</a:t>
          </a:r>
          <a:endParaRPr lang="it-IT" sz="2100" kern="1200" dirty="0">
            <a:solidFill>
              <a:srgbClr val="0000FF"/>
            </a:solidFill>
          </a:endParaRPr>
        </a:p>
      </dsp:txBody>
      <dsp:txXfrm>
        <a:off x="1269" y="87899"/>
        <a:ext cx="3442444" cy="604800"/>
      </dsp:txXfrm>
    </dsp:sp>
    <dsp:sp modelId="{CB019A5D-1D90-4E56-9ACA-FE858AA84ACB}">
      <dsp:nvSpPr>
        <dsp:cNvPr id="0" name=""/>
        <dsp:cNvSpPr/>
      </dsp:nvSpPr>
      <dsp:spPr>
        <a:xfrm>
          <a:off x="31803" y="692699"/>
          <a:ext cx="3381375" cy="409165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it-IT" sz="2100" kern="1200" dirty="0" smtClean="0"/>
            <a:t>Collaborazione con colleghi di altre discipline</a:t>
          </a:r>
          <a:endParaRPr lang="it-IT" sz="2100" kern="1200" dirty="0"/>
        </a:p>
        <a:p>
          <a:pPr marL="228600" lvl="1" indent="-228600" algn="l" defTabSz="933450">
            <a:lnSpc>
              <a:spcPct val="90000"/>
            </a:lnSpc>
            <a:spcBef>
              <a:spcPct val="0"/>
            </a:spcBef>
            <a:spcAft>
              <a:spcPct val="15000"/>
            </a:spcAft>
            <a:buChar char="••"/>
          </a:pPr>
          <a:r>
            <a:rPr lang="it-IT" sz="2100" kern="1200" dirty="0" smtClean="0"/>
            <a:t>Organizzazione del tempo</a:t>
          </a:r>
          <a:endParaRPr lang="it-IT" sz="2100" kern="1200" dirty="0"/>
        </a:p>
        <a:p>
          <a:pPr marL="228600" lvl="1" indent="-228600" algn="l" defTabSz="933450">
            <a:lnSpc>
              <a:spcPct val="90000"/>
            </a:lnSpc>
            <a:spcBef>
              <a:spcPct val="0"/>
            </a:spcBef>
            <a:spcAft>
              <a:spcPct val="15000"/>
            </a:spcAft>
            <a:buChar char="••"/>
          </a:pPr>
          <a:r>
            <a:rPr lang="it-IT" sz="2100" kern="1200" dirty="0" smtClean="0"/>
            <a:t>Agganciarsi con la realtà</a:t>
          </a:r>
          <a:endParaRPr lang="it-IT" sz="2100" kern="1200" dirty="0"/>
        </a:p>
        <a:p>
          <a:pPr marL="228600" lvl="1" indent="-228600" algn="l" defTabSz="933450">
            <a:lnSpc>
              <a:spcPct val="90000"/>
            </a:lnSpc>
            <a:spcBef>
              <a:spcPct val="0"/>
            </a:spcBef>
            <a:spcAft>
              <a:spcPct val="15000"/>
            </a:spcAft>
            <a:buChar char="••"/>
          </a:pPr>
          <a:r>
            <a:rPr lang="it-IT" sz="2100" kern="1200" dirty="0" smtClean="0"/>
            <a:t>Possibili collegamenti </a:t>
          </a:r>
          <a:r>
            <a:rPr lang="it-IT" sz="2100" kern="1200" dirty="0" smtClean="0"/>
            <a:t>con le indicazioni per il </a:t>
          </a:r>
          <a:r>
            <a:rPr lang="it-IT" sz="2100" kern="1200" dirty="0" smtClean="0"/>
            <a:t>II </a:t>
          </a:r>
          <a:r>
            <a:rPr lang="it-IT" sz="2100" kern="1200" dirty="0" smtClean="0"/>
            <a:t>biennio e l’Esame di Stato</a:t>
          </a:r>
          <a:endParaRPr lang="it-IT" sz="2100" kern="1200" dirty="0"/>
        </a:p>
      </dsp:txBody>
      <dsp:txXfrm>
        <a:off x="31803" y="692699"/>
        <a:ext cx="3381375" cy="4091650"/>
      </dsp:txXfrm>
    </dsp:sp>
    <dsp:sp modelId="{D70799C0-469F-4807-864E-A52AD6DF8BC2}">
      <dsp:nvSpPr>
        <dsp:cNvPr id="0" name=""/>
        <dsp:cNvSpPr/>
      </dsp:nvSpPr>
      <dsp:spPr>
        <a:xfrm>
          <a:off x="3864671" y="87899"/>
          <a:ext cx="3006842" cy="6048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lvl="0" algn="ctr" defTabSz="933450">
            <a:lnSpc>
              <a:spcPct val="90000"/>
            </a:lnSpc>
            <a:spcBef>
              <a:spcPct val="0"/>
            </a:spcBef>
            <a:spcAft>
              <a:spcPct val="35000"/>
            </a:spcAft>
          </a:pPr>
          <a:r>
            <a:rPr lang="it-IT" sz="2100" kern="1200" dirty="0" err="1" smtClean="0">
              <a:solidFill>
                <a:srgbClr val="0000FF"/>
              </a:solidFill>
            </a:rPr>
            <a:t>Insegnanti-ricercatori</a:t>
          </a:r>
          <a:endParaRPr lang="it-IT" sz="2100" kern="1200" dirty="0">
            <a:solidFill>
              <a:srgbClr val="0000FF"/>
            </a:solidFill>
          </a:endParaRPr>
        </a:p>
      </dsp:txBody>
      <dsp:txXfrm>
        <a:off x="3864671" y="87899"/>
        <a:ext cx="3006842" cy="604800"/>
      </dsp:txXfrm>
    </dsp:sp>
    <dsp:sp modelId="{89F08AE3-5536-4093-9B4E-4415AB9E2CF8}">
      <dsp:nvSpPr>
        <dsp:cNvPr id="0" name=""/>
        <dsp:cNvSpPr/>
      </dsp:nvSpPr>
      <dsp:spPr>
        <a:xfrm>
          <a:off x="3864671" y="692699"/>
          <a:ext cx="3006842" cy="409165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it-IT" sz="2100" kern="1200" dirty="0" smtClean="0"/>
            <a:t>Discussioni collettive</a:t>
          </a:r>
          <a:endParaRPr lang="it-IT" sz="2100" kern="1200" dirty="0"/>
        </a:p>
        <a:p>
          <a:pPr marL="228600" lvl="1" indent="-228600" algn="l" defTabSz="933450">
            <a:lnSpc>
              <a:spcPct val="90000"/>
            </a:lnSpc>
            <a:spcBef>
              <a:spcPct val="0"/>
            </a:spcBef>
            <a:spcAft>
              <a:spcPct val="15000"/>
            </a:spcAft>
            <a:buChar char="••"/>
          </a:pPr>
          <a:r>
            <a:rPr lang="it-IT" sz="2100" kern="1200" dirty="0" smtClean="0"/>
            <a:t>Visione del tempo non in accezione negativa</a:t>
          </a:r>
          <a:endParaRPr lang="it-IT" sz="2100" kern="1200" dirty="0"/>
        </a:p>
        <a:p>
          <a:pPr marL="228600" lvl="1" indent="-228600" algn="l" defTabSz="933450">
            <a:lnSpc>
              <a:spcPct val="90000"/>
            </a:lnSpc>
            <a:spcBef>
              <a:spcPct val="0"/>
            </a:spcBef>
            <a:spcAft>
              <a:spcPct val="15000"/>
            </a:spcAft>
            <a:buChar char="••"/>
          </a:pPr>
          <a:r>
            <a:rPr lang="it-IT" sz="2100" kern="1200" dirty="0" smtClean="0"/>
            <a:t>Lavoro di gruppo</a:t>
          </a:r>
          <a:endParaRPr lang="it-IT" sz="2100" kern="1200" dirty="0"/>
        </a:p>
        <a:p>
          <a:pPr marL="228600" lvl="1" indent="-228600" algn="l" defTabSz="933450">
            <a:lnSpc>
              <a:spcPct val="90000"/>
            </a:lnSpc>
            <a:spcBef>
              <a:spcPct val="0"/>
            </a:spcBef>
            <a:spcAft>
              <a:spcPct val="15000"/>
            </a:spcAft>
            <a:buChar char="••"/>
          </a:pPr>
          <a:r>
            <a:rPr lang="it-IT" sz="2100" kern="1200" dirty="0" smtClean="0"/>
            <a:t>Attività concrete, contestualizzate nella realtà </a:t>
          </a:r>
          <a:endParaRPr lang="it-IT" sz="2100" kern="1200" dirty="0"/>
        </a:p>
      </dsp:txBody>
      <dsp:txXfrm>
        <a:off x="3864671" y="692699"/>
        <a:ext cx="3006842" cy="40916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336E91-749E-ED4A-AFC8-D9509F77A84B}">
      <dsp:nvSpPr>
        <dsp:cNvPr id="0" name=""/>
        <dsp:cNvSpPr/>
      </dsp:nvSpPr>
      <dsp:spPr>
        <a:xfrm>
          <a:off x="2485292" y="1448079"/>
          <a:ext cx="3356769" cy="3356769"/>
        </a:xfrm>
        <a:prstGeom prst="ellipse">
          <a:avLst/>
        </a:prstGeom>
        <a:gradFill rotWithShape="0">
          <a:gsLst>
            <a:gs pos="0">
              <a:schemeClr val="accent3">
                <a:alpha val="50000"/>
                <a:hueOff val="0"/>
                <a:satOff val="0"/>
                <a:lumOff val="0"/>
                <a:alphaOff val="0"/>
                <a:shade val="40000"/>
                <a:alpha val="100000"/>
                <a:satMod val="150000"/>
                <a:lumMod val="100000"/>
              </a:schemeClr>
            </a:gs>
            <a:gs pos="100000">
              <a:schemeClr val="accent3">
                <a:alpha val="50000"/>
                <a:hueOff val="0"/>
                <a:satOff val="0"/>
                <a:lumOff val="0"/>
                <a:alphaOff val="0"/>
                <a:tint val="70000"/>
                <a:shade val="100000"/>
                <a:alpha val="100000"/>
                <a:satMod val="200000"/>
                <a:lumMod val="100000"/>
              </a:schemeClr>
            </a:gs>
          </a:gsLst>
          <a:lin ang="5400000" scaled="1"/>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it-IT" sz="2000" b="1" kern="1200" dirty="0" smtClean="0">
              <a:latin typeface="Arial"/>
              <a:cs typeface="Arial"/>
            </a:rPr>
            <a:t>Matematica</a:t>
          </a:r>
          <a:endParaRPr lang="it-IT" sz="2000" b="1" kern="1200" dirty="0">
            <a:latin typeface="Arial"/>
            <a:cs typeface="Arial"/>
          </a:endParaRPr>
        </a:p>
      </dsp:txBody>
      <dsp:txXfrm>
        <a:off x="2976879" y="1939666"/>
        <a:ext cx="2373595" cy="2373595"/>
      </dsp:txXfrm>
    </dsp:sp>
    <dsp:sp modelId="{4217AE82-5950-9247-ABCB-6F81305C2AC3}">
      <dsp:nvSpPr>
        <dsp:cNvPr id="0" name=""/>
        <dsp:cNvSpPr/>
      </dsp:nvSpPr>
      <dsp:spPr>
        <a:xfrm>
          <a:off x="3324485" y="103564"/>
          <a:ext cx="1678384" cy="1678384"/>
        </a:xfrm>
        <a:prstGeom prst="ellipse">
          <a:avLst/>
        </a:prstGeom>
        <a:gradFill rotWithShape="0">
          <a:gsLst>
            <a:gs pos="0">
              <a:schemeClr val="accent3">
                <a:alpha val="50000"/>
                <a:hueOff val="-2461920"/>
                <a:satOff val="-2662"/>
                <a:lumOff val="-705"/>
                <a:alphaOff val="0"/>
                <a:shade val="40000"/>
                <a:alpha val="100000"/>
                <a:satMod val="150000"/>
                <a:lumMod val="100000"/>
              </a:schemeClr>
            </a:gs>
            <a:gs pos="100000">
              <a:schemeClr val="accent3">
                <a:alpha val="50000"/>
                <a:hueOff val="-2461920"/>
                <a:satOff val="-2662"/>
                <a:lumOff val="-705"/>
                <a:alphaOff val="0"/>
                <a:tint val="70000"/>
                <a:shade val="100000"/>
                <a:alpha val="100000"/>
                <a:satMod val="200000"/>
                <a:lumMod val="100000"/>
              </a:schemeClr>
            </a:gs>
          </a:gsLst>
          <a:lin ang="5400000" scaled="1"/>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it-IT" sz="2000" b="1" kern="1200" dirty="0" smtClean="0">
              <a:latin typeface="Arial"/>
              <a:cs typeface="Arial"/>
            </a:rPr>
            <a:t>Fisica</a:t>
          </a:r>
          <a:endParaRPr lang="it-IT" sz="2000" b="1" kern="1200" dirty="0">
            <a:latin typeface="Arial"/>
            <a:cs typeface="Arial"/>
          </a:endParaRPr>
        </a:p>
      </dsp:txBody>
      <dsp:txXfrm>
        <a:off x="3570279" y="349358"/>
        <a:ext cx="1186796" cy="1186796"/>
      </dsp:txXfrm>
    </dsp:sp>
    <dsp:sp modelId="{3BC8EB0E-B8C4-D24B-9AB2-C6E0BDEB4A83}">
      <dsp:nvSpPr>
        <dsp:cNvPr id="0" name=""/>
        <dsp:cNvSpPr/>
      </dsp:nvSpPr>
      <dsp:spPr>
        <a:xfrm>
          <a:off x="5083142" y="1612469"/>
          <a:ext cx="2314727" cy="1678384"/>
        </a:xfrm>
        <a:prstGeom prst="ellipse">
          <a:avLst/>
        </a:prstGeom>
        <a:gradFill rotWithShape="0">
          <a:gsLst>
            <a:gs pos="0">
              <a:schemeClr val="accent3">
                <a:alpha val="50000"/>
                <a:hueOff val="-4923840"/>
                <a:satOff val="-5324"/>
                <a:lumOff val="-1411"/>
                <a:alphaOff val="0"/>
                <a:shade val="40000"/>
                <a:alpha val="100000"/>
                <a:satMod val="150000"/>
                <a:lumMod val="100000"/>
              </a:schemeClr>
            </a:gs>
            <a:gs pos="100000">
              <a:schemeClr val="accent3">
                <a:alpha val="50000"/>
                <a:hueOff val="-4923840"/>
                <a:satOff val="-5324"/>
                <a:lumOff val="-1411"/>
                <a:alphaOff val="0"/>
                <a:tint val="70000"/>
                <a:shade val="100000"/>
                <a:alpha val="100000"/>
                <a:satMod val="200000"/>
                <a:lumMod val="100000"/>
              </a:schemeClr>
            </a:gs>
          </a:gsLst>
          <a:lin ang="5400000" scaled="1"/>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it-IT" sz="2000" b="1" kern="1200" dirty="0" smtClean="0">
              <a:latin typeface="Arial"/>
              <a:cs typeface="Arial"/>
            </a:rPr>
            <a:t>Giuridiche economiche</a:t>
          </a:r>
          <a:endParaRPr lang="it-IT" sz="2000" b="1" kern="1200" dirty="0">
            <a:latin typeface="Arial"/>
            <a:cs typeface="Arial"/>
          </a:endParaRPr>
        </a:p>
      </dsp:txBody>
      <dsp:txXfrm>
        <a:off x="5422126" y="1858263"/>
        <a:ext cx="1636759" cy="1186796"/>
      </dsp:txXfrm>
    </dsp:sp>
    <dsp:sp modelId="{53E34FBA-AB4D-3249-9580-DB33B1C201E6}">
      <dsp:nvSpPr>
        <dsp:cNvPr id="0" name=""/>
        <dsp:cNvSpPr/>
      </dsp:nvSpPr>
      <dsp:spPr>
        <a:xfrm>
          <a:off x="4608036" y="4053928"/>
          <a:ext cx="1678384" cy="1678384"/>
        </a:xfrm>
        <a:prstGeom prst="ellipse">
          <a:avLst/>
        </a:prstGeom>
        <a:gradFill rotWithShape="0">
          <a:gsLst>
            <a:gs pos="0">
              <a:schemeClr val="accent3">
                <a:alpha val="50000"/>
                <a:hueOff val="-7385760"/>
                <a:satOff val="-7987"/>
                <a:lumOff val="-2116"/>
                <a:alphaOff val="0"/>
                <a:shade val="40000"/>
                <a:alpha val="100000"/>
                <a:satMod val="150000"/>
                <a:lumMod val="100000"/>
              </a:schemeClr>
            </a:gs>
            <a:gs pos="100000">
              <a:schemeClr val="accent3">
                <a:alpha val="50000"/>
                <a:hueOff val="-7385760"/>
                <a:satOff val="-7987"/>
                <a:lumOff val="-2116"/>
                <a:alphaOff val="0"/>
                <a:tint val="70000"/>
                <a:shade val="100000"/>
                <a:alpha val="100000"/>
                <a:satMod val="200000"/>
                <a:lumMod val="100000"/>
              </a:schemeClr>
            </a:gs>
          </a:gsLst>
          <a:lin ang="5400000" scaled="1"/>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it-IT" sz="2000" b="1" kern="1200" dirty="0" smtClean="0">
              <a:latin typeface="Arial"/>
              <a:cs typeface="Arial"/>
            </a:rPr>
            <a:t>Chimica</a:t>
          </a:r>
          <a:endParaRPr lang="it-IT" sz="2000" b="1" kern="1200" dirty="0">
            <a:latin typeface="Arial"/>
            <a:cs typeface="Arial"/>
          </a:endParaRPr>
        </a:p>
      </dsp:txBody>
      <dsp:txXfrm>
        <a:off x="4853830" y="4299722"/>
        <a:ext cx="1186796" cy="1186796"/>
      </dsp:txXfrm>
    </dsp:sp>
    <dsp:sp modelId="{53854F7E-B17C-844F-8025-2D82E5933413}">
      <dsp:nvSpPr>
        <dsp:cNvPr id="0" name=""/>
        <dsp:cNvSpPr/>
      </dsp:nvSpPr>
      <dsp:spPr>
        <a:xfrm>
          <a:off x="2040934" y="4053928"/>
          <a:ext cx="1678384" cy="1678384"/>
        </a:xfrm>
        <a:prstGeom prst="ellipse">
          <a:avLst/>
        </a:prstGeom>
        <a:gradFill rotWithShape="0">
          <a:gsLst>
            <a:gs pos="0">
              <a:schemeClr val="accent3">
                <a:alpha val="50000"/>
                <a:hueOff val="-9847680"/>
                <a:satOff val="-10649"/>
                <a:lumOff val="-2822"/>
                <a:alphaOff val="0"/>
                <a:shade val="40000"/>
                <a:alpha val="100000"/>
                <a:satMod val="150000"/>
                <a:lumMod val="100000"/>
              </a:schemeClr>
            </a:gs>
            <a:gs pos="100000">
              <a:schemeClr val="accent3">
                <a:alpha val="50000"/>
                <a:hueOff val="-9847680"/>
                <a:satOff val="-10649"/>
                <a:lumOff val="-2822"/>
                <a:alphaOff val="0"/>
                <a:tint val="70000"/>
                <a:shade val="100000"/>
                <a:alpha val="100000"/>
                <a:satMod val="200000"/>
                <a:lumMod val="100000"/>
              </a:schemeClr>
            </a:gs>
          </a:gsLst>
          <a:lin ang="5400000" scaled="1"/>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it-IT" sz="2000" b="1" kern="1200" dirty="0" smtClean="0">
              <a:latin typeface="Arial"/>
              <a:cs typeface="Arial"/>
            </a:rPr>
            <a:t>Biologia</a:t>
          </a:r>
          <a:endParaRPr lang="it-IT" sz="2000" b="1" kern="1200" dirty="0">
            <a:latin typeface="Arial"/>
            <a:cs typeface="Arial"/>
          </a:endParaRPr>
        </a:p>
      </dsp:txBody>
      <dsp:txXfrm>
        <a:off x="2286728" y="4299722"/>
        <a:ext cx="1186796" cy="1186796"/>
      </dsp:txXfrm>
    </dsp:sp>
    <dsp:sp modelId="{80F9B879-6BBE-AF44-B21F-E086B26EA5AC}">
      <dsp:nvSpPr>
        <dsp:cNvPr id="0" name=""/>
        <dsp:cNvSpPr/>
      </dsp:nvSpPr>
      <dsp:spPr>
        <a:xfrm>
          <a:off x="1247655" y="1612469"/>
          <a:ext cx="1678384" cy="1678384"/>
        </a:xfrm>
        <a:prstGeom prst="ellipse">
          <a:avLst/>
        </a:prstGeom>
        <a:gradFill rotWithShape="0">
          <a:gsLst>
            <a:gs pos="0">
              <a:schemeClr val="accent3">
                <a:alpha val="50000"/>
                <a:hueOff val="-12309600"/>
                <a:satOff val="-13311"/>
                <a:lumOff val="-3527"/>
                <a:alphaOff val="0"/>
                <a:shade val="40000"/>
                <a:alpha val="100000"/>
                <a:satMod val="150000"/>
                <a:lumMod val="100000"/>
              </a:schemeClr>
            </a:gs>
            <a:gs pos="100000">
              <a:schemeClr val="accent3">
                <a:alpha val="50000"/>
                <a:hueOff val="-12309600"/>
                <a:satOff val="-13311"/>
                <a:lumOff val="-3527"/>
                <a:alphaOff val="0"/>
                <a:tint val="70000"/>
                <a:shade val="100000"/>
                <a:alpha val="100000"/>
                <a:satMod val="200000"/>
                <a:lumMod val="100000"/>
              </a:schemeClr>
            </a:gs>
          </a:gsLst>
          <a:lin ang="5400000" scaled="1"/>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it-IT" sz="2000" b="1" kern="1200" dirty="0" smtClean="0">
              <a:latin typeface="Arial"/>
              <a:cs typeface="Arial"/>
            </a:rPr>
            <a:t>Inglese</a:t>
          </a:r>
          <a:endParaRPr lang="it-IT" sz="2000" b="1" kern="1200" dirty="0">
            <a:latin typeface="Arial"/>
            <a:cs typeface="Arial"/>
          </a:endParaRPr>
        </a:p>
      </dsp:txBody>
      <dsp:txXfrm>
        <a:off x="1493449" y="1858263"/>
        <a:ext cx="1186796" cy="1186796"/>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D3F375-84EC-D842-9E01-58E3EFB8414B}" type="datetimeFigureOut">
              <a:rPr lang="it-IT" smtClean="0"/>
              <a:pPr/>
              <a:t>09/10/2015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DBA170-D48F-4249-A8C4-A6866C13345A}" type="slidenum">
              <a:rPr lang="it-IT" smtClean="0"/>
              <a:pPr/>
              <a:t>‹N›</a:t>
            </a:fld>
            <a:endParaRPr lang="it-IT"/>
          </a:p>
        </p:txBody>
      </p:sp>
    </p:spTree>
    <p:extLst>
      <p:ext uri="{BB962C8B-B14F-4D97-AF65-F5344CB8AC3E}">
        <p14:creationId xmlns:p14="http://schemas.microsoft.com/office/powerpoint/2010/main" val="32837664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C9DBA170-D48F-4249-A8C4-A6866C13345A}" type="slidenum">
              <a:rPr lang="it-IT" smtClean="0"/>
              <a:pPr/>
              <a:t>1</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C9DBA170-D48F-4249-A8C4-A6866C13345A}" type="slidenum">
              <a:rPr lang="it-IT" smtClean="0"/>
              <a:pPr/>
              <a:t>10</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C9DBA170-D48F-4249-A8C4-A6866C13345A}" type="slidenum">
              <a:rPr lang="it-IT" smtClean="0"/>
              <a:pPr/>
              <a:t>11</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C9DBA170-D48F-4249-A8C4-A6866C13345A}" type="slidenum">
              <a:rPr lang="it-IT" smtClean="0"/>
              <a:pPr/>
              <a:t>14</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Modellizzazione matematica presuppone dei</a:t>
            </a:r>
            <a:r>
              <a:rPr lang="it-IT" baseline="0" dirty="0" smtClean="0"/>
              <a:t> paletti iniziali che non è detto siano quelli reali, o presuppone di sottolineare un aspetto a discapito di un altro</a:t>
            </a:r>
            <a:endParaRPr lang="it-IT" dirty="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15</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C9DBA170-D48F-4249-A8C4-A6866C13345A}" type="slidenum">
              <a:rPr lang="it-IT" smtClean="0"/>
              <a:pPr/>
              <a:t>16</a:t>
            </a:fld>
            <a:endParaRPr 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C9DBA170-D48F-4249-A8C4-A6866C13345A}" type="slidenum">
              <a:rPr lang="it-IT" smtClean="0"/>
              <a:pPr/>
              <a:t>17</a:t>
            </a:fld>
            <a:endParaRPr 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18</a:t>
            </a:fld>
            <a:endParaRPr 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MODIFICA GRAFICO---- %%%% </a:t>
            </a:r>
          </a:p>
          <a:p>
            <a:r>
              <a:rPr lang="it-IT" dirty="0" smtClean="0"/>
              <a:t>Analisi di alcuni elaborati. Grafico 1. Anche</a:t>
            </a:r>
            <a:r>
              <a:rPr lang="it-IT" baseline="0" dirty="0" smtClean="0"/>
              <a:t> se dal grafico emerge che le domande interessate da meno errori sono le prime due, in realtà sono errori importanti, ossia numeri con la virgola. L’errore della terza domanda è meno grave: è dato da errori nella numerazione dei mesi (da chiarire bene dall’inizio se partire da 0 o 1). Elevato errore nella quarta domanda: approfondire il concetto di ordine di grandezza. Grafici 2 e 3. I ragazzi hanno risposto generalmente in maniera corretta alla domanda. Importanza discussione con insegnante per definire la risposta migliore.</a:t>
            </a:r>
            <a:endParaRPr lang="it-IT" dirty="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21</a:t>
            </a:fld>
            <a:endParaRPr lang="it-IT"/>
          </a:p>
        </p:txBody>
      </p:sp>
    </p:spTree>
    <p:extLst>
      <p:ext uri="{BB962C8B-B14F-4D97-AF65-F5344CB8AC3E}">
        <p14:creationId xmlns:p14="http://schemas.microsoft.com/office/powerpoint/2010/main" val="8295169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Per esigenza</a:t>
            </a:r>
            <a:r>
              <a:rPr lang="it-IT" baseline="0" dirty="0" smtClean="0"/>
              <a:t> dell’intera comunità si è cercato sempre di far riferimento alle Indicazioni nazionali/Linee guida anche per l’esigenza di alcuni membri di dover rendere conto della sperimentazione al collegio di classe o al preside della scuola</a:t>
            </a:r>
            <a:endParaRPr lang="it-IT" dirty="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22</a:t>
            </a:fld>
            <a:endParaRPr lang="it-I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fld id="{C9DBA170-D48F-4249-A8C4-A6866C13345A}" type="slidenum">
              <a:rPr lang="it-IT" smtClean="0"/>
              <a:pPr/>
              <a:t>24</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Rot="1" noChangeAspect="1" noChangeArrowheads="1"/>
          </p:cNvSpPr>
          <p:nvPr>
            <p:ph type="sldImg"/>
          </p:nvPr>
        </p:nvSpPr>
        <p:spPr>
          <a:solidFill>
            <a:srgbClr val="FFFFFF"/>
          </a:solidFill>
          <a:ln/>
        </p:spPr>
      </p:sp>
      <p:sp>
        <p:nvSpPr>
          <p:cNvPr id="40963" name="Rectangle 2"/>
          <p:cNvSpPr>
            <a:spLocks noGrp="1" noChangeArrowheads="1"/>
          </p:cNvSpPr>
          <p:nvPr>
            <p:ph type="body" idx="1"/>
          </p:nvPr>
        </p:nvSpPr>
        <p:spPr>
          <a:noFill/>
          <a:ln/>
        </p:spPr>
        <p:txBody>
          <a:bodyPr/>
          <a:lstStyle/>
          <a:p>
            <a:pPr eaLnBrk="1" hangingPunct="1"/>
            <a:r>
              <a:rPr lang="it-IT" sz="1200" dirty="0" smtClean="0">
                <a:latin typeface="Arial"/>
                <a:cs typeface="Arial"/>
              </a:rPr>
              <a:t>Chi siamo e qual</a:t>
            </a:r>
            <a:r>
              <a:rPr lang="it-IT" sz="1200" baseline="0" dirty="0" smtClean="0">
                <a:latin typeface="Arial"/>
                <a:cs typeface="Arial"/>
              </a:rPr>
              <a:t> è il nostro scopo</a:t>
            </a:r>
          </a:p>
          <a:p>
            <a:pPr eaLnBrk="1" hangingPunct="1"/>
            <a:r>
              <a:rPr lang="it-IT" sz="1200" dirty="0" smtClean="0">
                <a:latin typeface="Arial"/>
                <a:cs typeface="Arial"/>
              </a:rPr>
              <a:t>FORMAZIONE per costruire gli strumenti necessari per proporre attività di </a:t>
            </a:r>
            <a:r>
              <a:rPr lang="it-IT" sz="1200" dirty="0" err="1" smtClean="0">
                <a:latin typeface="Arial"/>
                <a:cs typeface="Arial"/>
              </a:rPr>
              <a:t>Problem</a:t>
            </a:r>
            <a:r>
              <a:rPr lang="it-IT" sz="1200" dirty="0" smtClean="0">
                <a:latin typeface="Arial"/>
                <a:cs typeface="Arial"/>
              </a:rPr>
              <a:t> </a:t>
            </a:r>
            <a:r>
              <a:rPr lang="it-IT" sz="1200" dirty="0" err="1" smtClean="0">
                <a:latin typeface="Arial"/>
                <a:cs typeface="Arial"/>
              </a:rPr>
              <a:t>Solving</a:t>
            </a:r>
            <a:r>
              <a:rPr lang="it-IT" sz="1200" dirty="0" smtClean="0">
                <a:latin typeface="Arial"/>
                <a:cs typeface="Arial"/>
              </a:rPr>
              <a:t> con l’ausilio del software di geometria dinamica </a:t>
            </a:r>
            <a:r>
              <a:rPr lang="it-IT" sz="1200" dirty="0" err="1" smtClean="0">
                <a:latin typeface="Arial"/>
                <a:cs typeface="Arial"/>
              </a:rPr>
              <a:t>GeoGebra</a:t>
            </a:r>
            <a:r>
              <a:rPr lang="it-IT" sz="1200" dirty="0" smtClean="0">
                <a:latin typeface="Arial"/>
                <a:cs typeface="Arial"/>
              </a:rPr>
              <a:t>; </a:t>
            </a:r>
          </a:p>
          <a:p>
            <a:pPr eaLnBrk="1" hangingPunct="1"/>
            <a:r>
              <a:rPr lang="it-IT" sz="1200" dirty="0" smtClean="0">
                <a:latin typeface="Arial"/>
                <a:ea typeface="Arial" pitchFamily="-102" charset="0"/>
                <a:cs typeface="Arial"/>
                <a:sym typeface="Arial" pitchFamily="-102" charset="0"/>
              </a:rPr>
              <a:t>MIGLIORARE</a:t>
            </a:r>
            <a:r>
              <a:rPr lang="it-IT" sz="1200" baseline="0" dirty="0" smtClean="0">
                <a:latin typeface="Arial"/>
                <a:ea typeface="Arial" pitchFamily="-102" charset="0"/>
                <a:cs typeface="Arial"/>
                <a:sym typeface="Arial" pitchFamily="-102" charset="0"/>
              </a:rPr>
              <a:t> LA PERCEZIONE </a:t>
            </a:r>
            <a:r>
              <a:rPr lang="it-IT" sz="1200" dirty="0" smtClean="0">
                <a:latin typeface="Arial"/>
                <a:cs typeface="Arial"/>
              </a:rPr>
              <a:t> ponendoli in situazione e artefici attivi della costruzione del sapere. </a:t>
            </a:r>
            <a:r>
              <a:rPr lang="it-IT" sz="1200" u="sng" kern="1200" dirty="0" smtClean="0">
                <a:solidFill>
                  <a:srgbClr val="FF0000"/>
                </a:solidFill>
                <a:latin typeface="+mn-lt"/>
                <a:ea typeface="+mn-ea"/>
                <a:cs typeface="+mn-cs"/>
              </a:rPr>
              <a:t>tramite discussioni collettive, risoluzione di problemi contestualizzati e lavoro attivo</a:t>
            </a:r>
            <a:endParaRPr lang="en-US" u="sng" dirty="0">
              <a:solidFill>
                <a:srgbClr val="FF0000"/>
              </a:solidFill>
              <a:latin typeface="Arial" pitchFamily="-102" charset="0"/>
              <a:ea typeface="Arial" pitchFamily="-102" charset="0"/>
              <a:cs typeface="Arial" pitchFamily="-102" charset="0"/>
              <a:sym typeface="Arial" pitchFamily="-102" charset="0"/>
            </a:endParaRPr>
          </a:p>
        </p:txBody>
      </p:sp>
    </p:spTree>
    <p:extLst>
      <p:ext uri="{BB962C8B-B14F-4D97-AF65-F5344CB8AC3E}">
        <p14:creationId xmlns:p14="http://schemas.microsoft.com/office/powerpoint/2010/main" val="3360871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Il</a:t>
            </a:r>
            <a:r>
              <a:rPr lang="it-IT" baseline="0" dirty="0" smtClean="0"/>
              <a:t> corso di formazione Task Design con GeoGebra, avvenuto nell’anno scolastico 2014-2015, è stato un proseguimento, per gli intenti e per i docenti partecipanti, del corso di formazione avvenuto l’anno precedente, </a:t>
            </a:r>
            <a:r>
              <a:rPr lang="it-IT" baseline="0" dirty="0" err="1" smtClean="0"/>
              <a:t>Problem</a:t>
            </a:r>
            <a:r>
              <a:rPr lang="it-IT" baseline="0" dirty="0" smtClean="0"/>
              <a:t> </a:t>
            </a:r>
            <a:r>
              <a:rPr lang="it-IT" baseline="0" dirty="0" err="1" smtClean="0"/>
              <a:t>Solving</a:t>
            </a:r>
            <a:r>
              <a:rPr lang="it-IT" baseline="0" dirty="0" smtClean="0"/>
              <a:t> con GeoGebra. Il corso Task Design però si differenzia dal precedente poiché i docenti si ritrovano a costruire un’attività da sperimentare successivamente nelle classi, attività quindi non più progettata da terze persone ma dalla loro collaborazione con le insegnanti-ricercatrici Silvia e Germana. </a:t>
            </a:r>
          </a:p>
          <a:p>
            <a:pPr marL="0" marR="0" indent="0" algn="l" defTabSz="457200" rtl="0" eaLnBrk="1" fontAlgn="auto" latinLnBrk="0" hangingPunct="1">
              <a:lnSpc>
                <a:spcPct val="100000"/>
              </a:lnSpc>
              <a:spcBef>
                <a:spcPts val="0"/>
              </a:spcBef>
              <a:spcAft>
                <a:spcPts val="0"/>
              </a:spcAft>
              <a:buClrTx/>
              <a:buSzTx/>
              <a:buFontTx/>
              <a:buNone/>
              <a:tabLst/>
              <a:defRPr/>
            </a:pPr>
            <a:r>
              <a:rPr lang="it-IT" sz="1200" kern="1200" dirty="0" smtClean="0">
                <a:solidFill>
                  <a:schemeClr val="tx1"/>
                </a:solidFill>
                <a:latin typeface="+mn-lt"/>
                <a:ea typeface="+mn-ea"/>
                <a:cs typeface="+mn-cs"/>
              </a:rPr>
              <a:t>Cruciale risulta infatti avere docenti in grado di progettare attività stimolanti, dalle quali possano nascere concetti, idee e strategie di indagine negli studenti, ma anche valutare, osservare e selezionare tali attività. Questo lavoro, purtroppo, molto spesso viene lasciato al libro di testo che non sempre risponde alle idee di base della Didattica della Matematica. </a:t>
            </a:r>
          </a:p>
          <a:p>
            <a:r>
              <a:rPr lang="it-IT" sz="1200" kern="1200" dirty="0" smtClean="0">
                <a:solidFill>
                  <a:schemeClr val="tx1"/>
                </a:solidFill>
                <a:latin typeface="+mn-lt"/>
                <a:ea typeface="+mn-ea"/>
                <a:cs typeface="+mn-cs"/>
              </a:rPr>
              <a:t>Per raggiungere tale traguardo si è sfruttata la collaborazione di più persone (come visibile</a:t>
            </a:r>
            <a:r>
              <a:rPr lang="it-IT" sz="1200" kern="1200" baseline="0" dirty="0" smtClean="0">
                <a:solidFill>
                  <a:schemeClr val="tx1"/>
                </a:solidFill>
                <a:latin typeface="+mn-lt"/>
                <a:ea typeface="+mn-ea"/>
                <a:cs typeface="+mn-cs"/>
              </a:rPr>
              <a:t> già dalla slide precedente)</a:t>
            </a:r>
            <a:r>
              <a:rPr lang="it-IT" sz="1200" kern="1200" dirty="0" smtClean="0">
                <a:solidFill>
                  <a:schemeClr val="tx1"/>
                </a:solidFill>
                <a:latin typeface="+mn-lt"/>
                <a:ea typeface="+mn-ea"/>
                <a:cs typeface="+mn-cs"/>
              </a:rPr>
              <a:t>, ognuna con un proprio ruolo. Sono intervenute in questa attività di Task Design non solo docenti delle scuole secondarie di secondo grado, ai quali era principalmente rivolta tale attività, ma anche insegnanti-ricercatori e tesisti della laurea magistrale in didattica della matematica, ognuno con un proprio ruolo e ognuno con un proprio bagaglio personale, importantissimo per l’evoluzione delle competenze di ognuno di essi</a:t>
            </a:r>
            <a:endParaRPr lang="it-IT" baseline="0" dirty="0" smtClean="0"/>
          </a:p>
          <a:p>
            <a:endParaRPr lang="it-IT" baseline="0" dirty="0" smtClean="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3</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4</a:t>
            </a:fld>
            <a:endParaRPr 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Siamo partiti da un’attività sulla</a:t>
            </a:r>
            <a:r>
              <a:rPr lang="it-IT" baseline="0" dirty="0" smtClean="0"/>
              <a:t> crescita esponenziale in campo discreto, prendendo spunto da </a:t>
            </a:r>
            <a:r>
              <a:rPr lang="it-IT" baseline="0" dirty="0" err="1" smtClean="0"/>
              <a:t>Edumatics</a:t>
            </a:r>
            <a:r>
              <a:rPr lang="it-IT" baseline="0" dirty="0" smtClean="0"/>
              <a:t> </a:t>
            </a:r>
            <a:r>
              <a:rPr lang="it-IT" u="none" baseline="0" dirty="0" smtClean="0"/>
              <a:t>(progetto nato proprio con lo scopo di aiutare e sostenere i docenti nell’introduzione delle TIC, Tecnologie dell’Informazione e della Comunicazione, nelle loro pratiche didattiche)  </a:t>
            </a:r>
            <a:r>
              <a:rPr lang="it-IT" baseline="0" dirty="0" smtClean="0"/>
              <a:t>e l’abbiamo ampliata in classi e scuole differenti… filo conduttore le due tesiste che ci hanno seguito in ogni </a:t>
            </a:r>
            <a:r>
              <a:rPr lang="it-IT" u="none" baseline="0" dirty="0" smtClean="0"/>
              <a:t>sperimentazione andando successivamente ad analizzare come processo tutta questa fase di design</a:t>
            </a:r>
            <a:endParaRPr lang="it-IT" u="none" dirty="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5</a:t>
            </a:fld>
            <a:endParaRPr lang="it-IT"/>
          </a:p>
        </p:txBody>
      </p:sp>
    </p:spTree>
    <p:extLst>
      <p:ext uri="{BB962C8B-B14F-4D97-AF65-F5344CB8AC3E}">
        <p14:creationId xmlns:p14="http://schemas.microsoft.com/office/powerpoint/2010/main" val="1671313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1- Diciamo</a:t>
            </a:r>
            <a:r>
              <a:rPr lang="it-IT" baseline="0" dirty="0" smtClean="0"/>
              <a:t> che sono classi diverse, anche scuole diverse</a:t>
            </a:r>
          </a:p>
          <a:p>
            <a:r>
              <a:rPr lang="it-IT" dirty="0" smtClean="0"/>
              <a:t>2- Con quali</a:t>
            </a:r>
            <a:r>
              <a:rPr lang="it-IT" baseline="0" dirty="0" smtClean="0"/>
              <a:t> obiettivi? Per lavoro sul concetto di modellizzazione e basta, per introdurre la funzione esponenziale, per lavorare principalmente sulla trasposizione in formula</a:t>
            </a:r>
          </a:p>
          <a:p>
            <a:r>
              <a:rPr lang="it-IT" baseline="0" dirty="0" smtClean="0"/>
              <a:t>3- quali prerequisiti? A seconda dell’uso si cambia</a:t>
            </a:r>
          </a:p>
          <a:p>
            <a:r>
              <a:rPr lang="it-IT" baseline="0" dirty="0" smtClean="0"/>
              <a:t>4- Quando e come GG? Qualcuno allo sbaraglio, qualcuno li prepara prima ma… TUTTI USIAMO GEOGEBRA CON LO STESSO SCOPO: UTILE ALLO STUDENTE NON COME STRUMENTO IN QUANTO TALE</a:t>
            </a:r>
            <a:endParaRPr lang="it-IT" dirty="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6</a:t>
            </a:fld>
            <a:endParaRPr lang="it-IT"/>
          </a:p>
        </p:txBody>
      </p:sp>
    </p:spTree>
    <p:extLst>
      <p:ext uri="{BB962C8B-B14F-4D97-AF65-F5344CB8AC3E}">
        <p14:creationId xmlns:p14="http://schemas.microsoft.com/office/powerpoint/2010/main" val="1516971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7</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C9DBA170-D48F-4249-A8C4-A6866C13345A}" type="slidenum">
              <a:rPr lang="it-IT" smtClean="0"/>
              <a:pPr/>
              <a:t>8</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a:p>
        </p:txBody>
      </p:sp>
      <p:sp>
        <p:nvSpPr>
          <p:cNvPr id="4" name="Segnaposto numero diapositiva 3"/>
          <p:cNvSpPr>
            <a:spLocks noGrp="1"/>
          </p:cNvSpPr>
          <p:nvPr>
            <p:ph type="sldNum" sz="quarter" idx="10"/>
          </p:nvPr>
        </p:nvSpPr>
        <p:spPr/>
        <p:txBody>
          <a:bodyPr/>
          <a:lstStyle/>
          <a:p>
            <a:fld id="{C9DBA170-D48F-4249-A8C4-A6866C13345A}" type="slidenum">
              <a:rPr lang="it-IT" smtClean="0"/>
              <a:pPr/>
              <a:t>9</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it-IT" smtClean="0"/>
              <a:t>Fare clic per modificare stile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0A1F6B05-A617-3145-84A9-F0F0C3911A3A}" type="datetimeFigureOut">
              <a:rPr lang="it-IT" smtClean="0"/>
              <a:pPr/>
              <a:t>09/10/2015</a:t>
            </a:fld>
            <a:endParaRPr lang="it-IT"/>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it-IT"/>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uto">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it-IT" smtClean="0"/>
              <a:t>Fare clic per modificare stile</a:t>
            </a:r>
            <a:endParaRPr/>
          </a:p>
        </p:txBody>
      </p:sp>
      <p:sp>
        <p:nvSpPr>
          <p:cNvPr id="5" name="Date Placeholder 4"/>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72C7138-F055-F342-951F-AB77028A9C9D}" type="slidenum">
              <a:rPr lang="it-IT" smtClean="0"/>
              <a:pPr/>
              <a:t>‹N›</a:t>
            </a:fld>
            <a:endParaRPr lang="it-IT"/>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olo titolo">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it-IT" smtClean="0"/>
              <a:t>Fare clic per modificare stile</a:t>
            </a:r>
            <a:endParaRPr/>
          </a:p>
        </p:txBody>
      </p:sp>
      <p:sp>
        <p:nvSpPr>
          <p:cNvPr id="3" name="Date Placeholder 2"/>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72C7138-F055-F342-951F-AB77028A9C9D}" type="slidenum">
              <a:rPr lang="it-IT" smtClean="0"/>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Vuoto">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72C7138-F055-F342-951F-AB77028A9C9D}" type="slidenum">
              <a:rPr lang="it-IT" smtClean="0"/>
              <a:pPr/>
              <a:t>‹N›</a:t>
            </a:fld>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it-IT" smtClean="0"/>
              <a:t>Fare clic per modificare stile</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a:xfrm>
            <a:off x="7391399" y="6423585"/>
            <a:ext cx="1537447" cy="365125"/>
          </a:xfrm>
        </p:spPr>
        <p:txBody>
          <a:body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a:xfrm>
            <a:off x="3859305" y="6423585"/>
            <a:ext cx="3316941" cy="365125"/>
          </a:xfrm>
        </p:spPr>
        <p:txBody>
          <a:bodyPr/>
          <a:lstStyle/>
          <a:p>
            <a:endParaRPr lang="it-IT"/>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it-IT" smtClean="0"/>
              <a:t>Fare clic per modificare stile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a:xfrm>
            <a:off x="7391399" y="6423585"/>
            <a:ext cx="1537447" cy="365125"/>
          </a:xfrm>
        </p:spPr>
        <p:txBody>
          <a:body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a:xfrm>
            <a:off x="4191000" y="6423585"/>
            <a:ext cx="3005138" cy="365125"/>
          </a:xfrm>
        </p:spPr>
        <p:txBody>
          <a:bodyPr/>
          <a:lstStyle/>
          <a:p>
            <a:endParaRPr lang="it-IT"/>
          </a:p>
        </p:txBody>
      </p:sp>
      <p:sp>
        <p:nvSpPr>
          <p:cNvPr id="7" name="Slide Number Placeholder 6"/>
          <p:cNvSpPr>
            <a:spLocks noGrp="1"/>
          </p:cNvSpPr>
          <p:nvPr>
            <p:ph type="sldNum" sz="quarter" idx="12"/>
          </p:nvPr>
        </p:nvSpPr>
        <p:spPr/>
        <p:txBody>
          <a:bodyPr/>
          <a:lstStyle/>
          <a:p>
            <a:fld id="{072C7138-F055-F342-951F-AB77028A9C9D}" type="slidenum">
              <a:rPr lang="it-IT" smtClean="0"/>
              <a:pPr/>
              <a:t>‹N›</a:t>
            </a:fld>
            <a:endParaRPr lang="it-IT"/>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Immagine sopra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it-IT" smtClean="0"/>
              <a:t>Fare clic per modificare stile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72C7138-F055-F342-951F-AB77028A9C9D}" type="slidenum">
              <a:rPr lang="it-IT" smtClean="0"/>
              <a:pPr/>
              <a:t>‹N›</a:t>
            </a:fld>
            <a:endParaRPr lang="it-IT"/>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Immagini con didascalia">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it-IT" smtClean="0"/>
              <a:t>Fare clic per modificare stile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it-IT"/>
          </a:p>
        </p:txBody>
      </p:sp>
      <p:sp>
        <p:nvSpPr>
          <p:cNvPr id="7" name="Slide Number Placeholder 6"/>
          <p:cNvSpPr>
            <a:spLocks noGrp="1"/>
          </p:cNvSpPr>
          <p:nvPr>
            <p:ph type="sldNum" sz="quarter" idx="12"/>
          </p:nvPr>
        </p:nvSpPr>
        <p:spPr/>
        <p:txBody>
          <a:bodyPr/>
          <a:lstStyle/>
          <a:p>
            <a:fld id="{072C7138-F055-F342-951F-AB77028A9C9D}" type="slidenum">
              <a:rPr lang="it-IT" smtClean="0"/>
              <a:pPr/>
              <a:t>‹N›</a:t>
            </a:fld>
            <a:endParaRPr lang="it-IT"/>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it-IT" smtClean="0"/>
              <a:t>Trascinare l'immagine su un segnaposto o fare clic sull'icona per aggiungerla</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it-IT" smtClean="0"/>
              <a:t>Trascinare l'immagine su un segnaposto o fare clic sull'icona per aggiungerla</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Immagini con didascalia">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it-IT" smtClean="0"/>
              <a:t>Fare clic per modificare stile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it-IT"/>
          </a:p>
        </p:txBody>
      </p:sp>
      <p:sp>
        <p:nvSpPr>
          <p:cNvPr id="7" name="Slide Number Placeholder 6"/>
          <p:cNvSpPr>
            <a:spLocks noGrp="1"/>
          </p:cNvSpPr>
          <p:nvPr>
            <p:ph type="sldNum" sz="quarter" idx="12"/>
          </p:nvPr>
        </p:nvSpPr>
        <p:spPr/>
        <p:txBody>
          <a:bodyPr/>
          <a:lstStyle/>
          <a:p>
            <a:fld id="{072C7138-F055-F342-951F-AB77028A9C9D}" type="slidenum">
              <a:rPr lang="it-IT" smtClean="0"/>
              <a:pPr/>
              <a:t>‹N›</a:t>
            </a:fld>
            <a:endParaRPr lang="it-IT"/>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it-IT" smtClean="0"/>
              <a:t>Trascinare l'immagine su un segnaposto o fare clic sull'icona per aggiungerla</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it-IT" smtClean="0"/>
              <a:t>Trascinare l'immagine su un segnaposto o fare clic sull'icona per aggiungerla</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it-IT" smtClean="0"/>
              <a:t>Trascinare l'immagine su un segnaposto o fare clic sull'icona per aggiungerla</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Immagini con didascalia,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it-IT" smtClean="0"/>
              <a:t>Fare clic per modificare stile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a:xfrm>
            <a:off x="7391399" y="6423585"/>
            <a:ext cx="1537447" cy="365125"/>
          </a:xfrm>
        </p:spPr>
        <p:txBody>
          <a:body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a:xfrm>
            <a:off x="4191000" y="6423585"/>
            <a:ext cx="3005138" cy="365125"/>
          </a:xfrm>
        </p:spPr>
        <p:txBody>
          <a:bodyPr/>
          <a:lstStyle/>
          <a:p>
            <a:endParaRPr lang="it-IT"/>
          </a:p>
        </p:txBody>
      </p:sp>
      <p:sp>
        <p:nvSpPr>
          <p:cNvPr id="7" name="Slide Number Placeholder 6"/>
          <p:cNvSpPr>
            <a:spLocks noGrp="1"/>
          </p:cNvSpPr>
          <p:nvPr>
            <p:ph type="sldNum" sz="quarter" idx="12"/>
          </p:nvPr>
        </p:nvSpPr>
        <p:spPr/>
        <p:txBody>
          <a:bodyPr/>
          <a:lstStyle/>
          <a:p>
            <a:fld id="{072C7138-F055-F342-951F-AB77028A9C9D}" type="slidenum">
              <a:rPr lang="it-IT" smtClean="0"/>
              <a:pPr/>
              <a:t>‹N›</a:t>
            </a:fld>
            <a:endParaRPr lang="it-IT"/>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it-IT" smtClean="0"/>
              <a:t>Trascinare l'immagine su un segnaposto o fare clic sull'icona per aggiungerla</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it-IT" smtClean="0"/>
              <a:t>Trascinare l'immagine su un segnaposto o fare clic sull'icona per aggiungerla</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olo e testo verticale">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it-IT" smtClean="0"/>
              <a:t>Fare clic per modificare stile</a:t>
            </a:r>
            <a:endParaRPr/>
          </a:p>
        </p:txBody>
      </p:sp>
      <p:sp>
        <p:nvSpPr>
          <p:cNvPr id="3" name="Vertical Text Placeholder 2"/>
          <p:cNvSpPr>
            <a:spLocks noGrp="1"/>
          </p:cNvSpPr>
          <p:nvPr>
            <p:ph type="body" orient="vert" idx="1"/>
          </p:nvPr>
        </p:nvSpPr>
        <p:spPr/>
        <p:txBody>
          <a:bodyPr vert="eaVert"/>
          <a:lstStyle>
            <a:lvl5pPr>
              <a:defRPr/>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72C7138-F055-F342-951F-AB77028A9C9D}"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olo e contenuto">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idx="1"/>
          </p:nvPr>
        </p:nvSpPr>
        <p:spPr/>
        <p:txBody>
          <a:bodyPr/>
          <a:lstStyle>
            <a:lvl5pPr>
              <a:defRPr/>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72C7138-F055-F342-951F-AB77028A9C9D}" type="slidenum">
              <a:rPr lang="it-IT" smtClean="0"/>
              <a:pPr/>
              <a:t>‹N›</a:t>
            </a:fld>
            <a:endParaRPr lang="it-IT"/>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olo verticale e testo">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it-IT" smtClean="0"/>
              <a:t>Fare clic per modificare stile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72C7138-F055-F342-951F-AB77028A9C9D}" type="slidenum">
              <a:rPr lang="it-IT" smtClean="0"/>
              <a:pPr/>
              <a:t>‹N›</a:t>
            </a:fld>
            <a:endParaRPr lang="it-IT"/>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olo e contenuto,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it-IT" smtClean="0"/>
              <a:t>Fare clic per modificare stile</a:t>
            </a:r>
            <a:endParaRPr/>
          </a:p>
        </p:txBody>
      </p:sp>
      <p:sp>
        <p:nvSpPr>
          <p:cNvPr id="3" name="Content Placeholder 2"/>
          <p:cNvSpPr>
            <a:spLocks noGrp="1"/>
          </p:cNvSpPr>
          <p:nvPr>
            <p:ph idx="1"/>
          </p:nvPr>
        </p:nvSpPr>
        <p:spPr/>
        <p:txBody>
          <a:bodyPr/>
          <a:lstStyle>
            <a:lvl5pPr>
              <a:defRPr/>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72C7138-F055-F342-951F-AB77028A9C9D}" type="slidenum">
              <a:rPr lang="it-IT" smtClean="0"/>
              <a:pPr/>
              <a:t>‹N›</a:t>
            </a:fld>
            <a:endParaRPr lang="it-IT"/>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it-IT" smtClean="0"/>
              <a:t>Fare clic per modificare gli stili del testo dello schema</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iapositiva titolo con 2 immagini">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it-IT" smtClean="0"/>
              <a:t>Fare clic per modificare stile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0A1F6B05-A617-3145-84A9-F0F0C3911A3A}" type="datetimeFigureOut">
              <a:rPr lang="it-IT" smtClean="0"/>
              <a:pPr/>
              <a:t>09/10/2015</a:t>
            </a:fld>
            <a:endParaRPr lang="it-IT"/>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it-IT"/>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it-IT" smtClean="0"/>
              <a:t>Trascinare l'immagine su un segnaposto o fare clic sull'icona per aggiungerla</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it-IT" smtClean="0"/>
              <a:t>Trascinare l'immagine su un segnaposto o fare clic sull'icona per aggiungerla</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it-IT" smtClean="0"/>
              <a:t>Fare clic per modificare gli stili del testo dello schema</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it-IT" smtClean="0"/>
              <a:t>Fare clic per modificare stile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0A1F6B05-A617-3145-84A9-F0F0C3911A3A}" type="datetimeFigureOut">
              <a:rPr lang="it-IT" smtClean="0"/>
              <a:pPr/>
              <a:t>09/10/2015</a:t>
            </a:fld>
            <a:endParaRPr lang="it-IT"/>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it-IT"/>
          </a:p>
        </p:txBody>
      </p:sp>
      <p:sp>
        <p:nvSpPr>
          <p:cNvPr id="6" name="Slide Number Placeholder 5"/>
          <p:cNvSpPr>
            <a:spLocks noGrp="1"/>
          </p:cNvSpPr>
          <p:nvPr>
            <p:ph type="sldNum" sz="quarter" idx="12"/>
          </p:nvPr>
        </p:nvSpPr>
        <p:spPr>
          <a:xfrm>
            <a:off x="8305800" y="6248774"/>
            <a:ext cx="554038" cy="365125"/>
          </a:xfrm>
        </p:spPr>
        <p:txBody>
          <a:bodyPr/>
          <a:lstStyle/>
          <a:p>
            <a:fld id="{072C7138-F055-F342-951F-AB77028A9C9D}" type="slidenum">
              <a:rPr lang="it-IT" smtClean="0"/>
              <a:pPr/>
              <a:t>‹N›</a:t>
            </a:fld>
            <a:endParaRPr lang="it-IT"/>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uto 2">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5" name="Date Placeholder 4"/>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72C7138-F055-F342-951F-AB77028A9C9D}"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fronto">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it-IT" smtClean="0"/>
              <a:t>Fare clic per modificare stile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7" name="Date Placeholder 6"/>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72C7138-F055-F342-951F-AB77028A9C9D}" type="slidenum">
              <a:rPr lang="it-IT" smtClean="0"/>
              <a:pPr/>
              <a:t>‹N›</a:t>
            </a:fld>
            <a:endParaRPr lang="it-IT"/>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uto, sopra e sotto">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5" name="Date Placeholder 4"/>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p:txBody>
          <a:bodyPr/>
          <a:lstStyle/>
          <a:p>
            <a:endParaRPr lang="it-IT"/>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072C7138-F055-F342-951F-AB77028A9C9D}"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uto">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it-IT" smtClean="0"/>
              <a:t>Fare clic per modificare stile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5" name="Date Placeholder 4"/>
          <p:cNvSpPr>
            <a:spLocks noGrp="1"/>
          </p:cNvSpPr>
          <p:nvPr>
            <p:ph type="dt" sz="half" idx="10"/>
          </p:nvPr>
        </p:nvSpPr>
        <p:spPr/>
        <p:txBody>
          <a:bodyPr/>
          <a:lstStyle/>
          <a:p>
            <a:fld id="{0A1F6B05-A617-3145-84A9-F0F0C3911A3A}" type="datetimeFigureOut">
              <a:rPr lang="it-IT" smtClean="0"/>
              <a:pPr/>
              <a:t>09/10/2015</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72C7138-F055-F342-951F-AB77028A9C9D}" type="slidenum">
              <a:rPr lang="it-IT" smtClean="0"/>
              <a:pPr/>
              <a:t>‹N›</a:t>
            </a:fld>
            <a:endParaRPr lang="it-IT"/>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it-IT" smtClean="0"/>
              <a:t>Fare clic per modificare stile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0A1F6B05-A617-3145-84A9-F0F0C3911A3A}" type="datetimeFigureOut">
              <a:rPr lang="it-IT" smtClean="0"/>
              <a:pPr/>
              <a:t>09/10/2015</a:t>
            </a:fld>
            <a:endParaRPr lang="it-IT"/>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it-IT"/>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072C7138-F055-F342-951F-AB77028A9C9D}"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4.png"/><Relationship Id="rId7" Type="http://schemas.openxmlformats.org/officeDocument/2006/relationships/diagramLayout" Target="../diagrams/layout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microsoft.com/office/2007/relationships/hdphoto" Target="../media/hdphoto1.wdp"/><Relationship Id="rId10" Type="http://schemas.microsoft.com/office/2007/relationships/diagramDrawing" Target="../diagrams/drawing1.xml"/><Relationship Id="rId4" Type="http://schemas.openxmlformats.org/officeDocument/2006/relationships/image" Target="../media/image5.png"/><Relationship Id="rId9" Type="http://schemas.openxmlformats.org/officeDocument/2006/relationships/diagramColors" Target="../diagrams/colors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685841"/>
            <a:ext cx="3360057" cy="1146588"/>
          </a:xfrm>
        </p:spPr>
        <p:txBody>
          <a:bodyPr>
            <a:normAutofit/>
          </a:bodyPr>
          <a:lstStyle/>
          <a:p>
            <a:pPr algn="ctr"/>
            <a:r>
              <a:rPr lang="en-US" sz="3200" b="1" dirty="0" smtClean="0">
                <a:solidFill>
                  <a:srgbClr val="000099"/>
                </a:solidFill>
                <a:effectLst>
                  <a:outerShdw blurRad="38100" dist="38100" dir="2700000" algn="tl">
                    <a:srgbClr val="000000">
                      <a:alpha val="43137"/>
                    </a:srgbClr>
                  </a:outerShdw>
                </a:effectLst>
              </a:rPr>
              <a:t>Task design </a:t>
            </a:r>
            <a:br>
              <a:rPr lang="en-US" sz="3200" b="1" dirty="0" smtClean="0">
                <a:solidFill>
                  <a:srgbClr val="000099"/>
                </a:solidFill>
                <a:effectLst>
                  <a:outerShdw blurRad="38100" dist="38100" dir="2700000" algn="tl">
                    <a:srgbClr val="000000">
                      <a:alpha val="43137"/>
                    </a:srgbClr>
                  </a:outerShdw>
                </a:effectLst>
              </a:rPr>
            </a:br>
            <a:r>
              <a:rPr lang="en-US" sz="3200" b="1" dirty="0" smtClean="0">
                <a:solidFill>
                  <a:srgbClr val="000099"/>
                </a:solidFill>
                <a:effectLst>
                  <a:outerShdw blurRad="38100" dist="38100" dir="2700000" algn="tl">
                    <a:srgbClr val="000000">
                      <a:alpha val="43137"/>
                    </a:srgbClr>
                  </a:outerShdw>
                </a:effectLst>
              </a:rPr>
              <a:t>con </a:t>
            </a:r>
            <a:r>
              <a:rPr lang="en-US" sz="3200" b="1" dirty="0" err="1" smtClean="0">
                <a:solidFill>
                  <a:srgbClr val="000099"/>
                </a:solidFill>
                <a:effectLst>
                  <a:outerShdw blurRad="38100" dist="38100" dir="2700000" algn="tl">
                    <a:srgbClr val="000000">
                      <a:alpha val="43137"/>
                    </a:srgbClr>
                  </a:outerShdw>
                </a:effectLst>
              </a:rPr>
              <a:t>GeoGebra</a:t>
            </a:r>
            <a:endParaRPr lang="en-US" sz="3200" b="1" dirty="0">
              <a:solidFill>
                <a:srgbClr val="000099"/>
              </a:solidFill>
              <a:effectLst>
                <a:outerShdw blurRad="38100" dist="38100" dir="2700000" algn="tl">
                  <a:srgbClr val="000000">
                    <a:alpha val="43137"/>
                  </a:srgbClr>
                </a:outerShdw>
              </a:effectLst>
            </a:endParaRPr>
          </a:p>
        </p:txBody>
      </p:sp>
      <p:sp>
        <p:nvSpPr>
          <p:cNvPr id="3" name="Sottotitolo 2"/>
          <p:cNvSpPr>
            <a:spLocks noGrp="1"/>
          </p:cNvSpPr>
          <p:nvPr>
            <p:ph type="subTitle" idx="1"/>
          </p:nvPr>
        </p:nvSpPr>
        <p:spPr>
          <a:xfrm>
            <a:off x="285750" y="4463143"/>
            <a:ext cx="8544378" cy="2141805"/>
          </a:xfrm>
        </p:spPr>
        <p:txBody>
          <a:bodyPr>
            <a:normAutofit/>
          </a:bodyPr>
          <a:lstStyle/>
          <a:p>
            <a:r>
              <a:rPr lang="it-IT" sz="3000" dirty="0">
                <a:solidFill>
                  <a:schemeClr val="tx1"/>
                </a:solidFill>
              </a:rPr>
              <a:t>Silvia </a:t>
            </a:r>
            <a:r>
              <a:rPr lang="it-IT" sz="3000" dirty="0" smtClean="0">
                <a:solidFill>
                  <a:schemeClr val="tx1"/>
                </a:solidFill>
              </a:rPr>
              <a:t>Beltramino, </a:t>
            </a:r>
            <a:r>
              <a:rPr lang="it-IT" sz="3000" dirty="0">
                <a:solidFill>
                  <a:schemeClr val="tx1"/>
                </a:solidFill>
              </a:rPr>
              <a:t>Federica </a:t>
            </a:r>
            <a:r>
              <a:rPr lang="it-IT" sz="3000" dirty="0" smtClean="0">
                <a:solidFill>
                  <a:schemeClr val="tx1"/>
                </a:solidFill>
              </a:rPr>
              <a:t>Broglio, </a:t>
            </a:r>
          </a:p>
          <a:p>
            <a:r>
              <a:rPr lang="it-IT" sz="3000" dirty="0" smtClean="0">
                <a:solidFill>
                  <a:schemeClr val="tx1"/>
                </a:solidFill>
              </a:rPr>
              <a:t>Laura Cordiali, </a:t>
            </a:r>
            <a:r>
              <a:rPr lang="it-IT" sz="3000" dirty="0">
                <a:solidFill>
                  <a:schemeClr val="tx1"/>
                </a:solidFill>
              </a:rPr>
              <a:t>Paola </a:t>
            </a:r>
            <a:r>
              <a:rPr lang="it-IT" sz="3000" dirty="0" err="1" smtClean="0">
                <a:solidFill>
                  <a:schemeClr val="tx1"/>
                </a:solidFill>
              </a:rPr>
              <a:t>Eandi</a:t>
            </a:r>
            <a:r>
              <a:rPr lang="it-IT" sz="3000" dirty="0" smtClean="0">
                <a:solidFill>
                  <a:schemeClr val="tx1"/>
                </a:solidFill>
              </a:rPr>
              <a:t>,  </a:t>
            </a:r>
            <a:r>
              <a:rPr lang="it-IT" sz="3000" dirty="0" err="1" smtClean="0">
                <a:solidFill>
                  <a:schemeClr val="tx1"/>
                </a:solidFill>
              </a:rPr>
              <a:t>Vigilio</a:t>
            </a:r>
            <a:r>
              <a:rPr lang="it-IT" sz="3000" dirty="0" smtClean="0">
                <a:solidFill>
                  <a:schemeClr val="tx1"/>
                </a:solidFill>
              </a:rPr>
              <a:t> Ferrazza, </a:t>
            </a:r>
          </a:p>
          <a:p>
            <a:r>
              <a:rPr lang="it-IT" sz="3000" dirty="0" smtClean="0">
                <a:solidFill>
                  <a:schemeClr val="tx1"/>
                </a:solidFill>
              </a:rPr>
              <a:t>Federica </a:t>
            </a:r>
            <a:r>
              <a:rPr lang="it-IT" sz="3000" dirty="0" err="1" smtClean="0">
                <a:solidFill>
                  <a:schemeClr val="tx1"/>
                </a:solidFill>
              </a:rPr>
              <a:t>Magonara</a:t>
            </a:r>
            <a:r>
              <a:rPr lang="it-IT" sz="3000" dirty="0" smtClean="0">
                <a:solidFill>
                  <a:schemeClr val="tx1"/>
                </a:solidFill>
              </a:rPr>
              <a:t>, </a:t>
            </a:r>
            <a:r>
              <a:rPr lang="it-IT" sz="3000" dirty="0">
                <a:solidFill>
                  <a:schemeClr val="tx1"/>
                </a:solidFill>
              </a:rPr>
              <a:t>Monica </a:t>
            </a:r>
            <a:r>
              <a:rPr lang="it-IT" sz="3000" dirty="0" smtClean="0">
                <a:solidFill>
                  <a:schemeClr val="tx1"/>
                </a:solidFill>
              </a:rPr>
              <a:t>Mattei, </a:t>
            </a:r>
          </a:p>
          <a:p>
            <a:r>
              <a:rPr lang="it-IT" sz="3000" dirty="0" smtClean="0">
                <a:solidFill>
                  <a:schemeClr val="tx1"/>
                </a:solidFill>
              </a:rPr>
              <a:t>Donatella Merlo, </a:t>
            </a:r>
            <a:r>
              <a:rPr lang="it-IT" sz="3000" dirty="0">
                <a:solidFill>
                  <a:schemeClr val="tx1"/>
                </a:solidFill>
              </a:rPr>
              <a:t>Germana </a:t>
            </a:r>
            <a:r>
              <a:rPr lang="it-IT" sz="3000" dirty="0" err="1" smtClean="0">
                <a:solidFill>
                  <a:schemeClr val="tx1"/>
                </a:solidFill>
              </a:rPr>
              <a:t>Trinchero</a:t>
            </a:r>
            <a:r>
              <a:rPr lang="it-IT" sz="3000" dirty="0" smtClean="0">
                <a:solidFill>
                  <a:schemeClr val="tx1"/>
                </a:solidFill>
              </a:rPr>
              <a:t> </a:t>
            </a:r>
            <a:endParaRPr lang="it-IT" sz="3000" dirty="0">
              <a:solidFill>
                <a:schemeClr val="tx1"/>
              </a:solidFill>
            </a:endParaRPr>
          </a:p>
        </p:txBody>
      </p:sp>
      <p:sp>
        <p:nvSpPr>
          <p:cNvPr id="4" name="CasellaDiTesto 3"/>
          <p:cNvSpPr txBox="1"/>
          <p:nvPr/>
        </p:nvSpPr>
        <p:spPr>
          <a:xfrm>
            <a:off x="1342571" y="181429"/>
            <a:ext cx="184666" cy="369332"/>
          </a:xfrm>
          <a:prstGeom prst="rect">
            <a:avLst/>
          </a:prstGeom>
          <a:noFill/>
        </p:spPr>
        <p:txBody>
          <a:bodyPr wrap="none" rtlCol="0">
            <a:spAutoFit/>
          </a:bodyPr>
          <a:lstStyle/>
          <a:p>
            <a:endParaRPr lang="it-IT" dirty="0"/>
          </a:p>
        </p:txBody>
      </p:sp>
      <p:pic>
        <p:nvPicPr>
          <p:cNvPr id="7" name="Picture 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656365" y="408822"/>
            <a:ext cx="1981200" cy="554038"/>
          </a:xfrm>
          <a:prstGeom prst="rect">
            <a:avLst/>
          </a:prstGeom>
          <a:noFill/>
          <a:ln w="9525">
            <a:noFill/>
            <a:round/>
            <a:headEnd/>
            <a:tailEnd/>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85750" y="2042885"/>
            <a:ext cx="4279900" cy="561975"/>
          </a:xfrm>
          <a:prstGeom prst="rect">
            <a:avLst/>
          </a:prstGeom>
          <a:noFill/>
          <a:ln w="12700">
            <a:noFill/>
            <a:miter lim="800000"/>
            <a:headEnd/>
            <a:tailEnd/>
          </a:ln>
        </p:spPr>
      </p:pic>
      <p:pic>
        <p:nvPicPr>
          <p:cNvPr id="9" name="Picture 3"/>
          <p:cNvPicPr>
            <a:picLocks noChangeAspect="1" noChangeArrowheads="1"/>
          </p:cNvPicPr>
          <p:nvPr/>
        </p:nvPicPr>
        <p:blipFill>
          <a:blip r:embed="rId5"/>
          <a:srcRect/>
          <a:stretch>
            <a:fillRect/>
          </a:stretch>
        </p:blipFill>
        <p:spPr bwMode="auto">
          <a:xfrm>
            <a:off x="6844166" y="2635785"/>
            <a:ext cx="1985962" cy="1054100"/>
          </a:xfrm>
          <a:prstGeom prst="rect">
            <a:avLst/>
          </a:prstGeom>
          <a:noFill/>
          <a:ln w="12700">
            <a:noFill/>
            <a:miter lim="800000"/>
            <a:headEnd/>
            <a:tailEnd/>
          </a:ln>
        </p:spPr>
      </p:pic>
      <p:sp>
        <p:nvSpPr>
          <p:cNvPr id="6" name="CasellaDiTesto 5"/>
          <p:cNvSpPr txBox="1"/>
          <p:nvPr/>
        </p:nvSpPr>
        <p:spPr>
          <a:xfrm>
            <a:off x="649514" y="3508455"/>
            <a:ext cx="3879850" cy="553998"/>
          </a:xfrm>
          <a:prstGeom prst="rect">
            <a:avLst/>
          </a:prstGeom>
          <a:noFill/>
        </p:spPr>
        <p:txBody>
          <a:bodyPr wrap="square" rtlCol="0">
            <a:spAutoFit/>
          </a:bodyPr>
          <a:lstStyle/>
          <a:p>
            <a:pPr algn="r"/>
            <a:r>
              <a:rPr lang="it-IT" sz="3000" dirty="0" err="1" smtClean="0"/>
              <a:t>Coord</a:t>
            </a:r>
            <a:r>
              <a:rPr lang="it-IT" sz="3000" dirty="0" smtClean="0"/>
              <a:t>. O. </a:t>
            </a:r>
            <a:r>
              <a:rPr lang="it-IT" sz="3000" dirty="0" err="1" smtClean="0"/>
              <a:t>Robutti</a:t>
            </a:r>
            <a:endParaRPr lang="it-IT" sz="3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614718" y="675560"/>
            <a:ext cx="3986348" cy="646331"/>
          </a:xfrm>
          <a:prstGeom prst="rect">
            <a:avLst/>
          </a:prstGeom>
          <a:noFill/>
        </p:spPr>
        <p:txBody>
          <a:bodyPr wrap="none" rtlCol="0">
            <a:spAutoFit/>
          </a:bodyPr>
          <a:lstStyle/>
          <a:p>
            <a:r>
              <a:rPr lang="it-IT" sz="3600" dirty="0" smtClean="0">
                <a:solidFill>
                  <a:srgbClr val="0066FF"/>
                </a:solidFill>
                <a:latin typeface="+mj-lt"/>
                <a:ea typeface="+mj-ea"/>
                <a:cs typeface="+mj-cs"/>
              </a:rPr>
              <a:t>Modalità</a:t>
            </a:r>
            <a:r>
              <a:rPr lang="it-IT" sz="2800" dirty="0" smtClean="0">
                <a:solidFill>
                  <a:srgbClr val="0066FF"/>
                </a:solidFill>
                <a:latin typeface="Arial"/>
                <a:cs typeface="Arial"/>
              </a:rPr>
              <a:t> </a:t>
            </a:r>
            <a:r>
              <a:rPr lang="it-IT" sz="3600" dirty="0" smtClean="0">
                <a:solidFill>
                  <a:srgbClr val="0066FF"/>
                </a:solidFill>
                <a:latin typeface="+mj-lt"/>
                <a:ea typeface="+mj-ea"/>
                <a:cs typeface="+mj-cs"/>
              </a:rPr>
              <a:t>di lavoro</a:t>
            </a:r>
            <a:endParaRPr lang="it-IT" sz="3600" dirty="0">
              <a:solidFill>
                <a:srgbClr val="0066FF"/>
              </a:solidFill>
              <a:latin typeface="+mj-lt"/>
              <a:ea typeface="+mj-ea"/>
              <a:cs typeface="+mj-cs"/>
            </a:endParaRPr>
          </a:p>
        </p:txBody>
      </p:sp>
      <p:sp>
        <p:nvSpPr>
          <p:cNvPr id="4" name="Rettangolo 3"/>
          <p:cNvSpPr/>
          <p:nvPr/>
        </p:nvSpPr>
        <p:spPr>
          <a:xfrm>
            <a:off x="677907" y="1671145"/>
            <a:ext cx="7315201" cy="3970318"/>
          </a:xfrm>
          <a:prstGeom prst="rect">
            <a:avLst/>
          </a:prstGeom>
        </p:spPr>
        <p:txBody>
          <a:bodyPr wrap="square">
            <a:spAutoFit/>
          </a:bodyPr>
          <a:lstStyle/>
          <a:p>
            <a:pPr marL="457200" indent="-457200">
              <a:buClr>
                <a:schemeClr val="accent1"/>
              </a:buClr>
              <a:buFont typeface="Wingdings" pitchFamily="2" charset="2"/>
              <a:buChar char="§"/>
            </a:pPr>
            <a:r>
              <a:rPr lang="it-IT" sz="2800" dirty="0" smtClean="0">
                <a:solidFill>
                  <a:srgbClr val="000000"/>
                </a:solidFill>
              </a:rPr>
              <a:t>Lavori individuali e/o in piccoli gruppi</a:t>
            </a:r>
          </a:p>
          <a:p>
            <a:pPr marL="914400" lvl="1" indent="-457200">
              <a:buClr>
                <a:schemeClr val="accent1"/>
              </a:buClr>
              <a:buFont typeface="Wingdings" pitchFamily="2" charset="2"/>
              <a:buChar char="§"/>
            </a:pPr>
            <a:r>
              <a:rPr lang="it-IT" sz="2800" dirty="0">
                <a:solidFill>
                  <a:srgbClr val="000000"/>
                </a:solidFill>
              </a:rPr>
              <a:t>c</a:t>
            </a:r>
            <a:r>
              <a:rPr lang="it-IT" sz="2800" dirty="0" smtClean="0">
                <a:solidFill>
                  <a:srgbClr val="000000"/>
                </a:solidFill>
              </a:rPr>
              <a:t>on </a:t>
            </a:r>
            <a:r>
              <a:rPr lang="it-IT" sz="2800" dirty="0" smtClean="0">
                <a:solidFill>
                  <a:srgbClr val="000000"/>
                </a:solidFill>
              </a:rPr>
              <a:t>carta e matita </a:t>
            </a:r>
          </a:p>
          <a:p>
            <a:pPr marL="914400" lvl="1" indent="-457200">
              <a:buClr>
                <a:schemeClr val="accent1"/>
              </a:buClr>
              <a:buFont typeface="Wingdings" pitchFamily="2" charset="2"/>
              <a:buChar char="§"/>
            </a:pPr>
            <a:r>
              <a:rPr lang="it-IT" sz="2800" dirty="0">
                <a:solidFill>
                  <a:srgbClr val="000000"/>
                </a:solidFill>
              </a:rPr>
              <a:t>c</a:t>
            </a:r>
            <a:r>
              <a:rPr lang="it-IT" sz="2800" dirty="0" smtClean="0">
                <a:solidFill>
                  <a:srgbClr val="000000"/>
                </a:solidFill>
              </a:rPr>
              <a:t>on </a:t>
            </a:r>
            <a:r>
              <a:rPr lang="it-IT" sz="2800" dirty="0" err="1" smtClean="0">
                <a:solidFill>
                  <a:srgbClr val="000000"/>
                </a:solidFill>
              </a:rPr>
              <a:t>G</a:t>
            </a:r>
            <a:r>
              <a:rPr lang="it-IT" sz="2800" dirty="0" err="1" smtClean="0">
                <a:solidFill>
                  <a:srgbClr val="000000"/>
                </a:solidFill>
              </a:rPr>
              <a:t>eoGebra</a:t>
            </a:r>
            <a:endParaRPr lang="it-IT" sz="2800" dirty="0" smtClean="0">
              <a:solidFill>
                <a:srgbClr val="000000"/>
              </a:solidFill>
            </a:endParaRPr>
          </a:p>
          <a:p>
            <a:pPr lvl="1">
              <a:buClr>
                <a:schemeClr val="accent1"/>
              </a:buClr>
              <a:buFont typeface="Wingdings" pitchFamily="2" charset="2"/>
              <a:buChar char="§"/>
            </a:pPr>
            <a:endParaRPr lang="it-IT" sz="2800" dirty="0" smtClean="0">
              <a:solidFill>
                <a:srgbClr val="000000"/>
              </a:solidFill>
            </a:endParaRPr>
          </a:p>
          <a:p>
            <a:pPr marL="457200" indent="-457200">
              <a:buClr>
                <a:schemeClr val="accent1"/>
              </a:buClr>
              <a:buFont typeface="Wingdings" pitchFamily="2" charset="2"/>
              <a:buChar char="§"/>
            </a:pPr>
            <a:r>
              <a:rPr lang="it-IT" sz="2800" dirty="0" smtClean="0">
                <a:solidFill>
                  <a:srgbClr val="000000"/>
                </a:solidFill>
              </a:rPr>
              <a:t>Discussione matematica</a:t>
            </a:r>
          </a:p>
          <a:p>
            <a:pPr marL="457200" indent="-457200">
              <a:buClr>
                <a:schemeClr val="accent1"/>
              </a:buClr>
              <a:buFont typeface="Wingdings" pitchFamily="2" charset="2"/>
              <a:buChar char="§"/>
            </a:pPr>
            <a:endParaRPr lang="it-IT" sz="2800" dirty="0" smtClean="0">
              <a:solidFill>
                <a:srgbClr val="000000"/>
              </a:solidFill>
            </a:endParaRPr>
          </a:p>
          <a:p>
            <a:pPr marL="457200" indent="-457200">
              <a:buClr>
                <a:schemeClr val="accent1"/>
              </a:buClr>
              <a:buFont typeface="Wingdings" pitchFamily="2" charset="2"/>
              <a:buChar char="§"/>
            </a:pPr>
            <a:r>
              <a:rPr lang="it-IT" sz="2800" dirty="0" smtClean="0">
                <a:solidFill>
                  <a:srgbClr val="000000"/>
                </a:solidFill>
              </a:rPr>
              <a:t>Lezione frontale</a:t>
            </a:r>
          </a:p>
          <a:p>
            <a:pPr>
              <a:buClr>
                <a:schemeClr val="accent1"/>
              </a:buClr>
              <a:buFont typeface="Wingdings" pitchFamily="2" charset="2"/>
              <a:buChar char="§"/>
            </a:pPr>
            <a:endParaRPr lang="it-IT" sz="2800" dirty="0" smtClean="0">
              <a:solidFill>
                <a:srgbClr val="000000"/>
              </a:solidFill>
            </a:endParaRPr>
          </a:p>
          <a:p>
            <a:pPr marL="457200" indent="-457200">
              <a:buClr>
                <a:schemeClr val="accent1"/>
              </a:buClr>
              <a:buFont typeface="Wingdings" pitchFamily="2" charset="2"/>
              <a:buChar char="§"/>
            </a:pPr>
            <a:r>
              <a:rPr lang="it-IT" sz="2800" dirty="0" smtClean="0">
                <a:solidFill>
                  <a:srgbClr val="000000"/>
                </a:solidFill>
              </a:rPr>
              <a:t>Video</a:t>
            </a:r>
            <a:endParaRPr lang="en-US" dirty="0"/>
          </a:p>
        </p:txBody>
      </p:sp>
    </p:spTree>
    <p:extLst>
      <p:ext uri="{BB962C8B-B14F-4D97-AF65-F5344CB8AC3E}">
        <p14:creationId xmlns:p14="http://schemas.microsoft.com/office/powerpoint/2010/main" val="6204715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798286" y="381000"/>
            <a:ext cx="7329714" cy="2246769"/>
          </a:xfrm>
          <a:prstGeom prst="rect">
            <a:avLst/>
          </a:prstGeom>
          <a:noFill/>
        </p:spPr>
        <p:txBody>
          <a:bodyPr wrap="square" rtlCol="0">
            <a:spAutoFit/>
          </a:bodyPr>
          <a:lstStyle/>
          <a:p>
            <a:r>
              <a:rPr lang="it-IT" sz="2000" dirty="0" err="1">
                <a:latin typeface="Arial"/>
                <a:cs typeface="Arial"/>
              </a:rPr>
              <a:t>Okunoshima</a:t>
            </a:r>
            <a:r>
              <a:rPr lang="it-IT" sz="2000" dirty="0">
                <a:latin typeface="Arial"/>
                <a:cs typeface="Arial"/>
              </a:rPr>
              <a:t> è un’isola del Giappone. </a:t>
            </a:r>
          </a:p>
          <a:p>
            <a:r>
              <a:rPr lang="it-IT" sz="2000" dirty="0">
                <a:latin typeface="Arial"/>
                <a:cs typeface="Arial"/>
              </a:rPr>
              <a:t>L’isola è un ambiente ottimale per i conigli con risorse di cibo illimitate, spazio illimitato, non son presenti predatori e i conigli sono immuni da malattie.</a:t>
            </a:r>
          </a:p>
          <a:p>
            <a:r>
              <a:rPr lang="it-IT" sz="2000" dirty="0" err="1">
                <a:latin typeface="Arial"/>
                <a:cs typeface="Arial"/>
              </a:rPr>
              <a:t>Naganori</a:t>
            </a:r>
            <a:r>
              <a:rPr lang="it-IT" sz="2000" dirty="0">
                <a:latin typeface="Arial"/>
                <a:cs typeface="Arial"/>
              </a:rPr>
              <a:t> si è trasferito nell’isola con l’intento di crearvi un allevamento di conigli e porta con sé 200 conigli. Nei mesi successivi osserva la loro crescita con indicato in tabella</a:t>
            </a:r>
            <a:r>
              <a:rPr lang="it-IT" sz="2000" dirty="0" smtClean="0">
                <a:latin typeface="Arial"/>
                <a:cs typeface="Arial"/>
              </a:rPr>
              <a:t>:</a:t>
            </a:r>
            <a:endParaRPr lang="it-IT" sz="2000" dirty="0">
              <a:latin typeface="Arial"/>
              <a:cs typeface="Arial"/>
            </a:endParaRPr>
          </a:p>
        </p:txBody>
      </p:sp>
      <p:sp>
        <p:nvSpPr>
          <p:cNvPr id="3" name="CasellaDiTesto 2"/>
          <p:cNvSpPr txBox="1"/>
          <p:nvPr/>
        </p:nvSpPr>
        <p:spPr>
          <a:xfrm>
            <a:off x="3871686" y="3542848"/>
            <a:ext cx="5072743" cy="3170099"/>
          </a:xfrm>
          <a:prstGeom prst="rect">
            <a:avLst/>
          </a:prstGeom>
          <a:noFill/>
        </p:spPr>
        <p:txBody>
          <a:bodyPr wrap="square" rtlCol="0">
            <a:spAutoFit/>
          </a:bodyPr>
          <a:lstStyle/>
          <a:p>
            <a:r>
              <a:rPr lang="it-IT" sz="2000" dirty="0" smtClean="0">
                <a:latin typeface="Arial"/>
                <a:cs typeface="Arial"/>
              </a:rPr>
              <a:t>Completa </a:t>
            </a:r>
            <a:r>
              <a:rPr lang="it-IT" sz="2000" dirty="0">
                <a:latin typeface="Arial"/>
                <a:cs typeface="Arial"/>
              </a:rPr>
              <a:t>la tabella. </a:t>
            </a:r>
          </a:p>
          <a:p>
            <a:endParaRPr lang="it-IT" sz="2000" dirty="0" smtClean="0">
              <a:latin typeface="Arial"/>
              <a:cs typeface="Arial"/>
            </a:endParaRPr>
          </a:p>
          <a:p>
            <a:r>
              <a:rPr lang="it-IT" sz="2000" dirty="0" smtClean="0">
                <a:latin typeface="Arial"/>
                <a:cs typeface="Arial"/>
              </a:rPr>
              <a:t>Con </a:t>
            </a:r>
            <a:r>
              <a:rPr lang="it-IT" sz="2000" dirty="0">
                <a:latin typeface="Arial"/>
                <a:cs typeface="Arial"/>
              </a:rPr>
              <a:t>il termine “tasso di crescita” si intende il rapporto tra il numero di conigli di un mese e il numero di conigli del mese precedente.</a:t>
            </a:r>
          </a:p>
          <a:p>
            <a:r>
              <a:rPr lang="it-IT" sz="2000" dirty="0">
                <a:latin typeface="Arial"/>
                <a:cs typeface="Arial"/>
              </a:rPr>
              <a:t>Qual è il tasso di crescita dei conigli? Come cresce questa popolazione? Motiva la risposta.</a:t>
            </a:r>
          </a:p>
          <a:p>
            <a:r>
              <a:rPr lang="it-IT" sz="2000" dirty="0">
                <a:latin typeface="Arial"/>
                <a:cs typeface="Arial"/>
              </a:rPr>
              <a:t> </a:t>
            </a:r>
          </a:p>
        </p:txBody>
      </p:sp>
      <p:graphicFrame>
        <p:nvGraphicFramePr>
          <p:cNvPr id="2" name="Tabella 1"/>
          <p:cNvGraphicFramePr>
            <a:graphicFrameLocks noGrp="1"/>
          </p:cNvGraphicFramePr>
          <p:nvPr>
            <p:extLst>
              <p:ext uri="{D42A27DB-BD31-4B8C-83A1-F6EECF244321}">
                <p14:modId xmlns:p14="http://schemas.microsoft.com/office/powerpoint/2010/main" val="3686130003"/>
              </p:ext>
            </p:extLst>
          </p:nvPr>
        </p:nvGraphicFramePr>
        <p:xfrm>
          <a:off x="961572" y="2902858"/>
          <a:ext cx="2739571" cy="2225040"/>
        </p:xfrm>
        <a:graphic>
          <a:graphicData uri="http://schemas.openxmlformats.org/drawingml/2006/table">
            <a:tbl>
              <a:tblPr firstRow="1" bandRow="1">
                <a:tableStyleId>{2D5ABB26-0587-4C30-8999-92F81FD0307C}</a:tableStyleId>
              </a:tblPr>
              <a:tblGrid>
                <a:gridCol w="943428"/>
                <a:gridCol w="1796143"/>
              </a:tblGrid>
              <a:tr h="370840">
                <a:tc>
                  <a:txBody>
                    <a:bodyPr/>
                    <a:lstStyle/>
                    <a:p>
                      <a:r>
                        <a:rPr lang="it-IT" dirty="0" smtClean="0">
                          <a:latin typeface="Arial"/>
                          <a:cs typeface="Arial"/>
                        </a:rPr>
                        <a:t>Mesi</a:t>
                      </a:r>
                      <a:endParaRPr lang="it-IT" dirty="0">
                        <a:latin typeface="Arial"/>
                        <a:cs typeface="Arial"/>
                      </a:endParaRP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r>
                        <a:rPr lang="it-IT" dirty="0" smtClean="0">
                          <a:latin typeface="Arial"/>
                          <a:cs typeface="Arial"/>
                        </a:rPr>
                        <a:t>Numero conigli</a:t>
                      </a:r>
                      <a:endParaRPr lang="it-IT" dirty="0">
                        <a:latin typeface="Arial"/>
                        <a:cs typeface="Arial"/>
                      </a:endParaRP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r h="370840">
                <a:tc>
                  <a:txBody>
                    <a:bodyPr/>
                    <a:lstStyle/>
                    <a:p>
                      <a:r>
                        <a:rPr lang="it-IT" dirty="0" smtClean="0">
                          <a:latin typeface="Arial"/>
                          <a:cs typeface="Arial"/>
                        </a:rPr>
                        <a:t>1</a:t>
                      </a:r>
                      <a:endParaRPr lang="it-IT" dirty="0">
                        <a:latin typeface="Arial"/>
                        <a:cs typeface="Arial"/>
                      </a:endParaRP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r>
                        <a:rPr lang="it-IT" dirty="0" smtClean="0">
                          <a:latin typeface="Arial"/>
                          <a:cs typeface="Arial"/>
                        </a:rPr>
                        <a:t>200</a:t>
                      </a: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r h="370840">
                <a:tc>
                  <a:txBody>
                    <a:bodyPr/>
                    <a:lstStyle/>
                    <a:p>
                      <a:r>
                        <a:rPr lang="it-IT" dirty="0" smtClean="0">
                          <a:latin typeface="Arial"/>
                          <a:cs typeface="Arial"/>
                        </a:rPr>
                        <a:t>2</a:t>
                      </a:r>
                      <a:endParaRPr lang="it-IT" dirty="0">
                        <a:latin typeface="Arial"/>
                        <a:cs typeface="Arial"/>
                      </a:endParaRP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r>
                        <a:rPr lang="it-IT" dirty="0" smtClean="0">
                          <a:latin typeface="Arial"/>
                          <a:cs typeface="Arial"/>
                        </a:rPr>
                        <a:t>240</a:t>
                      </a: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r h="370840">
                <a:tc>
                  <a:txBody>
                    <a:bodyPr/>
                    <a:lstStyle/>
                    <a:p>
                      <a:r>
                        <a:rPr lang="it-IT" dirty="0" smtClean="0">
                          <a:latin typeface="Arial"/>
                          <a:cs typeface="Arial"/>
                        </a:rPr>
                        <a:t>3</a:t>
                      </a:r>
                      <a:endParaRPr lang="it-IT" dirty="0">
                        <a:latin typeface="Arial"/>
                        <a:cs typeface="Arial"/>
                      </a:endParaRP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r>
                        <a:rPr lang="it-IT" dirty="0" smtClean="0">
                          <a:latin typeface="Arial"/>
                          <a:cs typeface="Arial"/>
                        </a:rPr>
                        <a:t>288</a:t>
                      </a: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r h="370840">
                <a:tc>
                  <a:txBody>
                    <a:bodyPr/>
                    <a:lstStyle/>
                    <a:p>
                      <a:r>
                        <a:rPr lang="it-IT" dirty="0" smtClean="0">
                          <a:latin typeface="Arial"/>
                          <a:cs typeface="Arial"/>
                        </a:rPr>
                        <a:t>4</a:t>
                      </a:r>
                      <a:endParaRPr lang="it-IT" dirty="0">
                        <a:latin typeface="Arial"/>
                        <a:cs typeface="Arial"/>
                      </a:endParaRP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r>
                        <a:rPr lang="it-IT" dirty="0" smtClean="0">
                          <a:latin typeface="Arial"/>
                          <a:cs typeface="Arial"/>
                        </a:rPr>
                        <a:t>…</a:t>
                      </a: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r h="370840">
                <a:tc>
                  <a:txBody>
                    <a:bodyPr/>
                    <a:lstStyle/>
                    <a:p>
                      <a:r>
                        <a:rPr lang="it-IT" dirty="0" smtClean="0">
                          <a:latin typeface="Arial"/>
                          <a:cs typeface="Arial"/>
                        </a:rPr>
                        <a:t>5</a:t>
                      </a:r>
                      <a:endParaRPr lang="it-IT" dirty="0">
                        <a:latin typeface="Arial"/>
                        <a:cs typeface="Arial"/>
                      </a:endParaRP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r>
                        <a:rPr lang="it-IT" dirty="0" smtClean="0">
                          <a:latin typeface="Arial"/>
                          <a:cs typeface="Arial"/>
                        </a:rPr>
                        <a:t>…</a:t>
                      </a:r>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bl>
          </a:graphicData>
        </a:graphic>
      </p:graphicFrame>
      <p:sp>
        <p:nvSpPr>
          <p:cNvPr id="5" name="CasellaDiTesto 4"/>
          <p:cNvSpPr txBox="1"/>
          <p:nvPr/>
        </p:nvSpPr>
        <p:spPr>
          <a:xfrm rot="16200000">
            <a:off x="7740762" y="906736"/>
            <a:ext cx="1590906" cy="369332"/>
          </a:xfrm>
          <a:prstGeom prst="rect">
            <a:avLst/>
          </a:prstGeom>
          <a:noFill/>
        </p:spPr>
        <p:txBody>
          <a:bodyPr wrap="square" rtlCol="0">
            <a:spAutoFit/>
          </a:bodyPr>
          <a:lstStyle/>
          <a:p>
            <a:pPr algn="ctr"/>
            <a:r>
              <a:rPr lang="it-IT" b="1" dirty="0" smtClean="0"/>
              <a:t>SCHEDA 1</a:t>
            </a:r>
            <a:endParaRPr lang="it-IT" b="1" dirty="0"/>
          </a:p>
        </p:txBody>
      </p:sp>
      <p:sp>
        <p:nvSpPr>
          <p:cNvPr id="7" name="Fumetto 3 6"/>
          <p:cNvSpPr/>
          <p:nvPr/>
        </p:nvSpPr>
        <p:spPr>
          <a:xfrm>
            <a:off x="4771570" y="1433287"/>
            <a:ext cx="2848430" cy="1469572"/>
          </a:xfrm>
          <a:prstGeom prst="wedgeEllipseCallout">
            <a:avLst>
              <a:gd name="adj1" fmla="val -52451"/>
              <a:gd name="adj2" fmla="val 5879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solidFill>
                  <a:srgbClr val="0D0D0D"/>
                </a:solidFill>
              </a:rPr>
              <a:t>Cosa vuol dire “come cresce”?</a:t>
            </a:r>
            <a:endParaRPr lang="it-IT" dirty="0">
              <a:solidFill>
                <a:srgbClr val="0D0D0D"/>
              </a:solidFill>
            </a:endParaRPr>
          </a:p>
        </p:txBody>
      </p:sp>
      <p:sp>
        <p:nvSpPr>
          <p:cNvPr id="8" name="Fumetto 3 7"/>
          <p:cNvSpPr/>
          <p:nvPr/>
        </p:nvSpPr>
        <p:spPr>
          <a:xfrm>
            <a:off x="5872451" y="2320473"/>
            <a:ext cx="2848430" cy="1469572"/>
          </a:xfrm>
          <a:prstGeom prst="wedgeEllipseCallout">
            <a:avLst>
              <a:gd name="adj1" fmla="val -52451"/>
              <a:gd name="adj2" fmla="val 5879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solidFill>
                  <a:srgbClr val="0D0D0D"/>
                </a:solidFill>
              </a:rPr>
              <a:t>Ma l’isola esiste sul serio?</a:t>
            </a:r>
            <a:endParaRPr lang="it-IT" dirty="0">
              <a:solidFill>
                <a:srgbClr val="0D0D0D"/>
              </a:solidFill>
            </a:endParaRPr>
          </a:p>
        </p:txBody>
      </p:sp>
      <p:sp>
        <p:nvSpPr>
          <p:cNvPr id="9" name="Fumetto 3 8"/>
          <p:cNvSpPr/>
          <p:nvPr/>
        </p:nvSpPr>
        <p:spPr>
          <a:xfrm>
            <a:off x="1923140" y="417283"/>
            <a:ext cx="2848430" cy="1469572"/>
          </a:xfrm>
          <a:prstGeom prst="wedgeEllipseCallout">
            <a:avLst>
              <a:gd name="adj1" fmla="val 2326"/>
              <a:gd name="adj2" fmla="val 7484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solidFill>
                  <a:srgbClr val="0D0D0D"/>
                </a:solidFill>
              </a:rPr>
              <a:t>Cosa facciamo se viene un numero con la virgola?</a:t>
            </a:r>
            <a:endParaRPr lang="it-IT" dirty="0">
              <a:solidFill>
                <a:srgbClr val="0D0D0D"/>
              </a:solidFill>
            </a:endParaRPr>
          </a:p>
        </p:txBody>
      </p:sp>
    </p:spTree>
    <p:extLst>
      <p:ext uri="{BB962C8B-B14F-4D97-AF65-F5344CB8AC3E}">
        <p14:creationId xmlns:p14="http://schemas.microsoft.com/office/powerpoint/2010/main" val="2990399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Risultati immagini per okunoshima"/>
          <p:cNvPicPr>
            <a:picLocks noGrp="1"/>
          </p:cNvPicPr>
          <p:nvPr>
            <p:ph idx="1"/>
          </p:nvPr>
        </p:nvPicPr>
        <p:blipFill>
          <a:blip r:embed="rId2" cstate="print"/>
          <a:srcRect/>
          <a:stretch>
            <a:fillRect/>
          </a:stretch>
        </p:blipFill>
        <p:spPr bwMode="auto">
          <a:xfrm>
            <a:off x="539552" y="1056290"/>
            <a:ext cx="7453565" cy="5181022"/>
          </a:xfrm>
          <a:prstGeom prst="rect">
            <a:avLst/>
          </a:prstGeom>
          <a:noFill/>
          <a:ln w="9525">
            <a:noFill/>
            <a:miter lim="800000"/>
            <a:headEnd/>
            <a:tailEnd/>
          </a:ln>
        </p:spPr>
      </p:pic>
    </p:spTree>
    <p:extLst>
      <p:ext uri="{BB962C8B-B14F-4D97-AF65-F5344CB8AC3E}">
        <p14:creationId xmlns:p14="http://schemas.microsoft.com/office/powerpoint/2010/main" val="8493196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Schermata 2015-09-25 alle 15.43.18.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743027" y="3711493"/>
            <a:ext cx="4312879" cy="2650527"/>
          </a:xfrm>
          <a:prstGeom prst="rect">
            <a:avLst/>
          </a:prstGeom>
        </p:spPr>
      </p:pic>
      <p:pic>
        <p:nvPicPr>
          <p:cNvPr id="5" name="Immagine 4" descr="Schermata 2015-09-25 alle 15.42.57.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84094"/>
            <a:ext cx="4743027" cy="5038849"/>
          </a:xfrm>
          <a:prstGeom prst="rect">
            <a:avLst/>
          </a:prstGeom>
        </p:spPr>
      </p:pic>
    </p:spTree>
    <p:extLst>
      <p:ext uri="{BB962C8B-B14F-4D97-AF65-F5344CB8AC3E}">
        <p14:creationId xmlns:p14="http://schemas.microsoft.com/office/powerpoint/2010/main" val="34467637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798286" y="455695"/>
            <a:ext cx="6858000" cy="2554545"/>
          </a:xfrm>
          <a:prstGeom prst="rect">
            <a:avLst/>
          </a:prstGeom>
          <a:noFill/>
        </p:spPr>
        <p:txBody>
          <a:bodyPr wrap="square" rtlCol="0">
            <a:spAutoFit/>
          </a:bodyPr>
          <a:lstStyle/>
          <a:p>
            <a:r>
              <a:rPr lang="it-IT" sz="2000" dirty="0" smtClean="0">
                <a:latin typeface="Arial"/>
                <a:cs typeface="Arial"/>
              </a:rPr>
              <a:t>Apri </a:t>
            </a:r>
            <a:r>
              <a:rPr lang="it-IT" sz="2000" dirty="0" err="1">
                <a:latin typeface="Arial"/>
                <a:cs typeface="Arial"/>
              </a:rPr>
              <a:t>GeoGebra</a:t>
            </a:r>
            <a:r>
              <a:rPr lang="it-IT" sz="2000" dirty="0">
                <a:latin typeface="Arial"/>
                <a:cs typeface="Arial"/>
              </a:rPr>
              <a:t> e visualizza il foglio di calcolo. Ripeti la tabella utilizzando la formula che pensi essere rappresentativa. </a:t>
            </a:r>
          </a:p>
          <a:p>
            <a:r>
              <a:rPr lang="it-IT" sz="2000" dirty="0">
                <a:latin typeface="Arial"/>
                <a:cs typeface="Arial"/>
              </a:rPr>
              <a:t>Arriva fino a 48 mesi.</a:t>
            </a:r>
          </a:p>
          <a:p>
            <a:endParaRPr lang="it-IT" sz="2000" dirty="0" smtClean="0">
              <a:latin typeface="Arial"/>
              <a:cs typeface="Arial"/>
            </a:endParaRPr>
          </a:p>
          <a:p>
            <a:r>
              <a:rPr lang="it-IT" sz="2000" dirty="0" smtClean="0">
                <a:latin typeface="Arial"/>
                <a:cs typeface="Arial"/>
              </a:rPr>
              <a:t>È </a:t>
            </a:r>
            <a:r>
              <a:rPr lang="it-IT" sz="2000" dirty="0">
                <a:latin typeface="Arial"/>
                <a:cs typeface="Arial"/>
              </a:rPr>
              <a:t>corretta la formula? Perché?</a:t>
            </a:r>
          </a:p>
          <a:p>
            <a:endParaRPr lang="it-IT" sz="2000" dirty="0" smtClean="0">
              <a:latin typeface="Arial"/>
              <a:cs typeface="Arial"/>
            </a:endParaRPr>
          </a:p>
          <a:p>
            <a:r>
              <a:rPr lang="it-IT" sz="2000" dirty="0" smtClean="0">
                <a:latin typeface="Arial"/>
                <a:cs typeface="Arial"/>
              </a:rPr>
              <a:t>Salva </a:t>
            </a:r>
            <a:r>
              <a:rPr lang="it-IT" sz="2000" dirty="0">
                <a:latin typeface="Arial"/>
                <a:cs typeface="Arial"/>
              </a:rPr>
              <a:t>il file con il </a:t>
            </a:r>
            <a:r>
              <a:rPr lang="it-IT" sz="2000" dirty="0" smtClean="0">
                <a:latin typeface="Arial"/>
                <a:cs typeface="Arial"/>
              </a:rPr>
              <a:t>nome.</a:t>
            </a:r>
            <a:r>
              <a:rPr lang="it-IT" sz="2000" i="1" dirty="0">
                <a:latin typeface="Arial"/>
                <a:cs typeface="Arial"/>
              </a:rPr>
              <a:t> </a:t>
            </a:r>
            <a:endParaRPr lang="it-IT" sz="2000" dirty="0">
              <a:latin typeface="Arial"/>
              <a:cs typeface="Arial"/>
            </a:endParaRPr>
          </a:p>
        </p:txBody>
      </p:sp>
      <p:sp>
        <p:nvSpPr>
          <p:cNvPr id="5" name="CasellaDiTesto 4"/>
          <p:cNvSpPr txBox="1"/>
          <p:nvPr/>
        </p:nvSpPr>
        <p:spPr>
          <a:xfrm rot="16200000">
            <a:off x="7740762" y="768237"/>
            <a:ext cx="1590906" cy="646331"/>
          </a:xfrm>
          <a:prstGeom prst="rect">
            <a:avLst/>
          </a:prstGeom>
          <a:noFill/>
        </p:spPr>
        <p:txBody>
          <a:bodyPr wrap="square" rtlCol="0">
            <a:spAutoFit/>
          </a:bodyPr>
          <a:lstStyle/>
          <a:p>
            <a:pPr algn="ctr"/>
            <a:r>
              <a:rPr lang="it-IT" b="1" dirty="0" smtClean="0"/>
              <a:t>SCHEDA 2</a:t>
            </a:r>
          </a:p>
          <a:p>
            <a:pPr algn="ctr"/>
            <a:r>
              <a:rPr lang="it-IT" b="1" dirty="0" smtClean="0"/>
              <a:t>Controllo</a:t>
            </a:r>
            <a:endParaRPr lang="it-IT" b="1" dirty="0"/>
          </a:p>
        </p:txBody>
      </p:sp>
      <p:pic>
        <p:nvPicPr>
          <p:cNvPr id="6" name="Immagine 5"/>
          <p:cNvPicPr>
            <a:picLocks noChangeAspect="1"/>
          </p:cNvPicPr>
          <p:nvPr/>
        </p:nvPicPr>
        <p:blipFill>
          <a:blip r:embed="rId3"/>
          <a:stretch>
            <a:fillRect/>
          </a:stretch>
        </p:blipFill>
        <p:spPr>
          <a:xfrm>
            <a:off x="4200295" y="3044312"/>
            <a:ext cx="4659086" cy="3813688"/>
          </a:xfrm>
          <a:prstGeom prst="rect">
            <a:avLst/>
          </a:prstGeom>
        </p:spPr>
      </p:pic>
      <p:sp>
        <p:nvSpPr>
          <p:cNvPr id="7" name="CasellaDiTesto 6"/>
          <p:cNvSpPr txBox="1"/>
          <p:nvPr/>
        </p:nvSpPr>
        <p:spPr>
          <a:xfrm>
            <a:off x="3941379" y="3293400"/>
            <a:ext cx="1973192" cy="369332"/>
          </a:xfrm>
          <a:prstGeom prst="rect">
            <a:avLst/>
          </a:prstGeom>
          <a:noFill/>
        </p:spPr>
        <p:txBody>
          <a:bodyPr wrap="square" rtlCol="0">
            <a:spAutoFit/>
          </a:bodyPr>
          <a:lstStyle/>
          <a:p>
            <a:r>
              <a:rPr lang="it-IT" b="1" dirty="0"/>
              <a:t>T</a:t>
            </a:r>
            <a:r>
              <a:rPr lang="it-IT" b="1" dirty="0" smtClean="0"/>
              <a:t>erminologia</a:t>
            </a:r>
            <a:endParaRPr lang="it-IT" b="1" dirty="0"/>
          </a:p>
        </p:txBody>
      </p:sp>
      <p:sp>
        <p:nvSpPr>
          <p:cNvPr id="8" name="CasellaDiTesto 7"/>
          <p:cNvSpPr txBox="1"/>
          <p:nvPr/>
        </p:nvSpPr>
        <p:spPr>
          <a:xfrm>
            <a:off x="7199533" y="3339566"/>
            <a:ext cx="1714276" cy="646331"/>
          </a:xfrm>
          <a:prstGeom prst="rect">
            <a:avLst/>
          </a:prstGeom>
          <a:noFill/>
        </p:spPr>
        <p:txBody>
          <a:bodyPr wrap="square" rtlCol="0">
            <a:spAutoFit/>
          </a:bodyPr>
          <a:lstStyle/>
          <a:p>
            <a:pPr algn="ctr"/>
            <a:r>
              <a:rPr lang="it-IT" b="1" dirty="0" smtClean="0"/>
              <a:t>Definizione ricorsiva</a:t>
            </a:r>
            <a:endParaRPr lang="it-IT" b="1" dirty="0"/>
          </a:p>
        </p:txBody>
      </p:sp>
      <p:sp>
        <p:nvSpPr>
          <p:cNvPr id="9" name="CasellaDiTesto 8"/>
          <p:cNvSpPr txBox="1"/>
          <p:nvPr/>
        </p:nvSpPr>
        <p:spPr>
          <a:xfrm>
            <a:off x="5761129" y="3922521"/>
            <a:ext cx="1548257" cy="369332"/>
          </a:xfrm>
          <a:prstGeom prst="rect">
            <a:avLst/>
          </a:prstGeom>
          <a:noFill/>
        </p:spPr>
        <p:txBody>
          <a:bodyPr wrap="square" rtlCol="0">
            <a:spAutoFit/>
          </a:bodyPr>
          <a:lstStyle/>
          <a:p>
            <a:pPr algn="ctr"/>
            <a:r>
              <a:rPr lang="it-IT" b="1" dirty="0"/>
              <a:t>M</a:t>
            </a:r>
            <a:r>
              <a:rPr lang="it-IT" b="1" dirty="0" smtClean="0"/>
              <a:t>odello</a:t>
            </a:r>
            <a:endParaRPr lang="it-IT" b="1" dirty="0"/>
          </a:p>
        </p:txBody>
      </p:sp>
      <p:sp>
        <p:nvSpPr>
          <p:cNvPr id="10" name="CasellaDiTesto 9"/>
          <p:cNvSpPr txBox="1"/>
          <p:nvPr/>
        </p:nvSpPr>
        <p:spPr>
          <a:xfrm>
            <a:off x="5485256" y="4643222"/>
            <a:ext cx="2444799" cy="369332"/>
          </a:xfrm>
          <a:prstGeom prst="rect">
            <a:avLst/>
          </a:prstGeom>
          <a:noFill/>
        </p:spPr>
        <p:txBody>
          <a:bodyPr wrap="square" rtlCol="0">
            <a:spAutoFit/>
          </a:bodyPr>
          <a:lstStyle/>
          <a:p>
            <a:pPr algn="ctr"/>
            <a:r>
              <a:rPr lang="it-IT" b="1" dirty="0" smtClean="0"/>
              <a:t>Discreto/Continuo</a:t>
            </a:r>
            <a:endParaRPr lang="it-IT" b="1" dirty="0"/>
          </a:p>
        </p:txBody>
      </p:sp>
      <p:sp>
        <p:nvSpPr>
          <p:cNvPr id="11" name="CasellaDiTesto 10"/>
          <p:cNvSpPr txBox="1"/>
          <p:nvPr/>
        </p:nvSpPr>
        <p:spPr>
          <a:xfrm>
            <a:off x="7060504" y="4139476"/>
            <a:ext cx="2083495" cy="369332"/>
          </a:xfrm>
          <a:prstGeom prst="rect">
            <a:avLst/>
          </a:prstGeom>
          <a:noFill/>
        </p:spPr>
        <p:txBody>
          <a:bodyPr wrap="square" rtlCol="0">
            <a:spAutoFit/>
          </a:bodyPr>
          <a:lstStyle/>
          <a:p>
            <a:r>
              <a:rPr lang="it-IT" b="1" dirty="0" smtClean="0"/>
              <a:t>Arrotondamenti</a:t>
            </a:r>
            <a:endParaRPr lang="it-IT" b="1" dirty="0"/>
          </a:p>
        </p:txBody>
      </p:sp>
      <p:sp>
        <p:nvSpPr>
          <p:cNvPr id="12" name="CasellaDiTesto 11"/>
          <p:cNvSpPr txBox="1"/>
          <p:nvPr/>
        </p:nvSpPr>
        <p:spPr>
          <a:xfrm>
            <a:off x="3580117" y="4248997"/>
            <a:ext cx="2492730" cy="369332"/>
          </a:xfrm>
          <a:prstGeom prst="rect">
            <a:avLst/>
          </a:prstGeom>
          <a:noFill/>
        </p:spPr>
        <p:txBody>
          <a:bodyPr wrap="square" rtlCol="0">
            <a:spAutoFit/>
          </a:bodyPr>
          <a:lstStyle/>
          <a:p>
            <a:r>
              <a:rPr lang="it-IT" b="1" dirty="0" smtClean="0"/>
              <a:t>Interpretazione dati</a:t>
            </a:r>
            <a:endParaRPr lang="it-IT" b="1" dirty="0"/>
          </a:p>
        </p:txBody>
      </p:sp>
      <p:pic>
        <p:nvPicPr>
          <p:cNvPr id="13" name="Immagine 12" descr="GeoGebra.pn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44286" y="3277338"/>
            <a:ext cx="798286" cy="764275"/>
          </a:xfrm>
          <a:prstGeom prst="rect">
            <a:avLst/>
          </a:prstGeom>
        </p:spPr>
      </p:pic>
      <p:sp>
        <p:nvSpPr>
          <p:cNvPr id="3" name="CasellaDiTesto 2"/>
          <p:cNvSpPr txBox="1"/>
          <p:nvPr/>
        </p:nvSpPr>
        <p:spPr>
          <a:xfrm>
            <a:off x="1342572" y="3550479"/>
            <a:ext cx="1941285"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it-IT" dirty="0" smtClean="0"/>
              <a:t>Per verificare</a:t>
            </a:r>
            <a:endParaRPr lang="it-IT" dirty="0"/>
          </a:p>
        </p:txBody>
      </p:sp>
    </p:spTree>
    <p:extLst>
      <p:ext uri="{BB962C8B-B14F-4D97-AF65-F5344CB8AC3E}">
        <p14:creationId xmlns:p14="http://schemas.microsoft.com/office/powerpoint/2010/main" val="26284731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567569" y="161780"/>
            <a:ext cx="8229600" cy="6740307"/>
          </a:xfrm>
          <a:prstGeom prst="rect">
            <a:avLst/>
          </a:prstGeom>
          <a:noFill/>
        </p:spPr>
        <p:txBody>
          <a:bodyPr wrap="square" rtlCol="0">
            <a:spAutoFit/>
          </a:bodyPr>
          <a:lstStyle/>
          <a:p>
            <a:pPr>
              <a:lnSpc>
                <a:spcPct val="150000"/>
              </a:lnSpc>
            </a:pPr>
            <a:r>
              <a:rPr lang="it-IT" dirty="0" smtClean="0">
                <a:latin typeface="Arial"/>
                <a:cs typeface="Arial"/>
              </a:rPr>
              <a:t>Apri </a:t>
            </a:r>
            <a:r>
              <a:rPr lang="it-IT" dirty="0">
                <a:latin typeface="Arial"/>
                <a:cs typeface="Arial"/>
              </a:rPr>
              <a:t>il file </a:t>
            </a:r>
            <a:r>
              <a:rPr lang="it-IT" dirty="0" smtClean="0">
                <a:latin typeface="Arial"/>
                <a:cs typeface="Arial"/>
              </a:rPr>
              <a:t>conigli </a:t>
            </a:r>
            <a:r>
              <a:rPr lang="it-IT" dirty="0">
                <a:latin typeface="Arial"/>
                <a:cs typeface="Arial"/>
              </a:rPr>
              <a:t>e visualizza la Vista Grafica. </a:t>
            </a:r>
          </a:p>
          <a:p>
            <a:pPr>
              <a:lnSpc>
                <a:spcPct val="150000"/>
              </a:lnSpc>
            </a:pPr>
            <a:r>
              <a:rPr lang="it-IT" dirty="0" smtClean="0">
                <a:latin typeface="Arial"/>
                <a:cs typeface="Arial"/>
              </a:rPr>
              <a:t>Rappresenta </a:t>
            </a:r>
            <a:r>
              <a:rPr lang="it-IT" dirty="0">
                <a:latin typeface="Arial"/>
                <a:cs typeface="Arial"/>
              </a:rPr>
              <a:t>i dati espressi in tabella creando una “lista di punti</a:t>
            </a:r>
            <a:r>
              <a:rPr lang="it-IT" dirty="0" smtClean="0">
                <a:latin typeface="Arial"/>
                <a:cs typeface="Arial"/>
              </a:rPr>
              <a:t>”.</a:t>
            </a:r>
            <a:endParaRPr lang="it-IT" dirty="0">
              <a:latin typeface="Arial"/>
              <a:cs typeface="Arial"/>
            </a:endParaRPr>
          </a:p>
          <a:p>
            <a:pPr lvl="0">
              <a:lnSpc>
                <a:spcPct val="150000"/>
              </a:lnSpc>
              <a:buFont typeface="Arial" pitchFamily="34" charset="0"/>
              <a:buChar char="•"/>
            </a:pPr>
            <a:r>
              <a:rPr lang="it-IT" dirty="0" smtClean="0">
                <a:latin typeface="Arial"/>
                <a:cs typeface="Arial"/>
              </a:rPr>
              <a:t> Quali </a:t>
            </a:r>
            <a:r>
              <a:rPr lang="it-IT" dirty="0">
                <a:latin typeface="Arial"/>
                <a:cs typeface="Arial"/>
              </a:rPr>
              <a:t>informazioni puoi ricavare più facilmente dal grafico e quali dalla </a:t>
            </a:r>
            <a:r>
              <a:rPr lang="it-IT" dirty="0" smtClean="0">
                <a:latin typeface="Arial"/>
                <a:cs typeface="Arial"/>
              </a:rPr>
              <a:t> tabella</a:t>
            </a:r>
            <a:r>
              <a:rPr lang="it-IT" dirty="0">
                <a:latin typeface="Arial"/>
                <a:cs typeface="Arial"/>
              </a:rPr>
              <a:t>?</a:t>
            </a:r>
          </a:p>
          <a:p>
            <a:pPr lvl="0">
              <a:lnSpc>
                <a:spcPct val="150000"/>
              </a:lnSpc>
              <a:buFont typeface="Arial" pitchFamily="34" charset="0"/>
              <a:buChar char="•"/>
            </a:pPr>
            <a:r>
              <a:rPr lang="it-IT" dirty="0" smtClean="0">
                <a:latin typeface="Arial"/>
                <a:cs typeface="Arial"/>
              </a:rPr>
              <a:t> Quanti </a:t>
            </a:r>
            <a:r>
              <a:rPr lang="it-IT" dirty="0">
                <a:latin typeface="Arial"/>
                <a:cs typeface="Arial"/>
              </a:rPr>
              <a:t>conigli saranno presenti nell’isola dopo 30 mesi?</a:t>
            </a:r>
          </a:p>
          <a:p>
            <a:pPr lvl="0">
              <a:lnSpc>
                <a:spcPct val="150000"/>
              </a:lnSpc>
              <a:buFont typeface="Arial" pitchFamily="34" charset="0"/>
              <a:buChar char="•"/>
            </a:pPr>
            <a:r>
              <a:rPr lang="it-IT" dirty="0" smtClean="0">
                <a:latin typeface="Arial"/>
                <a:cs typeface="Arial"/>
              </a:rPr>
              <a:t> Quanti </a:t>
            </a:r>
            <a:r>
              <a:rPr lang="it-IT" dirty="0">
                <a:latin typeface="Arial"/>
                <a:cs typeface="Arial"/>
              </a:rPr>
              <a:t>conigli saranno presenti nell’isola dopo 96 mesi?</a:t>
            </a:r>
          </a:p>
          <a:p>
            <a:pPr lvl="0">
              <a:lnSpc>
                <a:spcPct val="150000"/>
              </a:lnSpc>
              <a:buFont typeface="Arial" pitchFamily="34" charset="0"/>
              <a:buChar char="•"/>
            </a:pPr>
            <a:r>
              <a:rPr lang="it-IT" dirty="0" smtClean="0">
                <a:latin typeface="Arial"/>
                <a:cs typeface="Arial"/>
              </a:rPr>
              <a:t> Dopo </a:t>
            </a:r>
            <a:r>
              <a:rPr lang="it-IT" dirty="0">
                <a:latin typeface="Arial"/>
                <a:cs typeface="Arial"/>
              </a:rPr>
              <a:t>quanti mesi nell’isola ci sarà un numero di conigli doppio </a:t>
            </a:r>
            <a:r>
              <a:rPr lang="it-IT" dirty="0" smtClean="0">
                <a:latin typeface="Arial"/>
                <a:cs typeface="Arial"/>
              </a:rPr>
              <a:t>  ..rispetto </a:t>
            </a:r>
            <a:r>
              <a:rPr lang="it-IT" dirty="0">
                <a:latin typeface="Arial"/>
                <a:cs typeface="Arial"/>
              </a:rPr>
              <a:t>a quello di partenza?</a:t>
            </a:r>
          </a:p>
          <a:p>
            <a:pPr lvl="0">
              <a:lnSpc>
                <a:spcPct val="150000"/>
              </a:lnSpc>
              <a:buFont typeface="Arial" pitchFamily="34" charset="0"/>
              <a:buChar char="•"/>
            </a:pPr>
            <a:r>
              <a:rPr lang="it-IT" dirty="0" smtClean="0">
                <a:latin typeface="Arial"/>
                <a:cs typeface="Arial"/>
              </a:rPr>
              <a:t> Dopo </a:t>
            </a:r>
            <a:r>
              <a:rPr lang="it-IT" dirty="0">
                <a:latin typeface="Arial"/>
                <a:cs typeface="Arial"/>
              </a:rPr>
              <a:t>quanti mesi nell’isola il numero dei conigli sarà aumentato di un </a:t>
            </a:r>
            <a:r>
              <a:rPr lang="it-IT" dirty="0" smtClean="0">
                <a:latin typeface="Arial"/>
                <a:cs typeface="Arial"/>
              </a:rPr>
              <a:t>  ordine </a:t>
            </a:r>
            <a:r>
              <a:rPr lang="it-IT" dirty="0">
                <a:latin typeface="Arial"/>
                <a:cs typeface="Arial"/>
              </a:rPr>
              <a:t>di grandezza rispetto al numero di partenza?</a:t>
            </a:r>
          </a:p>
          <a:p>
            <a:pPr lvl="0">
              <a:lnSpc>
                <a:spcPct val="150000"/>
              </a:lnSpc>
              <a:buFont typeface="Arial" pitchFamily="34" charset="0"/>
              <a:buChar char="•"/>
            </a:pPr>
            <a:r>
              <a:rPr lang="it-IT" dirty="0" smtClean="0">
                <a:latin typeface="Arial"/>
                <a:cs typeface="Arial"/>
              </a:rPr>
              <a:t> Esprimi </a:t>
            </a:r>
            <a:r>
              <a:rPr lang="it-IT" dirty="0">
                <a:latin typeface="Arial"/>
                <a:cs typeface="Arial"/>
              </a:rPr>
              <a:t>a parole come varia il numero dei conigli con il trascorrere del tempo (espresso in mesi)</a:t>
            </a:r>
          </a:p>
          <a:p>
            <a:pPr lvl="0">
              <a:lnSpc>
                <a:spcPct val="150000"/>
              </a:lnSpc>
              <a:buFont typeface="Arial" pitchFamily="34" charset="0"/>
              <a:buChar char="•"/>
            </a:pPr>
            <a:r>
              <a:rPr lang="it-IT" dirty="0" smtClean="0">
                <a:latin typeface="Arial"/>
                <a:cs typeface="Arial"/>
              </a:rPr>
              <a:t> Formalizzala </a:t>
            </a:r>
            <a:r>
              <a:rPr lang="it-IT" dirty="0">
                <a:latin typeface="Arial"/>
                <a:cs typeface="Arial"/>
              </a:rPr>
              <a:t>funzione che hai descritto a parole.</a:t>
            </a:r>
          </a:p>
          <a:p>
            <a:pPr lvl="0">
              <a:lnSpc>
                <a:spcPct val="150000"/>
              </a:lnSpc>
              <a:buFont typeface="Arial" pitchFamily="34" charset="0"/>
              <a:buChar char="•"/>
            </a:pPr>
            <a:r>
              <a:rPr lang="it-IT" dirty="0" smtClean="0">
                <a:latin typeface="Arial"/>
                <a:cs typeface="Arial"/>
              </a:rPr>
              <a:t> Fra </a:t>
            </a:r>
            <a:r>
              <a:rPr lang="it-IT" dirty="0">
                <a:latin typeface="Arial"/>
                <a:cs typeface="Arial"/>
              </a:rPr>
              <a:t>quali insiemi numerici lavora tale funzione? </a:t>
            </a:r>
          </a:p>
          <a:p>
            <a:pPr lvl="0">
              <a:lnSpc>
                <a:spcPct val="150000"/>
              </a:lnSpc>
              <a:buFont typeface="Arial" pitchFamily="34" charset="0"/>
              <a:buChar char="•"/>
            </a:pPr>
            <a:r>
              <a:rPr lang="it-IT" dirty="0" smtClean="0">
                <a:latin typeface="Arial"/>
                <a:cs typeface="Arial"/>
              </a:rPr>
              <a:t> Qual </a:t>
            </a:r>
            <a:r>
              <a:rPr lang="it-IT" dirty="0">
                <a:latin typeface="Arial"/>
                <a:cs typeface="Arial"/>
              </a:rPr>
              <a:t>è la variabile indipendente e quale la variabile dipendente?</a:t>
            </a:r>
          </a:p>
          <a:p>
            <a:pPr lvl="0">
              <a:lnSpc>
                <a:spcPct val="150000"/>
              </a:lnSpc>
              <a:buFont typeface="Arial" pitchFamily="34" charset="0"/>
              <a:buChar char="•"/>
            </a:pPr>
            <a:r>
              <a:rPr lang="it-IT" b="1" dirty="0" smtClean="0">
                <a:latin typeface="Arial"/>
                <a:cs typeface="Arial"/>
              </a:rPr>
              <a:t> Pensi </a:t>
            </a:r>
            <a:r>
              <a:rPr lang="it-IT" b="1" dirty="0">
                <a:latin typeface="Arial"/>
                <a:cs typeface="Arial"/>
              </a:rPr>
              <a:t>che una simile situazione sia realistica?  Perché</a:t>
            </a:r>
            <a:r>
              <a:rPr lang="it-IT" b="1" dirty="0" smtClean="0">
                <a:latin typeface="Arial"/>
                <a:cs typeface="Arial"/>
              </a:rPr>
              <a:t>?</a:t>
            </a:r>
            <a:endParaRPr lang="it-IT" dirty="0">
              <a:latin typeface="Arial"/>
              <a:cs typeface="Arial"/>
            </a:endParaRPr>
          </a:p>
        </p:txBody>
      </p:sp>
      <p:sp>
        <p:nvSpPr>
          <p:cNvPr id="5" name="CasellaDiTesto 4"/>
          <p:cNvSpPr txBox="1"/>
          <p:nvPr/>
        </p:nvSpPr>
        <p:spPr>
          <a:xfrm rot="16200000">
            <a:off x="7450476" y="666023"/>
            <a:ext cx="2171478" cy="923330"/>
          </a:xfrm>
          <a:prstGeom prst="rect">
            <a:avLst/>
          </a:prstGeom>
          <a:noFill/>
        </p:spPr>
        <p:txBody>
          <a:bodyPr wrap="square" rtlCol="0">
            <a:spAutoFit/>
          </a:bodyPr>
          <a:lstStyle/>
          <a:p>
            <a:pPr algn="ctr"/>
            <a:r>
              <a:rPr lang="it-IT" b="1" dirty="0" smtClean="0"/>
              <a:t>SCHEDA 3</a:t>
            </a:r>
          </a:p>
          <a:p>
            <a:pPr algn="ctr"/>
            <a:r>
              <a:rPr lang="it-IT" b="1" dirty="0" smtClean="0"/>
              <a:t>Registro grafico</a:t>
            </a:r>
          </a:p>
          <a:p>
            <a:pPr algn="ctr"/>
            <a:r>
              <a:rPr lang="it-IT" b="1" dirty="0" smtClean="0"/>
              <a:t>Argomentazione</a:t>
            </a:r>
            <a:endParaRPr lang="it-IT" b="1" dirty="0"/>
          </a:p>
        </p:txBody>
      </p:sp>
      <p:sp>
        <p:nvSpPr>
          <p:cNvPr id="3" name="Fumetto 3 2"/>
          <p:cNvSpPr/>
          <p:nvPr/>
        </p:nvSpPr>
        <p:spPr>
          <a:xfrm>
            <a:off x="1055225" y="3029859"/>
            <a:ext cx="4481287" cy="3392714"/>
          </a:xfrm>
          <a:prstGeom prst="wedgeEllipse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2400" dirty="0" smtClean="0"/>
              <a:t>No, perché non esiste realisticamente uno spazio illimitato con risorse di cibo illimitate, soprattutto su un’isola                </a:t>
            </a:r>
            <a:endParaRPr lang="it-IT" sz="2400" dirty="0"/>
          </a:p>
        </p:txBody>
      </p:sp>
      <p:sp>
        <p:nvSpPr>
          <p:cNvPr id="6" name="Fumetto 3 5"/>
          <p:cNvSpPr/>
          <p:nvPr/>
        </p:nvSpPr>
        <p:spPr>
          <a:xfrm>
            <a:off x="4470400" y="3029859"/>
            <a:ext cx="4481287" cy="2565401"/>
          </a:xfrm>
          <a:prstGeom prst="wedgeEllipseCallout">
            <a:avLst>
              <a:gd name="adj1" fmla="val 12365"/>
              <a:gd name="adj2" fmla="val 59291"/>
            </a:avLst>
          </a:prstGeom>
          <a:solidFill>
            <a:schemeClr val="accent6">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2400" dirty="0" smtClean="0"/>
              <a:t>No, perché i conigli non possono riprodursi tutti i mesi in modo così costante e preciso</a:t>
            </a:r>
            <a:endParaRPr lang="it-IT" sz="2400" dirty="0"/>
          </a:p>
        </p:txBody>
      </p:sp>
    </p:spTree>
    <p:extLst>
      <p:ext uri="{BB962C8B-B14F-4D97-AF65-F5344CB8AC3E}">
        <p14:creationId xmlns:p14="http://schemas.microsoft.com/office/powerpoint/2010/main" val="134804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p:cNvPicPr>
            <a:picLocks noChangeAspect="1"/>
          </p:cNvPicPr>
          <p:nvPr/>
        </p:nvPicPr>
        <p:blipFill>
          <a:blip r:embed="rId3"/>
          <a:stretch>
            <a:fillRect/>
          </a:stretch>
        </p:blipFill>
        <p:spPr>
          <a:xfrm>
            <a:off x="217714" y="491671"/>
            <a:ext cx="3289300" cy="2463800"/>
          </a:xfrm>
          <a:prstGeom prst="rect">
            <a:avLst/>
          </a:prstGeom>
        </p:spPr>
      </p:pic>
      <p:sp>
        <p:nvSpPr>
          <p:cNvPr id="5" name="CasellaDiTesto 4"/>
          <p:cNvSpPr txBox="1"/>
          <p:nvPr/>
        </p:nvSpPr>
        <p:spPr>
          <a:xfrm rot="16200000">
            <a:off x="7450476" y="943021"/>
            <a:ext cx="2171478" cy="369332"/>
          </a:xfrm>
          <a:prstGeom prst="rect">
            <a:avLst/>
          </a:prstGeom>
          <a:noFill/>
        </p:spPr>
        <p:txBody>
          <a:bodyPr wrap="square" rtlCol="0">
            <a:spAutoFit/>
          </a:bodyPr>
          <a:lstStyle/>
          <a:p>
            <a:pPr algn="ctr"/>
            <a:r>
              <a:rPr lang="it-IT" b="1" dirty="0" smtClean="0"/>
              <a:t>Revisione</a:t>
            </a:r>
            <a:endParaRPr lang="it-IT" b="1" dirty="0"/>
          </a:p>
        </p:txBody>
      </p:sp>
      <p:pic>
        <p:nvPicPr>
          <p:cNvPr id="2" name="Immagine 1"/>
          <p:cNvPicPr>
            <a:picLocks noChangeAspect="1"/>
          </p:cNvPicPr>
          <p:nvPr/>
        </p:nvPicPr>
        <p:blipFill>
          <a:blip r:embed="rId4"/>
          <a:stretch>
            <a:fillRect/>
          </a:stretch>
        </p:blipFill>
        <p:spPr>
          <a:xfrm>
            <a:off x="5165272" y="3553579"/>
            <a:ext cx="2467428" cy="2508552"/>
          </a:xfrm>
          <a:prstGeom prst="rect">
            <a:avLst/>
          </a:prstGeom>
        </p:spPr>
      </p:pic>
      <p:sp>
        <p:nvSpPr>
          <p:cNvPr id="3" name="Fumetto 3 2"/>
          <p:cNvSpPr/>
          <p:nvPr/>
        </p:nvSpPr>
        <p:spPr>
          <a:xfrm>
            <a:off x="3011714" y="199571"/>
            <a:ext cx="3193143" cy="1106715"/>
          </a:xfrm>
          <a:prstGeom prst="wedgeEllipseCallout">
            <a:avLst>
              <a:gd name="adj1" fmla="val -49810"/>
              <a:gd name="adj2" fmla="val 6250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it-IT" dirty="0" smtClean="0"/>
              <a:t>Commento in </a:t>
            </a:r>
            <a:r>
              <a:rPr lang="it-IT" dirty="0" smtClean="0"/>
              <a:t>classe</a:t>
            </a:r>
            <a:endParaRPr lang="it-IT" dirty="0"/>
          </a:p>
        </p:txBody>
      </p:sp>
      <p:sp>
        <p:nvSpPr>
          <p:cNvPr id="6" name="Fumetto 3 5"/>
          <p:cNvSpPr/>
          <p:nvPr/>
        </p:nvSpPr>
        <p:spPr>
          <a:xfrm>
            <a:off x="3477985" y="1469571"/>
            <a:ext cx="3193143" cy="1106715"/>
          </a:xfrm>
          <a:prstGeom prst="wedgeEllipseCallout">
            <a:avLst>
              <a:gd name="adj1" fmla="val -71969"/>
              <a:gd name="adj2" fmla="val -243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it-IT" dirty="0" smtClean="0"/>
              <a:t>Modello</a:t>
            </a:r>
            <a:endParaRPr lang="it-IT" dirty="0"/>
          </a:p>
        </p:txBody>
      </p:sp>
      <p:sp>
        <p:nvSpPr>
          <p:cNvPr id="8" name="Rettangolo 7"/>
          <p:cNvSpPr/>
          <p:nvPr/>
        </p:nvSpPr>
        <p:spPr>
          <a:xfrm>
            <a:off x="725714" y="3890665"/>
            <a:ext cx="4572000" cy="1815882"/>
          </a:xfrm>
          <a:prstGeom prst="rect">
            <a:avLst/>
          </a:prstGeom>
        </p:spPr>
        <p:txBody>
          <a:bodyPr>
            <a:spAutoFit/>
          </a:bodyPr>
          <a:lstStyle/>
          <a:p>
            <a:pPr marL="457200" indent="-457200">
              <a:buClr>
                <a:srgbClr val="FFC000"/>
              </a:buClr>
              <a:buFont typeface="Wingdings" panose="05000000000000000000" pitchFamily="2" charset="2"/>
              <a:buChar char="§"/>
            </a:pPr>
            <a:r>
              <a:rPr lang="it-IT" sz="2800" dirty="0" smtClean="0">
                <a:solidFill>
                  <a:srgbClr val="000000"/>
                </a:solidFill>
                <a:cs typeface="Arial"/>
              </a:rPr>
              <a:t>Perché nel video si utilizza la </a:t>
            </a:r>
            <a:r>
              <a:rPr lang="it-IT" sz="2800" dirty="0">
                <a:solidFill>
                  <a:srgbClr val="000000"/>
                </a:solidFill>
                <a:cs typeface="Arial"/>
              </a:rPr>
              <a:t>formula </a:t>
            </a:r>
            <a:r>
              <a:rPr lang="it-IT" sz="2800" dirty="0" smtClean="0">
                <a:solidFill>
                  <a:srgbClr val="000000"/>
                </a:solidFill>
                <a:cs typeface="Arial"/>
              </a:rPr>
              <a:t>esponenziale? </a:t>
            </a:r>
            <a:endParaRPr lang="it-IT" sz="2800" dirty="0" smtClean="0">
              <a:solidFill>
                <a:srgbClr val="000000"/>
              </a:solidFill>
              <a:cs typeface="Arial"/>
            </a:endParaRPr>
          </a:p>
          <a:p>
            <a:pPr marL="457200" indent="-457200">
              <a:buClr>
                <a:srgbClr val="FFC000"/>
              </a:buClr>
              <a:buFont typeface="Wingdings" panose="05000000000000000000" pitchFamily="2" charset="2"/>
              <a:buChar char="§"/>
            </a:pPr>
            <a:r>
              <a:rPr lang="it-IT" sz="2800" dirty="0" smtClean="0">
                <a:solidFill>
                  <a:srgbClr val="000000"/>
                </a:solidFill>
                <a:cs typeface="Arial"/>
              </a:rPr>
              <a:t>Perché </a:t>
            </a:r>
            <a:r>
              <a:rPr lang="it-IT" sz="2800" dirty="0">
                <a:solidFill>
                  <a:srgbClr val="000000"/>
                </a:solidFill>
                <a:cs typeface="Arial"/>
              </a:rPr>
              <a:t>funziona?</a:t>
            </a:r>
          </a:p>
        </p:txBody>
      </p:sp>
    </p:spTree>
    <p:extLst>
      <p:ext uri="{BB962C8B-B14F-4D97-AF65-F5344CB8AC3E}">
        <p14:creationId xmlns:p14="http://schemas.microsoft.com/office/powerpoint/2010/main" val="16110888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rot="16200000">
            <a:off x="7595618" y="527524"/>
            <a:ext cx="2171478" cy="1200329"/>
          </a:xfrm>
          <a:prstGeom prst="rect">
            <a:avLst/>
          </a:prstGeom>
          <a:noFill/>
        </p:spPr>
        <p:txBody>
          <a:bodyPr wrap="square" rtlCol="0">
            <a:spAutoFit/>
          </a:bodyPr>
          <a:lstStyle/>
          <a:p>
            <a:pPr algn="ctr"/>
            <a:r>
              <a:rPr lang="it-IT" b="1" dirty="0" smtClean="0"/>
              <a:t>SCHEDA 4</a:t>
            </a:r>
          </a:p>
          <a:p>
            <a:pPr algn="ctr"/>
            <a:r>
              <a:rPr lang="it-IT" b="1" dirty="0" smtClean="0"/>
              <a:t>Dalla formula </a:t>
            </a:r>
          </a:p>
          <a:p>
            <a:pPr algn="ctr"/>
            <a:r>
              <a:rPr lang="it-IT" b="1" dirty="0" smtClean="0"/>
              <a:t>al modello</a:t>
            </a:r>
          </a:p>
          <a:p>
            <a:pPr algn="ctr"/>
            <a:endParaRPr lang="it-IT" b="1" dirty="0"/>
          </a:p>
        </p:txBody>
      </p:sp>
      <p:sp>
        <p:nvSpPr>
          <p:cNvPr id="3" name="CasellaDiTesto 2"/>
          <p:cNvSpPr txBox="1"/>
          <p:nvPr/>
        </p:nvSpPr>
        <p:spPr>
          <a:xfrm>
            <a:off x="344714" y="308430"/>
            <a:ext cx="7736477" cy="6247864"/>
          </a:xfrm>
          <a:prstGeom prst="rect">
            <a:avLst/>
          </a:prstGeom>
          <a:noFill/>
        </p:spPr>
        <p:txBody>
          <a:bodyPr wrap="square" rtlCol="0">
            <a:spAutoFit/>
          </a:bodyPr>
          <a:lstStyle/>
          <a:p>
            <a:r>
              <a:rPr lang="it-IT" sz="2000" dirty="0" smtClean="0">
                <a:latin typeface="Arial"/>
                <a:cs typeface="Arial"/>
              </a:rPr>
              <a:t>Trascorsi </a:t>
            </a:r>
            <a:r>
              <a:rPr lang="it-IT" sz="2000" dirty="0">
                <a:latin typeface="Arial"/>
                <a:cs typeface="Arial"/>
              </a:rPr>
              <a:t>10 mesi, </a:t>
            </a:r>
            <a:r>
              <a:rPr lang="it-IT" sz="2000" dirty="0" err="1">
                <a:latin typeface="Arial"/>
                <a:cs typeface="Arial"/>
              </a:rPr>
              <a:t>Naganori</a:t>
            </a:r>
            <a:r>
              <a:rPr lang="it-IT" sz="2000" dirty="0">
                <a:latin typeface="Arial"/>
                <a:cs typeface="Arial"/>
              </a:rPr>
              <a:t> si accorge che l’isola è oramai invasa dai conigli e decide di controllare lo sviluppo della popolazione introducendo dei predatori: inserisce nell’isola 80 linci e provvede a fare in modo che il numero dei predatori rimanga costante nel tempo.</a:t>
            </a:r>
          </a:p>
          <a:p>
            <a:r>
              <a:rPr lang="it-IT" sz="2000" dirty="0">
                <a:latin typeface="Arial"/>
                <a:cs typeface="Arial"/>
              </a:rPr>
              <a:t>Sapendo che il tasso di voracità delle linci è b = 0,0025 </a:t>
            </a:r>
            <a:r>
              <a:rPr lang="it-IT" sz="2000" dirty="0" err="1">
                <a:latin typeface="Arial"/>
                <a:cs typeface="Arial"/>
              </a:rPr>
              <a:t>Naganori</a:t>
            </a:r>
            <a:r>
              <a:rPr lang="it-IT" sz="2000" dirty="0">
                <a:latin typeface="Arial"/>
                <a:cs typeface="Arial"/>
              </a:rPr>
              <a:t> individua come varia il numero dei conigli con la seguente formula</a:t>
            </a:r>
            <a:r>
              <a:rPr lang="it-IT" sz="2000" dirty="0" smtClean="0">
                <a:latin typeface="Arial"/>
                <a:cs typeface="Arial"/>
              </a:rPr>
              <a:t>:</a:t>
            </a:r>
          </a:p>
          <a:p>
            <a:pPr algn="ctr"/>
            <a:r>
              <a:rPr lang="it-IT" sz="2000" dirty="0" smtClean="0">
                <a:latin typeface="Arial"/>
                <a:cs typeface="Arial"/>
              </a:rPr>
              <a:t> </a:t>
            </a:r>
            <a:r>
              <a:rPr lang="it-IT" sz="2000" b="1" dirty="0" smtClean="0">
                <a:latin typeface="Arial"/>
                <a:cs typeface="Arial"/>
              </a:rPr>
              <a:t>u</a:t>
            </a:r>
            <a:r>
              <a:rPr lang="it-IT" sz="2000" b="1" baseline="-25000" dirty="0" smtClean="0">
                <a:latin typeface="Arial"/>
                <a:cs typeface="Arial"/>
              </a:rPr>
              <a:t>n+1</a:t>
            </a:r>
            <a:r>
              <a:rPr lang="it-IT" sz="2000" b="1" dirty="0" smtClean="0">
                <a:latin typeface="Arial"/>
                <a:cs typeface="Arial"/>
              </a:rPr>
              <a:t> = (a+1)u</a:t>
            </a:r>
            <a:r>
              <a:rPr lang="it-IT" sz="2000" b="1" baseline="-25000" dirty="0" smtClean="0">
                <a:latin typeface="Arial"/>
                <a:cs typeface="Arial"/>
              </a:rPr>
              <a:t>n </a:t>
            </a:r>
            <a:r>
              <a:rPr lang="it-IT" sz="2000" b="1" dirty="0" smtClean="0">
                <a:latin typeface="Arial"/>
                <a:cs typeface="Arial"/>
              </a:rPr>
              <a:t>– b l</a:t>
            </a:r>
            <a:r>
              <a:rPr lang="it-IT" sz="2000" b="1" baseline="-25000" dirty="0" smtClean="0">
                <a:latin typeface="Arial"/>
                <a:cs typeface="Arial"/>
              </a:rPr>
              <a:t>n</a:t>
            </a:r>
            <a:r>
              <a:rPr lang="it-IT" sz="2000" b="1" dirty="0" smtClean="0">
                <a:latin typeface="Arial"/>
                <a:cs typeface="Arial"/>
              </a:rPr>
              <a:t> u</a:t>
            </a:r>
            <a:r>
              <a:rPr lang="it-IT" sz="2000" b="1" baseline="-25000" dirty="0" smtClean="0">
                <a:latin typeface="Arial"/>
                <a:cs typeface="Arial"/>
              </a:rPr>
              <a:t>n</a:t>
            </a:r>
            <a:endParaRPr lang="it-IT" sz="2000" b="1" dirty="0">
              <a:latin typeface="Arial"/>
              <a:cs typeface="Arial"/>
            </a:endParaRPr>
          </a:p>
          <a:p>
            <a:r>
              <a:rPr lang="it-IT" sz="2000" dirty="0">
                <a:latin typeface="Arial"/>
                <a:cs typeface="Arial"/>
              </a:rPr>
              <a:t>Dove: 	</a:t>
            </a:r>
            <a:endParaRPr lang="it-IT" sz="2000" dirty="0" smtClean="0">
              <a:latin typeface="Arial"/>
              <a:cs typeface="Arial"/>
            </a:endParaRPr>
          </a:p>
          <a:p>
            <a:pPr marL="342900" indent="-342900">
              <a:buFont typeface="Arial" pitchFamily="34" charset="0"/>
              <a:buChar char="•"/>
            </a:pPr>
            <a:r>
              <a:rPr lang="it-IT" sz="2000" dirty="0" smtClean="0">
                <a:latin typeface="Arial"/>
                <a:cs typeface="Arial"/>
              </a:rPr>
              <a:t>a </a:t>
            </a:r>
            <a:r>
              <a:rPr lang="it-IT" sz="2000" dirty="0">
                <a:latin typeface="Arial"/>
                <a:cs typeface="Arial"/>
              </a:rPr>
              <a:t>è il tasso di crescita dei conigli (in questo caso è ____ </a:t>
            </a:r>
            <a:r>
              <a:rPr lang="it-IT" sz="2000" dirty="0" smtClean="0">
                <a:latin typeface="Arial"/>
                <a:cs typeface="Arial"/>
              </a:rPr>
              <a:t>)</a:t>
            </a:r>
          </a:p>
          <a:p>
            <a:pPr marL="342900" indent="-342900">
              <a:buFont typeface="Arial" pitchFamily="34" charset="0"/>
              <a:buChar char="•"/>
            </a:pPr>
            <a:r>
              <a:rPr lang="it-IT" sz="2000" dirty="0" smtClean="0">
                <a:latin typeface="Arial"/>
                <a:cs typeface="Arial"/>
              </a:rPr>
              <a:t>b </a:t>
            </a:r>
            <a:r>
              <a:rPr lang="it-IT" sz="2000" dirty="0">
                <a:latin typeface="Arial"/>
                <a:cs typeface="Arial"/>
              </a:rPr>
              <a:t>è il tasso di voracità delle linci (in questo caso è _____</a:t>
            </a:r>
            <a:r>
              <a:rPr lang="it-IT" sz="2000" dirty="0" smtClean="0">
                <a:latin typeface="Arial"/>
                <a:cs typeface="Arial"/>
              </a:rPr>
              <a:t>)</a:t>
            </a:r>
          </a:p>
          <a:p>
            <a:pPr marL="342900" indent="-342900">
              <a:buFont typeface="Arial" pitchFamily="34" charset="0"/>
              <a:buChar char="•"/>
            </a:pPr>
            <a:r>
              <a:rPr lang="it-IT" sz="2000" dirty="0" smtClean="0">
                <a:latin typeface="Arial"/>
                <a:cs typeface="Arial"/>
              </a:rPr>
              <a:t>u</a:t>
            </a:r>
            <a:r>
              <a:rPr lang="it-IT" sz="2000" baseline="-25000" dirty="0" smtClean="0">
                <a:latin typeface="Arial"/>
                <a:cs typeface="Arial"/>
              </a:rPr>
              <a:t>n</a:t>
            </a:r>
            <a:r>
              <a:rPr lang="it-IT" sz="2000" dirty="0" smtClean="0">
                <a:latin typeface="Arial"/>
                <a:cs typeface="Arial"/>
              </a:rPr>
              <a:t> </a:t>
            </a:r>
            <a:r>
              <a:rPr lang="it-IT" sz="2000" dirty="0">
                <a:latin typeface="Arial"/>
                <a:cs typeface="Arial"/>
              </a:rPr>
              <a:t>rappresenta il numero di conigli al mese </a:t>
            </a:r>
            <a:r>
              <a:rPr lang="it-IT" sz="2000" dirty="0" err="1">
                <a:latin typeface="Arial"/>
                <a:cs typeface="Arial"/>
              </a:rPr>
              <a:t>n</a:t>
            </a:r>
            <a:r>
              <a:rPr lang="it-IT" sz="2000" dirty="0">
                <a:latin typeface="Arial"/>
                <a:cs typeface="Arial"/>
              </a:rPr>
              <a:t>, (in questo u</a:t>
            </a:r>
            <a:r>
              <a:rPr lang="it-IT" sz="2000" baseline="-25000" dirty="0">
                <a:latin typeface="Arial"/>
                <a:cs typeface="Arial"/>
              </a:rPr>
              <a:t>10</a:t>
            </a:r>
            <a:r>
              <a:rPr lang="it-IT" sz="2000" dirty="0">
                <a:latin typeface="Arial"/>
                <a:cs typeface="Arial"/>
              </a:rPr>
              <a:t> è _____ </a:t>
            </a:r>
            <a:r>
              <a:rPr lang="it-IT" sz="2000" dirty="0" smtClean="0">
                <a:latin typeface="Arial"/>
                <a:cs typeface="Arial"/>
              </a:rPr>
              <a:t>)</a:t>
            </a:r>
          </a:p>
          <a:p>
            <a:pPr marL="342900" indent="-342900">
              <a:buFont typeface="Arial" pitchFamily="34" charset="0"/>
              <a:buChar char="•"/>
            </a:pPr>
            <a:r>
              <a:rPr lang="it-IT" sz="2000" dirty="0" smtClean="0">
                <a:latin typeface="Arial"/>
                <a:cs typeface="Arial"/>
              </a:rPr>
              <a:t>l</a:t>
            </a:r>
            <a:r>
              <a:rPr lang="it-IT" sz="2000" baseline="-25000" dirty="0" smtClean="0">
                <a:latin typeface="Arial"/>
                <a:cs typeface="Arial"/>
              </a:rPr>
              <a:t>n </a:t>
            </a:r>
            <a:r>
              <a:rPr lang="it-IT" sz="2000" dirty="0">
                <a:latin typeface="Arial"/>
                <a:cs typeface="Arial"/>
              </a:rPr>
              <a:t>rappresenta il numero di linci al mese </a:t>
            </a:r>
            <a:r>
              <a:rPr lang="it-IT" sz="2000" dirty="0" err="1">
                <a:latin typeface="Arial"/>
                <a:cs typeface="Arial"/>
              </a:rPr>
              <a:t>n</a:t>
            </a:r>
            <a:r>
              <a:rPr lang="it-IT" sz="2000" dirty="0">
                <a:latin typeface="Arial"/>
                <a:cs typeface="Arial"/>
              </a:rPr>
              <a:t>, (in questo __________ )</a:t>
            </a:r>
          </a:p>
          <a:p>
            <a:r>
              <a:rPr lang="it-IT" sz="2000" dirty="0">
                <a:latin typeface="Arial"/>
                <a:cs typeface="Arial"/>
              </a:rPr>
              <a:t> </a:t>
            </a:r>
          </a:p>
          <a:p>
            <a:r>
              <a:rPr lang="it-IT" sz="2000" dirty="0">
                <a:latin typeface="Arial"/>
                <a:cs typeface="Arial"/>
              </a:rPr>
              <a:t>Apri </a:t>
            </a:r>
            <a:r>
              <a:rPr lang="it-IT" sz="2000" dirty="0" err="1">
                <a:latin typeface="Arial"/>
                <a:cs typeface="Arial"/>
              </a:rPr>
              <a:t>GeoGebra</a:t>
            </a:r>
            <a:r>
              <a:rPr lang="it-IT" sz="2000" dirty="0">
                <a:latin typeface="Arial"/>
                <a:cs typeface="Arial"/>
              </a:rPr>
              <a:t>. Dal comando Opzioni/Arrotondamento scegli 10 cifre decimali.</a:t>
            </a:r>
          </a:p>
          <a:p>
            <a:r>
              <a:rPr lang="it-IT" sz="2000" dirty="0">
                <a:latin typeface="Arial"/>
                <a:cs typeface="Arial"/>
              </a:rPr>
              <a:t>Visualizza il Foglio di Calcolo e compila la seguente tabella, utilizzando tutte le informazioni che hai </a:t>
            </a:r>
            <a:r>
              <a:rPr lang="it-IT" sz="2000">
                <a:latin typeface="Arial"/>
                <a:cs typeface="Arial"/>
              </a:rPr>
              <a:t>a </a:t>
            </a:r>
            <a:r>
              <a:rPr lang="it-IT" sz="2000" smtClean="0">
                <a:latin typeface="Arial"/>
                <a:cs typeface="Arial"/>
              </a:rPr>
              <a:t>disposizione</a:t>
            </a:r>
            <a:r>
              <a:rPr lang="it-IT" sz="2000" dirty="0" smtClean="0">
                <a:latin typeface="Arial"/>
                <a:cs typeface="Arial"/>
              </a:rPr>
              <a:t>.</a:t>
            </a:r>
            <a:endParaRPr lang="it-IT" sz="2000" dirty="0">
              <a:latin typeface="Arial"/>
              <a:cs typeface="Arial"/>
            </a:endParaRPr>
          </a:p>
        </p:txBody>
      </p:sp>
    </p:spTree>
    <p:extLst>
      <p:ext uri="{BB962C8B-B14F-4D97-AF65-F5344CB8AC3E}">
        <p14:creationId xmlns:p14="http://schemas.microsoft.com/office/powerpoint/2010/main" val="18836821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rot="16200000">
            <a:off x="7595618" y="527524"/>
            <a:ext cx="2171478" cy="1200329"/>
          </a:xfrm>
          <a:prstGeom prst="rect">
            <a:avLst/>
          </a:prstGeom>
          <a:noFill/>
        </p:spPr>
        <p:txBody>
          <a:bodyPr wrap="square" rtlCol="0">
            <a:spAutoFit/>
          </a:bodyPr>
          <a:lstStyle/>
          <a:p>
            <a:pPr algn="ctr"/>
            <a:r>
              <a:rPr lang="it-IT" b="1" dirty="0" smtClean="0"/>
              <a:t>SCHEDA 4</a:t>
            </a:r>
          </a:p>
          <a:p>
            <a:pPr algn="ctr"/>
            <a:r>
              <a:rPr lang="it-IT" b="1" dirty="0" smtClean="0"/>
              <a:t>Dalla formula </a:t>
            </a:r>
          </a:p>
          <a:p>
            <a:pPr algn="ctr"/>
            <a:r>
              <a:rPr lang="it-IT" b="1" dirty="0" smtClean="0"/>
              <a:t>al modello</a:t>
            </a:r>
          </a:p>
          <a:p>
            <a:pPr algn="ctr"/>
            <a:endParaRPr lang="it-IT" b="1" dirty="0"/>
          </a:p>
        </p:txBody>
      </p:sp>
      <p:sp>
        <p:nvSpPr>
          <p:cNvPr id="3" name="CasellaDiTesto 2"/>
          <p:cNvSpPr txBox="1"/>
          <p:nvPr/>
        </p:nvSpPr>
        <p:spPr>
          <a:xfrm>
            <a:off x="580572" y="394692"/>
            <a:ext cx="7736477" cy="400110"/>
          </a:xfrm>
          <a:prstGeom prst="rect">
            <a:avLst/>
          </a:prstGeom>
          <a:noFill/>
        </p:spPr>
        <p:txBody>
          <a:bodyPr wrap="square" rtlCol="0">
            <a:spAutoFit/>
          </a:bodyPr>
          <a:lstStyle/>
          <a:p>
            <a:pPr algn="ctr"/>
            <a:r>
              <a:rPr lang="it-IT" sz="2000" dirty="0" smtClean="0">
                <a:latin typeface="Arial"/>
                <a:cs typeface="Arial"/>
              </a:rPr>
              <a:t> u</a:t>
            </a:r>
            <a:r>
              <a:rPr lang="it-IT" sz="2000" baseline="-25000" dirty="0" smtClean="0">
                <a:latin typeface="Arial"/>
                <a:cs typeface="Arial"/>
              </a:rPr>
              <a:t>n+1</a:t>
            </a:r>
            <a:r>
              <a:rPr lang="it-IT" sz="2000" dirty="0" smtClean="0">
                <a:latin typeface="Arial"/>
                <a:cs typeface="Arial"/>
              </a:rPr>
              <a:t> = (a+1)u</a:t>
            </a:r>
            <a:r>
              <a:rPr lang="it-IT" sz="2000" baseline="-25000" dirty="0" smtClean="0">
                <a:latin typeface="Arial"/>
                <a:cs typeface="Arial"/>
              </a:rPr>
              <a:t>n </a:t>
            </a:r>
            <a:r>
              <a:rPr lang="it-IT" sz="2000" dirty="0" smtClean="0">
                <a:latin typeface="Arial"/>
                <a:cs typeface="Arial"/>
              </a:rPr>
              <a:t>– b l</a:t>
            </a:r>
            <a:r>
              <a:rPr lang="it-IT" sz="2000" baseline="-25000" dirty="0" smtClean="0">
                <a:latin typeface="Arial"/>
                <a:cs typeface="Arial"/>
              </a:rPr>
              <a:t>n</a:t>
            </a:r>
            <a:r>
              <a:rPr lang="it-IT" sz="2000" dirty="0" smtClean="0">
                <a:latin typeface="Arial"/>
                <a:cs typeface="Arial"/>
              </a:rPr>
              <a:t> u</a:t>
            </a:r>
            <a:r>
              <a:rPr lang="it-IT" sz="2000" baseline="-25000" dirty="0" smtClean="0">
                <a:latin typeface="Arial"/>
                <a:cs typeface="Arial"/>
              </a:rPr>
              <a:t>n</a:t>
            </a:r>
            <a:endParaRPr lang="it-IT" sz="2000" dirty="0">
              <a:latin typeface="Arial"/>
              <a:cs typeface="Arial"/>
            </a:endParaRPr>
          </a:p>
        </p:txBody>
      </p:sp>
      <p:graphicFrame>
        <p:nvGraphicFramePr>
          <p:cNvPr id="2" name="Tabella 1"/>
          <p:cNvGraphicFramePr>
            <a:graphicFrameLocks noGrp="1"/>
          </p:cNvGraphicFramePr>
          <p:nvPr>
            <p:extLst>
              <p:ext uri="{D42A27DB-BD31-4B8C-83A1-F6EECF244321}">
                <p14:modId xmlns:p14="http://schemas.microsoft.com/office/powerpoint/2010/main" val="674183263"/>
              </p:ext>
            </p:extLst>
          </p:nvPr>
        </p:nvGraphicFramePr>
        <p:xfrm>
          <a:off x="580573" y="1078411"/>
          <a:ext cx="6096000" cy="1854200"/>
        </p:xfrm>
        <a:graphic>
          <a:graphicData uri="http://schemas.openxmlformats.org/drawingml/2006/table">
            <a:tbl>
              <a:tblPr firstRow="1" bandRow="1">
                <a:tableStyleId>{2D5ABB26-0587-4C30-8999-92F81FD0307C}</a:tableStyleId>
              </a:tblPr>
              <a:tblGrid>
                <a:gridCol w="2032000"/>
                <a:gridCol w="2032000"/>
                <a:gridCol w="2032000"/>
              </a:tblGrid>
              <a:tr h="370840">
                <a:tc>
                  <a:txBody>
                    <a:bodyPr/>
                    <a:lstStyle/>
                    <a:p>
                      <a:r>
                        <a:rPr lang="it-IT" dirty="0" smtClean="0"/>
                        <a:t>Mesi</a:t>
                      </a:r>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r>
                        <a:rPr lang="it-IT" dirty="0" smtClean="0"/>
                        <a:t>Conigli</a:t>
                      </a:r>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r>
                        <a:rPr lang="it-IT" dirty="0" smtClean="0"/>
                        <a:t>Linci</a:t>
                      </a:r>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r h="370840">
                <a:tc>
                  <a:txBody>
                    <a:bodyPr/>
                    <a:lstStyle/>
                    <a:p>
                      <a:r>
                        <a:rPr lang="it-IT" dirty="0" smtClean="0"/>
                        <a:t>9</a:t>
                      </a:r>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r h="370840">
                <a:tc>
                  <a:txBody>
                    <a:bodyPr/>
                    <a:lstStyle/>
                    <a:p>
                      <a:r>
                        <a:rPr lang="it-IT" dirty="0" smtClean="0"/>
                        <a:t>10</a:t>
                      </a:r>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r h="370840">
                <a:tc>
                  <a:txBody>
                    <a:bodyPr/>
                    <a:lstStyle/>
                    <a:p>
                      <a:r>
                        <a:rPr lang="it-IT" dirty="0" smtClean="0"/>
                        <a:t>11</a:t>
                      </a:r>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r h="370840">
                <a:tc>
                  <a:txBody>
                    <a:bodyPr/>
                    <a:lstStyle/>
                    <a:p>
                      <a:r>
                        <a:rPr lang="it-IT" dirty="0" smtClean="0"/>
                        <a:t>…</a:t>
                      </a:r>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c>
                  <a:txBody>
                    <a:bodyPr/>
                    <a:lstStyle/>
                    <a:p>
                      <a:endParaRPr lang="it-IT" dirty="0"/>
                    </a:p>
                  </a:txBody>
                  <a:tcPr>
                    <a:lnL w="12700" cap="flat" cmpd="sng" algn="ctr">
                      <a:solidFill>
                        <a:srgbClr val="0D8BE6">
                          <a:lumMod val="75000"/>
                        </a:srgbClr>
                      </a:solidFill>
                      <a:prstDash val="solid"/>
                      <a:round/>
                      <a:headEnd type="none" w="med" len="med"/>
                      <a:tailEnd type="none" w="med" len="med"/>
                    </a:lnL>
                    <a:lnR w="12700" cap="flat" cmpd="sng" algn="ctr">
                      <a:solidFill>
                        <a:srgbClr val="0D8BE6">
                          <a:lumMod val="75000"/>
                        </a:srgbClr>
                      </a:solidFill>
                      <a:prstDash val="solid"/>
                      <a:round/>
                      <a:headEnd type="none" w="med" len="med"/>
                      <a:tailEnd type="none" w="med" len="med"/>
                    </a:lnR>
                    <a:lnT w="12700" cap="flat" cmpd="sng" algn="ctr">
                      <a:solidFill>
                        <a:srgbClr val="0D8BE6">
                          <a:lumMod val="75000"/>
                        </a:srgbClr>
                      </a:solidFill>
                      <a:prstDash val="solid"/>
                      <a:round/>
                      <a:headEnd type="none" w="med" len="med"/>
                      <a:tailEnd type="none" w="med" len="med"/>
                    </a:lnT>
                    <a:lnB w="12700" cap="flat" cmpd="sng" algn="ctr">
                      <a:solidFill>
                        <a:srgbClr val="0D8BE6">
                          <a:lumMod val="75000"/>
                        </a:srgbClr>
                      </a:solidFill>
                      <a:prstDash val="solid"/>
                      <a:round/>
                      <a:headEnd type="none" w="med" len="med"/>
                      <a:tailEnd type="none" w="med" len="med"/>
                    </a:lnB>
                  </a:tcPr>
                </a:tc>
              </a:tr>
            </a:tbl>
          </a:graphicData>
        </a:graphic>
      </p:graphicFrame>
      <p:sp>
        <p:nvSpPr>
          <p:cNvPr id="6" name="CasellaDiTesto 5"/>
          <p:cNvSpPr txBox="1"/>
          <p:nvPr/>
        </p:nvSpPr>
        <p:spPr>
          <a:xfrm>
            <a:off x="805543" y="3200401"/>
            <a:ext cx="7736477" cy="2862322"/>
          </a:xfrm>
          <a:prstGeom prst="rect">
            <a:avLst/>
          </a:prstGeom>
          <a:noFill/>
        </p:spPr>
        <p:txBody>
          <a:bodyPr wrap="square" rtlCol="0">
            <a:spAutoFit/>
          </a:bodyPr>
          <a:lstStyle/>
          <a:p>
            <a:r>
              <a:rPr lang="it-IT" sz="2000" dirty="0" smtClean="0">
                <a:latin typeface="Arial"/>
                <a:cs typeface="Arial"/>
              </a:rPr>
              <a:t>Cosa </a:t>
            </a:r>
            <a:r>
              <a:rPr lang="it-IT" sz="2000" dirty="0">
                <a:latin typeface="Arial"/>
                <a:cs typeface="Arial"/>
              </a:rPr>
              <a:t>osservi? </a:t>
            </a:r>
            <a:r>
              <a:rPr lang="it-IT" sz="2000" b="1" dirty="0">
                <a:latin typeface="Arial"/>
                <a:cs typeface="Arial"/>
              </a:rPr>
              <a:t>Perché</a:t>
            </a:r>
            <a:r>
              <a:rPr lang="it-IT" sz="2000" dirty="0">
                <a:latin typeface="Arial"/>
                <a:cs typeface="Arial"/>
              </a:rPr>
              <a:t>?</a:t>
            </a:r>
          </a:p>
          <a:p>
            <a:r>
              <a:rPr lang="it-IT" sz="2000" dirty="0">
                <a:latin typeface="Arial"/>
                <a:cs typeface="Arial"/>
              </a:rPr>
              <a:t> </a:t>
            </a:r>
          </a:p>
          <a:p>
            <a:r>
              <a:rPr lang="it-IT" sz="2000" dirty="0">
                <a:latin typeface="Arial"/>
                <a:cs typeface="Arial"/>
              </a:rPr>
              <a:t>Nella Vista Grafici crea uno </a:t>
            </a:r>
            <a:r>
              <a:rPr lang="it-IT" sz="2000" dirty="0" err="1">
                <a:latin typeface="Arial"/>
                <a:cs typeface="Arial"/>
              </a:rPr>
              <a:t>slider</a:t>
            </a:r>
            <a:r>
              <a:rPr lang="it-IT" sz="2000" dirty="0">
                <a:latin typeface="Arial"/>
                <a:cs typeface="Arial"/>
              </a:rPr>
              <a:t> b che rappresenta il tasso di voracità delle linci. Imponi che vari da 0 a 0.004 con un incremento di 0.0005, riscrivi la tabella utilizzando lo </a:t>
            </a:r>
            <a:r>
              <a:rPr lang="it-IT" sz="2000" dirty="0" err="1">
                <a:latin typeface="Arial"/>
                <a:cs typeface="Arial"/>
              </a:rPr>
              <a:t>slider</a:t>
            </a:r>
            <a:r>
              <a:rPr lang="it-IT" sz="2000" dirty="0">
                <a:latin typeface="Arial"/>
                <a:cs typeface="Arial"/>
              </a:rPr>
              <a:t> b al posto del tasso 0.0025.</a:t>
            </a:r>
          </a:p>
          <a:p>
            <a:r>
              <a:rPr lang="it-IT" sz="2000" dirty="0">
                <a:latin typeface="Arial"/>
                <a:cs typeface="Arial"/>
              </a:rPr>
              <a:t> </a:t>
            </a:r>
          </a:p>
          <a:p>
            <a:r>
              <a:rPr lang="it-IT" sz="2000" dirty="0">
                <a:latin typeface="Arial"/>
                <a:cs typeface="Arial"/>
              </a:rPr>
              <a:t>Modifica il tasso di voracità e ponilo pari a 0.003. Cosa succede? </a:t>
            </a:r>
            <a:r>
              <a:rPr lang="it-IT" sz="2000" b="1" dirty="0">
                <a:latin typeface="Arial"/>
                <a:cs typeface="Arial"/>
              </a:rPr>
              <a:t>Perché</a:t>
            </a:r>
            <a:r>
              <a:rPr lang="it-IT" sz="2000" dirty="0" smtClean="0">
                <a:latin typeface="Arial"/>
                <a:cs typeface="Arial"/>
              </a:rPr>
              <a:t>?</a:t>
            </a:r>
            <a:endParaRPr lang="it-IT" sz="2000" dirty="0">
              <a:latin typeface="Arial"/>
              <a:cs typeface="Arial"/>
            </a:endParaRPr>
          </a:p>
        </p:txBody>
      </p:sp>
      <p:sp>
        <p:nvSpPr>
          <p:cNvPr id="7" name="Fumetto 4 6"/>
          <p:cNvSpPr/>
          <p:nvPr/>
        </p:nvSpPr>
        <p:spPr>
          <a:xfrm>
            <a:off x="362856" y="1778000"/>
            <a:ext cx="4100287" cy="3048000"/>
          </a:xfrm>
          <a:prstGeom prst="cloudCallout">
            <a:avLst>
              <a:gd name="adj1" fmla="val 55814"/>
              <a:gd name="adj2" fmla="val 55357"/>
            </a:avLst>
          </a:prstGeom>
          <a:solidFill>
            <a:srgbClr val="E8D7F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000" dirty="0">
                <a:solidFill>
                  <a:schemeClr val="tx1">
                    <a:lumMod val="95000"/>
                    <a:lumOff val="5000"/>
                  </a:schemeClr>
                </a:solidFill>
              </a:rPr>
              <a:t>Abitudine a usare le solite </a:t>
            </a:r>
            <a:r>
              <a:rPr lang="it-IT" sz="2000" dirty="0" smtClean="0">
                <a:solidFill>
                  <a:schemeClr val="tx1">
                    <a:lumMod val="95000"/>
                    <a:lumOff val="5000"/>
                  </a:schemeClr>
                </a:solidFill>
              </a:rPr>
              <a:t>lettere </a:t>
            </a:r>
            <a:r>
              <a:rPr lang="it-IT" sz="2000" b="1" dirty="0">
                <a:solidFill>
                  <a:schemeClr val="tx1">
                    <a:lumMod val="95000"/>
                    <a:lumOff val="5000"/>
                  </a:schemeClr>
                </a:solidFill>
              </a:rPr>
              <a:t>x</a:t>
            </a:r>
            <a:r>
              <a:rPr lang="it-IT" sz="2000" dirty="0">
                <a:solidFill>
                  <a:schemeClr val="tx1">
                    <a:lumMod val="95000"/>
                    <a:lumOff val="5000"/>
                  </a:schemeClr>
                </a:solidFill>
              </a:rPr>
              <a:t> e </a:t>
            </a:r>
            <a:r>
              <a:rPr lang="it-IT" sz="2000" b="1" dirty="0" smtClean="0">
                <a:solidFill>
                  <a:schemeClr val="tx1">
                    <a:lumMod val="95000"/>
                    <a:lumOff val="5000"/>
                  </a:schemeClr>
                </a:solidFill>
              </a:rPr>
              <a:t>y</a:t>
            </a:r>
            <a:r>
              <a:rPr lang="it-IT" sz="2000" dirty="0" smtClean="0">
                <a:solidFill>
                  <a:schemeClr val="tx1">
                    <a:lumMod val="95000"/>
                    <a:lumOff val="5000"/>
                  </a:schemeClr>
                </a:solidFill>
              </a:rPr>
              <a:t>.</a:t>
            </a:r>
          </a:p>
          <a:p>
            <a:pPr algn="ctr"/>
            <a:r>
              <a:rPr lang="it-IT" sz="2000" dirty="0" smtClean="0">
                <a:solidFill>
                  <a:schemeClr val="tx1">
                    <a:lumMod val="95000"/>
                    <a:lumOff val="5000"/>
                  </a:schemeClr>
                </a:solidFill>
              </a:rPr>
              <a:t>Le formule diverse possono </a:t>
            </a:r>
            <a:r>
              <a:rPr lang="it-IT" sz="2000" dirty="0">
                <a:solidFill>
                  <a:schemeClr val="tx1">
                    <a:lumMod val="95000"/>
                    <a:lumOff val="5000"/>
                  </a:schemeClr>
                </a:solidFill>
              </a:rPr>
              <a:t>spaventare gli </a:t>
            </a:r>
            <a:r>
              <a:rPr lang="it-IT" sz="2000" dirty="0" smtClean="0">
                <a:solidFill>
                  <a:schemeClr val="tx1">
                    <a:lumMod val="95000"/>
                    <a:lumOff val="5000"/>
                  </a:schemeClr>
                </a:solidFill>
              </a:rPr>
              <a:t>allievi.</a:t>
            </a:r>
            <a:endParaRPr lang="it-IT" sz="2000" dirty="0">
              <a:solidFill>
                <a:schemeClr val="tx1">
                  <a:lumMod val="95000"/>
                  <a:lumOff val="5000"/>
                </a:schemeClr>
              </a:solidFill>
            </a:endParaRPr>
          </a:p>
        </p:txBody>
      </p:sp>
      <p:sp>
        <p:nvSpPr>
          <p:cNvPr id="8" name="Fumetto 3 7"/>
          <p:cNvSpPr/>
          <p:nvPr/>
        </p:nvSpPr>
        <p:spPr>
          <a:xfrm>
            <a:off x="5678714" y="1469571"/>
            <a:ext cx="2402478" cy="1778000"/>
          </a:xfrm>
          <a:prstGeom prst="wedgeEllipse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a:solidFill>
                  <a:srgbClr val="0D0D0D"/>
                </a:solidFill>
              </a:rPr>
              <a:t>Mi viene sempre lo stesso numero.</a:t>
            </a:r>
          </a:p>
        </p:txBody>
      </p:sp>
      <p:sp>
        <p:nvSpPr>
          <p:cNvPr id="9" name="Fumetto 3 8"/>
          <p:cNvSpPr/>
          <p:nvPr/>
        </p:nvSpPr>
        <p:spPr>
          <a:xfrm>
            <a:off x="5406572" y="4826000"/>
            <a:ext cx="3265714" cy="1542143"/>
          </a:xfrm>
          <a:prstGeom prst="wedgeEllipseCallout">
            <a:avLst>
              <a:gd name="adj1" fmla="val -41944"/>
              <a:gd name="adj2" fmla="val -6338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a:solidFill>
                  <a:srgbClr val="0D0D0D"/>
                </a:solidFill>
              </a:rPr>
              <a:t>A me viene spostato di uno…</a:t>
            </a:r>
          </a:p>
        </p:txBody>
      </p:sp>
    </p:spTree>
    <p:extLst>
      <p:ext uri="{BB962C8B-B14F-4D97-AF65-F5344CB8AC3E}">
        <p14:creationId xmlns:p14="http://schemas.microsoft.com/office/powerpoint/2010/main" val="3320611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rot="16200000">
            <a:off x="-2892428" y="2383370"/>
            <a:ext cx="7556313" cy="516466"/>
          </a:xfrm>
        </p:spPr>
        <p:txBody>
          <a:bodyPr/>
          <a:lstStyle/>
          <a:p>
            <a:pPr marL="0" indent="0">
              <a:buNone/>
            </a:pPr>
            <a:r>
              <a:rPr lang="it-IT" b="1" dirty="0" smtClean="0"/>
              <a:t>Simulazione Esame di Stato Aprile 2015</a:t>
            </a:r>
          </a:p>
          <a:p>
            <a:endParaRPr lang="it-IT" b="1" dirty="0"/>
          </a:p>
          <a:p>
            <a:pPr marL="0" indent="0">
              <a:buNone/>
            </a:pPr>
            <a:endParaRPr lang="it-IT" b="1" dirty="0" smtClean="0"/>
          </a:p>
        </p:txBody>
      </p:sp>
      <p:pic>
        <p:nvPicPr>
          <p:cNvPr id="4" name="Immagine 3" descr="Schermata 2015-10-01 alle 14.59.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7334" y="0"/>
            <a:ext cx="4752000" cy="6858000"/>
          </a:xfrm>
          <a:prstGeom prst="rect">
            <a:avLst/>
          </a:prstGeom>
        </p:spPr>
      </p:pic>
    </p:spTree>
    <p:extLst>
      <p:ext uri="{BB962C8B-B14F-4D97-AF65-F5344CB8AC3E}">
        <p14:creationId xmlns:p14="http://schemas.microsoft.com/office/powerpoint/2010/main" val="19141597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magine 2"/>
          <p:cNvPicPr>
            <a:picLocks noChangeAspect="1"/>
          </p:cNvPicPr>
          <p:nvPr/>
        </p:nvPicPr>
        <p:blipFill>
          <a:blip r:embed="rId3"/>
          <a:stretch>
            <a:fillRect/>
          </a:stretch>
        </p:blipFill>
        <p:spPr>
          <a:xfrm>
            <a:off x="524329" y="146953"/>
            <a:ext cx="2857500" cy="2857500"/>
          </a:xfrm>
          <a:prstGeom prst="rect">
            <a:avLst/>
          </a:prstGeom>
        </p:spPr>
      </p:pic>
      <p:pic>
        <p:nvPicPr>
          <p:cNvPr id="4" name="Immagine 3"/>
          <p:cNvPicPr>
            <a:picLocks noChangeAspect="1"/>
          </p:cNvPicPr>
          <p:nvPr/>
        </p:nvPicPr>
        <p:blipFill>
          <a:blip r:embed="rId4">
            <a:extLst>
              <a:ext uri="{BEBA8EAE-BF5A-486C-A8C5-ECC9F3942E4B}">
                <a14:imgProps xmlns:a14="http://schemas.microsoft.com/office/drawing/2010/main">
                  <a14:imgLayer r:embed="rId5">
                    <a14:imgEffect>
                      <a14:backgroundRemoval t="9778" b="89778" l="0" r="96889"/>
                    </a14:imgEffect>
                  </a14:imgLayer>
                </a14:imgProps>
              </a:ext>
            </a:extLst>
          </a:blip>
          <a:stretch>
            <a:fillRect/>
          </a:stretch>
        </p:blipFill>
        <p:spPr>
          <a:xfrm rot="951796">
            <a:off x="1954731" y="1312481"/>
            <a:ext cx="1035219" cy="1035219"/>
          </a:xfrm>
          <a:prstGeom prst="rect">
            <a:avLst/>
          </a:prstGeom>
        </p:spPr>
      </p:pic>
      <p:graphicFrame>
        <p:nvGraphicFramePr>
          <p:cNvPr id="12" name="Diagramma 11"/>
          <p:cNvGraphicFramePr/>
          <p:nvPr>
            <p:extLst>
              <p:ext uri="{D42A27DB-BD31-4B8C-83A1-F6EECF244321}">
                <p14:modId xmlns:p14="http://schemas.microsoft.com/office/powerpoint/2010/main" val="2709120945"/>
              </p:ext>
            </p:extLst>
          </p:nvPr>
        </p:nvGraphicFramePr>
        <p:xfrm>
          <a:off x="3048000" y="373738"/>
          <a:ext cx="5950856" cy="526142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3" name="CasellaDiTesto 12"/>
          <p:cNvSpPr txBox="1"/>
          <p:nvPr/>
        </p:nvSpPr>
        <p:spPr>
          <a:xfrm>
            <a:off x="290286" y="3882573"/>
            <a:ext cx="4916714" cy="2677656"/>
          </a:xfrm>
          <a:prstGeom prst="rect">
            <a:avLst/>
          </a:prstGeom>
          <a:noFill/>
        </p:spPr>
        <p:txBody>
          <a:bodyPr wrap="square" rtlCol="0">
            <a:spAutoFit/>
          </a:bodyPr>
          <a:lstStyle/>
          <a:p>
            <a:pPr marL="457200" indent="-457200">
              <a:buFont typeface="Arial"/>
              <a:buChar char="•"/>
            </a:pPr>
            <a:r>
              <a:rPr lang="it-IT" sz="2800" dirty="0" smtClean="0">
                <a:cs typeface="Arial"/>
              </a:rPr>
              <a:t>Formazione </a:t>
            </a:r>
            <a:r>
              <a:rPr lang="it-IT" sz="2800" dirty="0">
                <a:cs typeface="Arial"/>
              </a:rPr>
              <a:t>dei docenti delle scuole secondarie di </a:t>
            </a:r>
            <a:r>
              <a:rPr lang="it-IT" sz="2800" dirty="0" smtClean="0">
                <a:cs typeface="Arial"/>
              </a:rPr>
              <a:t>II grado</a:t>
            </a:r>
          </a:p>
          <a:p>
            <a:pPr marL="457200" indent="-457200">
              <a:buFont typeface="Arial"/>
              <a:buChar char="•"/>
            </a:pPr>
            <a:r>
              <a:rPr lang="it-IT" sz="2800" dirty="0" smtClean="0">
                <a:cs typeface="Arial"/>
              </a:rPr>
              <a:t>Migliorare </a:t>
            </a:r>
            <a:r>
              <a:rPr lang="it-IT" sz="2800" dirty="0">
                <a:cs typeface="Arial"/>
              </a:rPr>
              <a:t>la percezione degli studenti verso </a:t>
            </a:r>
            <a:r>
              <a:rPr lang="it-IT" sz="2800" dirty="0" smtClean="0">
                <a:cs typeface="Arial"/>
              </a:rPr>
              <a:t>la matematica</a:t>
            </a:r>
            <a:endParaRPr lang="it-IT" sz="2800" dirty="0">
              <a:cs typeface="Arial"/>
            </a:endParaRPr>
          </a:p>
        </p:txBody>
      </p:sp>
      <p:sp>
        <p:nvSpPr>
          <p:cNvPr id="2" name="CasellaDiTesto 1"/>
          <p:cNvSpPr txBox="1"/>
          <p:nvPr/>
        </p:nvSpPr>
        <p:spPr>
          <a:xfrm>
            <a:off x="303785" y="3138714"/>
            <a:ext cx="1752403" cy="523220"/>
          </a:xfrm>
          <a:prstGeom prst="rect">
            <a:avLst/>
          </a:prstGeom>
          <a:noFill/>
        </p:spPr>
        <p:txBody>
          <a:bodyPr wrap="none" rtlCol="0">
            <a:spAutoFit/>
          </a:bodyPr>
          <a:lstStyle/>
          <a:p>
            <a:r>
              <a:rPr lang="it-IT" sz="2800" b="1" dirty="0" smtClean="0">
                <a:solidFill>
                  <a:srgbClr val="0000FF"/>
                </a:solidFill>
                <a:cs typeface="Arial"/>
              </a:rPr>
              <a:t>Obiettivi</a:t>
            </a:r>
            <a:endParaRPr lang="it-IT" sz="2800" b="1" dirty="0">
              <a:solidFill>
                <a:srgbClr val="0000FF"/>
              </a:solidFill>
              <a:cs typeface="Aria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https://encrypted-tbn1.gstatic.com/images?q=tbn:ANd9GcTr12ENJ3Tf4urOXSZpGeC5zyryyMvbmpLs7aLOwcPBjCdYjQ0R"/>
          <p:cNvPicPr>
            <a:picLocks noGrp="1"/>
          </p:cNvPicPr>
          <p:nvPr>
            <p:ph idx="1"/>
          </p:nvPr>
        </p:nvPicPr>
        <p:blipFill>
          <a:blip r:embed="rId2" cstate="print"/>
          <a:srcRect/>
          <a:stretch>
            <a:fillRect/>
          </a:stretch>
        </p:blipFill>
        <p:spPr bwMode="auto">
          <a:xfrm>
            <a:off x="693683" y="1103585"/>
            <a:ext cx="7405851" cy="5119415"/>
          </a:xfrm>
          <a:prstGeom prst="rect">
            <a:avLst/>
          </a:prstGeom>
          <a:noFill/>
          <a:ln w="9525">
            <a:noFill/>
            <a:miter lim="800000"/>
            <a:headEnd/>
            <a:tailEnd/>
          </a:ln>
        </p:spPr>
      </p:pic>
      <p:sp>
        <p:nvSpPr>
          <p:cNvPr id="7" name="CasellaDiTesto 6"/>
          <p:cNvSpPr txBox="1"/>
          <p:nvPr/>
        </p:nvSpPr>
        <p:spPr>
          <a:xfrm>
            <a:off x="5969000" y="34951"/>
            <a:ext cx="2984499" cy="156966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it-IT" sz="4800" dirty="0" smtClean="0">
                <a:latin typeface="Curlz MT"/>
                <a:cs typeface="Curlz MT"/>
              </a:rPr>
              <a:t>Grazie per l’attenzione</a:t>
            </a:r>
            <a:endParaRPr lang="it-IT" sz="4800" dirty="0">
              <a:latin typeface="Curlz MT"/>
              <a:cs typeface="Curlz MT"/>
            </a:endParaRPr>
          </a:p>
        </p:txBody>
      </p:sp>
    </p:spTree>
    <p:extLst>
      <p:ext uri="{BB962C8B-B14F-4D97-AF65-F5344CB8AC3E}">
        <p14:creationId xmlns:p14="http://schemas.microsoft.com/office/powerpoint/2010/main" val="5620773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afico 7"/>
          <p:cNvGraphicFramePr/>
          <p:nvPr>
            <p:extLst>
              <p:ext uri="{D42A27DB-BD31-4B8C-83A1-F6EECF244321}">
                <p14:modId xmlns:p14="http://schemas.microsoft.com/office/powerpoint/2010/main" val="2790706868"/>
              </p:ext>
            </p:extLst>
          </p:nvPr>
        </p:nvGraphicFramePr>
        <p:xfrm>
          <a:off x="323528" y="476672"/>
          <a:ext cx="7429822" cy="4571578"/>
        </p:xfrm>
        <a:graphic>
          <a:graphicData uri="http://schemas.openxmlformats.org/drawingml/2006/chart">
            <c:chart xmlns:c="http://schemas.openxmlformats.org/drawingml/2006/chart" xmlns:r="http://schemas.openxmlformats.org/officeDocument/2006/relationships" r:id="rId3"/>
          </a:graphicData>
        </a:graphic>
      </p:graphicFrame>
      <p:pic>
        <p:nvPicPr>
          <p:cNvPr id="1026" name="Picture 2" descr="D:\Tesi\Liceo Juvarra Venaria\Prezi\Zfoto\Immagine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8522" y="1067024"/>
            <a:ext cx="7149636" cy="5284772"/>
          </a:xfrm>
          <a:prstGeom prst="rect">
            <a:avLst/>
          </a:prstGeom>
          <a:noFill/>
        </p:spPr>
      </p:pic>
      <p:pic>
        <p:nvPicPr>
          <p:cNvPr id="1028" name="Picture 4" descr="D:\Tesi\Liceo Juvarra Venaria\Prezi\Zfoto\Immagine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79919"/>
            <a:ext cx="7277100" cy="5458982"/>
          </a:xfrm>
          <a:prstGeom prst="rect">
            <a:avLst/>
          </a:prstGeom>
          <a:noFill/>
        </p:spPr>
      </p:pic>
    </p:spTree>
    <p:extLst>
      <p:ext uri="{BB962C8B-B14F-4D97-AF65-F5344CB8AC3E}">
        <p14:creationId xmlns:p14="http://schemas.microsoft.com/office/powerpoint/2010/main" val="585212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026"/>
                                        </p:tgtEl>
                                      </p:cBhvr>
                                    </p:animEffect>
                                    <p:set>
                                      <p:cBhvr>
                                        <p:cTn id="20" dur="1" fill="hold">
                                          <p:stCondLst>
                                            <p:cond delay="499"/>
                                          </p:stCondLst>
                                        </p:cTn>
                                        <p:tgtEl>
                                          <p:spTgt spid="1026"/>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fade">
                                      <p:cBhvr>
                                        <p:cTn id="23"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8" grpId="1">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rot="16200000">
            <a:off x="7720429" y="943428"/>
            <a:ext cx="1524000" cy="369332"/>
          </a:xfrm>
          <a:prstGeom prst="rect">
            <a:avLst/>
          </a:prstGeom>
          <a:noFill/>
        </p:spPr>
        <p:txBody>
          <a:bodyPr wrap="square" rtlCol="0">
            <a:spAutoFit/>
          </a:bodyPr>
          <a:lstStyle/>
          <a:p>
            <a:pPr algn="ctr"/>
            <a:r>
              <a:rPr lang="it-IT" b="1" dirty="0" smtClean="0"/>
              <a:t>Indicazioni</a:t>
            </a:r>
            <a:endParaRPr lang="it-IT" b="1" dirty="0"/>
          </a:p>
        </p:txBody>
      </p:sp>
      <p:sp>
        <p:nvSpPr>
          <p:cNvPr id="4" name="CasellaDiTesto 3"/>
          <p:cNvSpPr txBox="1"/>
          <p:nvPr/>
        </p:nvSpPr>
        <p:spPr>
          <a:xfrm>
            <a:off x="2177141" y="163285"/>
            <a:ext cx="6749143" cy="3785652"/>
          </a:xfrm>
          <a:prstGeom prst="rect">
            <a:avLst/>
          </a:prstGeom>
          <a:solidFill>
            <a:schemeClr val="bg1"/>
          </a:solidFill>
        </p:spPr>
        <p:style>
          <a:lnRef idx="2">
            <a:schemeClr val="accent3"/>
          </a:lnRef>
          <a:fillRef idx="1">
            <a:schemeClr val="lt1"/>
          </a:fillRef>
          <a:effectRef idx="0">
            <a:schemeClr val="accent3"/>
          </a:effectRef>
          <a:fontRef idx="minor">
            <a:schemeClr val="dk1"/>
          </a:fontRef>
        </p:style>
        <p:txBody>
          <a:bodyPr wrap="square" rtlCol="0">
            <a:spAutoFit/>
          </a:bodyPr>
          <a:lstStyle/>
          <a:p>
            <a:r>
              <a:rPr lang="it-IT" sz="2000" dirty="0">
                <a:solidFill>
                  <a:srgbClr val="000000"/>
                </a:solidFill>
                <a:latin typeface="Arial"/>
                <a:cs typeface="Arial"/>
              </a:rPr>
              <a:t>Linee generali e competenze (L.S.): </a:t>
            </a:r>
          </a:p>
          <a:p>
            <a:r>
              <a:rPr lang="it-IT" sz="2000" dirty="0">
                <a:solidFill>
                  <a:srgbClr val="000000"/>
                </a:solidFill>
                <a:latin typeface="Arial"/>
                <a:cs typeface="Arial"/>
              </a:rPr>
              <a:t>6) costruzione e analisi di semplici modelli matematici di classi di fenomeni, anche utilizzando strumenti informatici per la descrizione e il calcolo; </a:t>
            </a:r>
          </a:p>
          <a:p>
            <a:r>
              <a:rPr lang="it-IT" sz="2000" dirty="0">
                <a:solidFill>
                  <a:srgbClr val="000000"/>
                </a:solidFill>
                <a:latin typeface="Arial"/>
                <a:cs typeface="Arial"/>
              </a:rPr>
              <a:t> Al termine del percorso didattico lo studente avrà approfondito i procedimenti caratteristici del pensiero matematico (definizioni, dimostrazioni, generalizzazioni, formalizzazioni), conoscerà le metodologie di base per la costruzione di un modello matematico di un insieme di fenomeni, saprà applicare quanto appreso per la soluzione di problemi, anche utilizzando strumenti informatici di rappresentazione geometrica e di calcolo</a:t>
            </a:r>
            <a:r>
              <a:rPr lang="it-IT" sz="2000" dirty="0" smtClean="0">
                <a:solidFill>
                  <a:srgbClr val="000000"/>
                </a:solidFill>
                <a:latin typeface="Arial"/>
                <a:cs typeface="Arial"/>
              </a:rPr>
              <a:t>.</a:t>
            </a:r>
            <a:endParaRPr lang="it-IT" sz="2000" dirty="0">
              <a:solidFill>
                <a:srgbClr val="000000"/>
              </a:solidFill>
              <a:latin typeface="Arial"/>
              <a:cs typeface="Arial"/>
            </a:endParaRPr>
          </a:p>
        </p:txBody>
      </p:sp>
      <p:sp>
        <p:nvSpPr>
          <p:cNvPr id="3" name="Segnaposto contenuto 2"/>
          <p:cNvSpPr>
            <a:spLocks noGrp="1"/>
          </p:cNvSpPr>
          <p:nvPr>
            <p:ph idx="1"/>
          </p:nvPr>
        </p:nvSpPr>
        <p:spPr>
          <a:xfrm>
            <a:off x="335187" y="1456109"/>
            <a:ext cx="8155669" cy="4985656"/>
          </a:xfrm>
        </p:spPr>
        <p:style>
          <a:lnRef idx="2">
            <a:schemeClr val="accent4"/>
          </a:lnRef>
          <a:fillRef idx="1">
            <a:schemeClr val="lt1"/>
          </a:fillRef>
          <a:effectRef idx="0">
            <a:schemeClr val="accent4"/>
          </a:effectRef>
          <a:fontRef idx="minor">
            <a:schemeClr val="dk1"/>
          </a:fontRef>
        </p:style>
        <p:txBody>
          <a:bodyPr>
            <a:noAutofit/>
          </a:bodyPr>
          <a:lstStyle/>
          <a:p>
            <a:pPr marL="0" indent="0">
              <a:buNone/>
            </a:pPr>
            <a:r>
              <a:rPr lang="it-IT" dirty="0" smtClean="0">
                <a:solidFill>
                  <a:srgbClr val="000000"/>
                </a:solidFill>
                <a:latin typeface="Arial"/>
                <a:cs typeface="Arial"/>
              </a:rPr>
              <a:t>OBIETTIVI </a:t>
            </a:r>
            <a:r>
              <a:rPr lang="it-IT" dirty="0">
                <a:solidFill>
                  <a:srgbClr val="000000"/>
                </a:solidFill>
                <a:latin typeface="Arial"/>
                <a:cs typeface="Arial"/>
              </a:rPr>
              <a:t>SPECIFICI DI APPRENDIMENTO – PRIMO BIENNIO</a:t>
            </a:r>
          </a:p>
          <a:p>
            <a:pPr marL="0" indent="0">
              <a:buNone/>
            </a:pPr>
            <a:r>
              <a:rPr lang="it-IT" dirty="0">
                <a:solidFill>
                  <a:srgbClr val="000000"/>
                </a:solidFill>
                <a:latin typeface="Arial"/>
                <a:cs typeface="Arial"/>
              </a:rPr>
              <a:t>Relazioni e funzioni </a:t>
            </a:r>
          </a:p>
          <a:p>
            <a:pPr marL="0" indent="0">
              <a:buNone/>
            </a:pPr>
            <a:r>
              <a:rPr lang="it-IT" dirty="0">
                <a:solidFill>
                  <a:srgbClr val="000000"/>
                </a:solidFill>
                <a:latin typeface="Arial"/>
                <a:cs typeface="Arial"/>
              </a:rPr>
              <a:t>Obiettivo di studio sarà il linguaggio degli insiemi e delle funzioni (dominio, composizione, inversa, ecc.), anche per costruire semplici rappresentazioni di fenomeni e come primo passo all’introduzione del concetto di modello matematico. In particolare, lo studente apprenderà a descrivere un problema con un’equazione, una disequazione o un sistema di equazioni o disequazioni; a ottenere informazioni e ricavare le soluzioni di un modello matematico di fenomeni, anche in contesti di ricerca operativa o di teoria delle decisioni</a:t>
            </a:r>
            <a:r>
              <a:rPr lang="it-IT" dirty="0" smtClean="0">
                <a:solidFill>
                  <a:srgbClr val="000000"/>
                </a:solidFill>
                <a:latin typeface="Arial"/>
                <a:cs typeface="Arial"/>
              </a:rPr>
              <a:t>. […]</a:t>
            </a:r>
            <a:endParaRPr lang="it-IT" dirty="0">
              <a:solidFill>
                <a:srgbClr val="000000"/>
              </a:solidFill>
              <a:latin typeface="Arial"/>
              <a:cs typeface="Arial"/>
            </a:endParaRPr>
          </a:p>
          <a:p>
            <a:pPr marL="0" indent="0">
              <a:buNone/>
            </a:pPr>
            <a:r>
              <a:rPr lang="it-IT" dirty="0">
                <a:solidFill>
                  <a:srgbClr val="000000"/>
                </a:solidFill>
                <a:latin typeface="Arial"/>
                <a:cs typeface="Arial"/>
              </a:rPr>
              <a:t>Lo studente sarà in grado di passare agevolmente da un registro di rappresentazione a un altro (numerico, grafico, funzionale), anche utilizzando strumenti informatici per la rappresentazione dei dati. </a:t>
            </a:r>
          </a:p>
          <a:p>
            <a:pPr marL="0" indent="0">
              <a:buNone/>
            </a:pPr>
            <a:endParaRPr lang="it-IT" dirty="0">
              <a:solidFill>
                <a:srgbClr val="000000"/>
              </a:solidFill>
              <a:latin typeface="Arial"/>
              <a:cs typeface="Arial"/>
            </a:endParaRPr>
          </a:p>
        </p:txBody>
      </p:sp>
    </p:spTree>
    <p:extLst>
      <p:ext uri="{BB962C8B-B14F-4D97-AF65-F5344CB8AC3E}">
        <p14:creationId xmlns:p14="http://schemas.microsoft.com/office/powerpoint/2010/main" val="190916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1621509321"/>
              </p:ext>
            </p:extLst>
          </p:nvPr>
        </p:nvGraphicFramePr>
        <p:xfrm>
          <a:off x="135617" y="381001"/>
          <a:ext cx="8645526" cy="5835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asellaDiTesto 4"/>
          <p:cNvSpPr txBox="1"/>
          <p:nvPr/>
        </p:nvSpPr>
        <p:spPr>
          <a:xfrm rot="16200000">
            <a:off x="7846955" y="756167"/>
            <a:ext cx="1396663" cy="646331"/>
          </a:xfrm>
          <a:prstGeom prst="rect">
            <a:avLst/>
          </a:prstGeom>
          <a:noFill/>
        </p:spPr>
        <p:txBody>
          <a:bodyPr wrap="square" rtlCol="0">
            <a:spAutoFit/>
          </a:bodyPr>
          <a:lstStyle/>
          <a:p>
            <a:r>
              <a:rPr lang="it-IT" dirty="0" smtClean="0"/>
              <a:t>Materie coinvolte</a:t>
            </a:r>
            <a:endParaRPr lang="it-IT" dirty="0"/>
          </a:p>
        </p:txBody>
      </p:sp>
    </p:spTree>
    <p:extLst>
      <p:ext uri="{BB962C8B-B14F-4D97-AF65-F5344CB8AC3E}">
        <p14:creationId xmlns:p14="http://schemas.microsoft.com/office/powerpoint/2010/main" val="22141757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rot="16200000">
            <a:off x="7415167" y="610962"/>
            <a:ext cx="2534337" cy="923330"/>
          </a:xfrm>
          <a:prstGeom prst="rect">
            <a:avLst/>
          </a:prstGeom>
          <a:noFill/>
        </p:spPr>
        <p:txBody>
          <a:bodyPr wrap="square" rtlCol="0">
            <a:spAutoFit/>
          </a:bodyPr>
          <a:lstStyle/>
          <a:p>
            <a:pPr algn="ctr"/>
            <a:r>
              <a:rPr lang="it-IT" b="1" dirty="0" smtClean="0"/>
              <a:t>SCHEDA 5</a:t>
            </a:r>
          </a:p>
          <a:p>
            <a:pPr algn="ctr"/>
            <a:r>
              <a:rPr lang="it-IT" b="1" dirty="0" smtClean="0"/>
              <a:t>Crescite a </a:t>
            </a:r>
          </a:p>
          <a:p>
            <a:pPr algn="ctr"/>
            <a:r>
              <a:rPr lang="it-IT" b="1" dirty="0" smtClean="0"/>
              <a:t>confronto</a:t>
            </a:r>
          </a:p>
        </p:txBody>
      </p:sp>
      <p:pic>
        <p:nvPicPr>
          <p:cNvPr id="5" name="Immagine 4" descr="Macintosh HD:Users:Silvia:Desktop:Schermata 2015-02-03 alle 14.30.55.png"/>
          <p:cNvPicPr/>
          <p:nvPr/>
        </p:nvPicPr>
        <p:blipFill>
          <a:blip r:embed="rId3"/>
          <a:srcRect/>
          <a:stretch>
            <a:fillRect/>
          </a:stretch>
        </p:blipFill>
        <p:spPr bwMode="auto">
          <a:xfrm>
            <a:off x="135437" y="41948"/>
            <a:ext cx="3176270" cy="4370705"/>
          </a:xfrm>
          <a:prstGeom prst="rect">
            <a:avLst/>
          </a:prstGeom>
          <a:noFill/>
          <a:ln w="9525">
            <a:noFill/>
            <a:miter lim="800000"/>
            <a:headEnd/>
            <a:tailEnd/>
          </a:ln>
        </p:spPr>
      </p:pic>
      <p:pic>
        <p:nvPicPr>
          <p:cNvPr id="6" name="Immagine 5" descr="Macintosh HD:Users:Silvia:Desktop:Schermata 2015-02-03 alle 14.37.55.png"/>
          <p:cNvPicPr/>
          <p:nvPr/>
        </p:nvPicPr>
        <p:blipFill>
          <a:blip r:embed="rId4"/>
          <a:srcRect/>
          <a:stretch>
            <a:fillRect/>
          </a:stretch>
        </p:blipFill>
        <p:spPr bwMode="auto">
          <a:xfrm>
            <a:off x="2841625" y="2966123"/>
            <a:ext cx="3460750" cy="1446530"/>
          </a:xfrm>
          <a:prstGeom prst="rect">
            <a:avLst/>
          </a:prstGeom>
          <a:noFill/>
          <a:ln w="9525">
            <a:noFill/>
            <a:miter lim="800000"/>
            <a:headEnd/>
            <a:tailEnd/>
          </a:ln>
        </p:spPr>
      </p:pic>
      <p:pic>
        <p:nvPicPr>
          <p:cNvPr id="7" name="Immagine 6" descr="Macintosh HD:Users:Silvia:Desktop:Schermata 2015-02-03 alle 14.42.58.png"/>
          <p:cNvPicPr/>
          <p:nvPr/>
        </p:nvPicPr>
        <p:blipFill>
          <a:blip r:embed="rId5"/>
          <a:srcRect/>
          <a:stretch>
            <a:fillRect/>
          </a:stretch>
        </p:blipFill>
        <p:spPr bwMode="auto">
          <a:xfrm>
            <a:off x="2871470" y="4875530"/>
            <a:ext cx="3430905" cy="1486535"/>
          </a:xfrm>
          <a:prstGeom prst="rect">
            <a:avLst/>
          </a:prstGeom>
          <a:noFill/>
          <a:ln w="9525">
            <a:noFill/>
            <a:miter lim="800000"/>
            <a:headEnd/>
            <a:tailEnd/>
          </a:ln>
        </p:spPr>
      </p:pic>
      <p:pic>
        <p:nvPicPr>
          <p:cNvPr id="8" name="Immagine 7"/>
          <p:cNvPicPr>
            <a:picLocks noChangeAspect="1"/>
          </p:cNvPicPr>
          <p:nvPr/>
        </p:nvPicPr>
        <p:blipFill>
          <a:blip r:embed="rId6"/>
          <a:stretch>
            <a:fillRect/>
          </a:stretch>
        </p:blipFill>
        <p:spPr>
          <a:xfrm>
            <a:off x="4971143" y="506186"/>
            <a:ext cx="2264864" cy="1194734"/>
          </a:xfrm>
          <a:prstGeom prst="rect">
            <a:avLst/>
          </a:prstGeom>
        </p:spPr>
      </p:pic>
      <p:sp>
        <p:nvSpPr>
          <p:cNvPr id="2" name="Rettangolo 1"/>
          <p:cNvSpPr/>
          <p:nvPr/>
        </p:nvSpPr>
        <p:spPr>
          <a:xfrm>
            <a:off x="6513285" y="3610429"/>
            <a:ext cx="2050143" cy="246742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err="1" smtClean="0">
                <a:solidFill>
                  <a:srgbClr val="0D0D0D"/>
                </a:solidFill>
              </a:rPr>
              <a:t>Vigilio</a:t>
            </a:r>
            <a:r>
              <a:rPr lang="it-IT" dirty="0" smtClean="0">
                <a:solidFill>
                  <a:srgbClr val="0D0D0D"/>
                </a:solidFill>
              </a:rPr>
              <a:t>: slide come finanziare</a:t>
            </a:r>
          </a:p>
          <a:p>
            <a:pPr algn="ctr"/>
            <a:endParaRPr lang="it-IT" dirty="0">
              <a:solidFill>
                <a:srgbClr val="0D0D0D"/>
              </a:solidFill>
            </a:endParaRPr>
          </a:p>
          <a:p>
            <a:pPr algn="ctr"/>
            <a:r>
              <a:rPr lang="it-IT" dirty="0" smtClean="0">
                <a:solidFill>
                  <a:srgbClr val="0D0D0D"/>
                </a:solidFill>
              </a:rPr>
              <a:t>Qualcuno propone l’attività al consultivo</a:t>
            </a:r>
            <a:endParaRPr lang="it-IT" dirty="0">
              <a:solidFill>
                <a:srgbClr val="0D0D0D"/>
              </a:solidFill>
            </a:endParaRPr>
          </a:p>
        </p:txBody>
      </p:sp>
    </p:spTree>
    <p:extLst>
      <p:ext uri="{BB962C8B-B14F-4D97-AF65-F5344CB8AC3E}">
        <p14:creationId xmlns:p14="http://schemas.microsoft.com/office/powerpoint/2010/main" val="7870706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chemeClr val="accent5">
                    <a:lumMod val="75000"/>
                  </a:schemeClr>
                </a:solidFill>
              </a:rPr>
              <a:t>Formazione docenti in servizio</a:t>
            </a:r>
            <a:endParaRPr lang="it-IT" dirty="0">
              <a:solidFill>
                <a:schemeClr val="accent5">
                  <a:lumMod val="75000"/>
                </a:schemeClr>
              </a:solidFill>
            </a:endParaRPr>
          </a:p>
        </p:txBody>
      </p:sp>
      <p:pic>
        <p:nvPicPr>
          <p:cNvPr id="8" name="Immagine 7" descr="riunione.jpeg"/>
          <p:cNvPicPr>
            <a:picLocks noChangeAspect="1"/>
          </p:cNvPicPr>
          <p:nvPr/>
        </p:nvPicPr>
        <p:blipFill>
          <a:blip r:embed="rId3"/>
          <a:stretch>
            <a:fillRect/>
          </a:stretch>
        </p:blipFill>
        <p:spPr>
          <a:xfrm>
            <a:off x="0" y="4107976"/>
            <a:ext cx="4230806" cy="2750024"/>
          </a:xfrm>
          <a:prstGeom prst="rect">
            <a:avLst/>
          </a:prstGeom>
        </p:spPr>
      </p:pic>
      <p:sp>
        <p:nvSpPr>
          <p:cNvPr id="9" name="CasellaDiTesto 8"/>
          <p:cNvSpPr txBox="1"/>
          <p:nvPr/>
        </p:nvSpPr>
        <p:spPr>
          <a:xfrm>
            <a:off x="498474" y="1436424"/>
            <a:ext cx="5008166" cy="523220"/>
          </a:xfrm>
          <a:prstGeom prst="rect">
            <a:avLst/>
          </a:prstGeom>
          <a:noFill/>
        </p:spPr>
        <p:txBody>
          <a:bodyPr wrap="none" rtlCol="0">
            <a:spAutoFit/>
          </a:bodyPr>
          <a:lstStyle/>
          <a:p>
            <a:r>
              <a:rPr lang="it-IT" sz="2800" b="1" dirty="0">
                <a:solidFill>
                  <a:srgbClr val="0000FF"/>
                </a:solidFill>
                <a:cs typeface="Arial"/>
              </a:rPr>
              <a:t>Task Design con GeoGebra</a:t>
            </a:r>
          </a:p>
        </p:txBody>
      </p:sp>
      <p:sp>
        <p:nvSpPr>
          <p:cNvPr id="15" name="Rettangolo 14"/>
          <p:cNvSpPr/>
          <p:nvPr/>
        </p:nvSpPr>
        <p:spPr>
          <a:xfrm>
            <a:off x="1279542" y="2156346"/>
            <a:ext cx="6267165" cy="892552"/>
          </a:xfrm>
          <a:prstGeom prst="rect">
            <a:avLst/>
          </a:prstGeom>
        </p:spPr>
        <p:txBody>
          <a:bodyPr wrap="none">
            <a:spAutoFit/>
          </a:bodyPr>
          <a:lstStyle/>
          <a:p>
            <a:r>
              <a:rPr lang="it-IT" sz="2800" b="1" dirty="0" smtClean="0">
                <a:solidFill>
                  <a:srgbClr val="0000FF"/>
                </a:solidFill>
                <a:cs typeface="Arial"/>
              </a:rPr>
              <a:t>Cosa?</a:t>
            </a:r>
          </a:p>
          <a:p>
            <a:r>
              <a:rPr lang="it-IT" sz="2400" dirty="0" smtClean="0"/>
              <a:t>Design </a:t>
            </a:r>
            <a:r>
              <a:rPr lang="it-IT" sz="2400" dirty="0" smtClean="0"/>
              <a:t>di attività da sperimentare in classe</a:t>
            </a:r>
            <a:endParaRPr lang="it-IT" sz="2400" dirty="0"/>
          </a:p>
        </p:txBody>
      </p:sp>
      <p:sp>
        <p:nvSpPr>
          <p:cNvPr id="16" name="CasellaDiTesto 15"/>
          <p:cNvSpPr txBox="1"/>
          <p:nvPr/>
        </p:nvSpPr>
        <p:spPr>
          <a:xfrm>
            <a:off x="4462818" y="4694662"/>
            <a:ext cx="4271749"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buFont typeface="Arial" pitchFamily="34" charset="0"/>
              <a:buChar char="•"/>
            </a:pPr>
            <a:r>
              <a:rPr lang="it-IT" sz="2400" dirty="0" smtClean="0"/>
              <a:t> ambiente collaborativo</a:t>
            </a:r>
          </a:p>
          <a:p>
            <a:pPr>
              <a:buFont typeface="Arial" pitchFamily="34" charset="0"/>
              <a:buChar char="•"/>
            </a:pPr>
            <a:r>
              <a:rPr lang="it-IT" sz="2400" dirty="0" smtClean="0"/>
              <a:t> condivisione di idee </a:t>
            </a:r>
          </a:p>
          <a:p>
            <a:pPr>
              <a:buFont typeface="Arial" pitchFamily="34" charset="0"/>
              <a:buChar char="•"/>
            </a:pPr>
            <a:r>
              <a:rPr lang="it-IT" sz="2400" dirty="0" smtClean="0"/>
              <a:t> supporto reciproco </a:t>
            </a:r>
          </a:p>
          <a:p>
            <a:pPr>
              <a:buFont typeface="Arial" pitchFamily="34" charset="0"/>
              <a:buChar char="•"/>
            </a:pPr>
            <a:r>
              <a:rPr lang="it-IT" sz="2400" dirty="0" smtClean="0"/>
              <a:t> riflessioni meta-didattiche</a:t>
            </a:r>
          </a:p>
        </p:txBody>
      </p:sp>
      <p:sp>
        <p:nvSpPr>
          <p:cNvPr id="21" name="Rettangolo 20"/>
          <p:cNvSpPr/>
          <p:nvPr/>
        </p:nvSpPr>
        <p:spPr>
          <a:xfrm>
            <a:off x="3609444" y="3302757"/>
            <a:ext cx="4986365" cy="892552"/>
          </a:xfrm>
          <a:prstGeom prst="rect">
            <a:avLst/>
          </a:prstGeom>
        </p:spPr>
        <p:txBody>
          <a:bodyPr wrap="none">
            <a:spAutoFit/>
          </a:bodyPr>
          <a:lstStyle/>
          <a:p>
            <a:r>
              <a:rPr lang="it-IT" sz="2800" b="1" dirty="0" smtClean="0">
                <a:solidFill>
                  <a:srgbClr val="0000FF"/>
                </a:solidFill>
                <a:cs typeface="Arial"/>
              </a:rPr>
              <a:t>Come?</a:t>
            </a:r>
          </a:p>
          <a:p>
            <a:r>
              <a:rPr lang="it-IT" sz="2400" dirty="0" smtClean="0"/>
              <a:t>Lavoro </a:t>
            </a:r>
            <a:r>
              <a:rPr lang="it-IT" sz="2400" dirty="0" smtClean="0"/>
              <a:t>all’interno di una comunità</a:t>
            </a:r>
            <a:endParaRPr lang="it-IT"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val="3554560926"/>
              </p:ext>
            </p:extLst>
          </p:nvPr>
        </p:nvGraphicFramePr>
        <p:xfrm>
          <a:off x="1128216" y="928053"/>
          <a:ext cx="6872784" cy="4872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reccia circolare in giù 6"/>
          <p:cNvSpPr/>
          <p:nvPr/>
        </p:nvSpPr>
        <p:spPr>
          <a:xfrm>
            <a:off x="2729552" y="191069"/>
            <a:ext cx="3398293" cy="736984"/>
          </a:xfrm>
          <a:prstGeom prst="curved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it-IT">
              <a:solidFill>
                <a:schemeClr val="tx1"/>
              </a:solidFill>
            </a:endParaRPr>
          </a:p>
        </p:txBody>
      </p:sp>
      <p:sp>
        <p:nvSpPr>
          <p:cNvPr id="9" name="Freccia circolare in giù 8"/>
          <p:cNvSpPr/>
          <p:nvPr/>
        </p:nvSpPr>
        <p:spPr>
          <a:xfrm rot="10800000">
            <a:off x="2729552" y="5800303"/>
            <a:ext cx="3398293" cy="736984"/>
          </a:xfrm>
          <a:prstGeom prst="curved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it-IT">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rot="1206119">
            <a:off x="4714164" y="836605"/>
            <a:ext cx="4229100" cy="1917700"/>
          </a:xfrm>
          <a:prstGeom prst="rect">
            <a:avLst/>
          </a:prstGeom>
        </p:spPr>
      </p:pic>
      <p:pic>
        <p:nvPicPr>
          <p:cNvPr id="5" name="Immagine 4"/>
          <p:cNvPicPr>
            <a:picLocks noChangeAspect="1"/>
          </p:cNvPicPr>
          <p:nvPr/>
        </p:nvPicPr>
        <p:blipFill>
          <a:blip r:embed="rId4"/>
          <a:stretch>
            <a:fillRect/>
          </a:stretch>
        </p:blipFill>
        <p:spPr>
          <a:xfrm>
            <a:off x="706330" y="1277257"/>
            <a:ext cx="3807098" cy="2877458"/>
          </a:xfrm>
          <a:prstGeom prst="rect">
            <a:avLst/>
          </a:prstGeom>
        </p:spPr>
      </p:pic>
      <p:pic>
        <p:nvPicPr>
          <p:cNvPr id="6" name="Immagine 5"/>
          <p:cNvPicPr>
            <a:picLocks noChangeAspect="1"/>
          </p:cNvPicPr>
          <p:nvPr/>
        </p:nvPicPr>
        <p:blipFill>
          <a:blip r:embed="rId5"/>
          <a:stretch>
            <a:fillRect/>
          </a:stretch>
        </p:blipFill>
        <p:spPr>
          <a:xfrm>
            <a:off x="5203371" y="3176810"/>
            <a:ext cx="2877350" cy="2574471"/>
          </a:xfrm>
          <a:prstGeom prst="rect">
            <a:avLst/>
          </a:prstGeom>
        </p:spPr>
      </p:pic>
      <p:sp>
        <p:nvSpPr>
          <p:cNvPr id="7" name="CasellaDiTesto 6"/>
          <p:cNvSpPr txBox="1"/>
          <p:nvPr/>
        </p:nvSpPr>
        <p:spPr>
          <a:xfrm>
            <a:off x="145144" y="6177624"/>
            <a:ext cx="8998856" cy="430887"/>
          </a:xfrm>
          <a:prstGeom prst="rect">
            <a:avLst/>
          </a:prstGeom>
          <a:noFill/>
        </p:spPr>
        <p:txBody>
          <a:bodyPr wrap="square" rtlCol="0">
            <a:spAutoFit/>
          </a:bodyPr>
          <a:lstStyle/>
          <a:p>
            <a:r>
              <a:rPr lang="it-IT" sz="2200" dirty="0"/>
              <a:t>http://</a:t>
            </a:r>
            <a:r>
              <a:rPr lang="it-IT" sz="2200" dirty="0" err="1"/>
              <a:t>www.edumatics.mathematik.uni-wuerzburg.de</a:t>
            </a:r>
            <a:r>
              <a:rPr lang="it-IT" sz="2200" dirty="0"/>
              <a:t>/</a:t>
            </a:r>
            <a:r>
              <a:rPr lang="it-IT" sz="2200" dirty="0" err="1"/>
              <a:t>it</a:t>
            </a:r>
            <a:r>
              <a:rPr lang="it-IT" sz="2200" dirty="0"/>
              <a:t>/</a:t>
            </a:r>
            <a:r>
              <a:rPr lang="it-IT" sz="2200" dirty="0" err="1"/>
              <a:t>index.html</a:t>
            </a:r>
            <a:endParaRPr lang="it-IT" sz="2200" dirty="0"/>
          </a:p>
        </p:txBody>
      </p:sp>
      <p:pic>
        <p:nvPicPr>
          <p:cNvPr id="8" name="Immagine 7" descr="Schermata 2015-09-09 alle 16.38.53.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08000" y="4639111"/>
            <a:ext cx="4464344" cy="1112170"/>
          </a:xfrm>
          <a:prstGeom prst="rect">
            <a:avLst/>
          </a:prstGeom>
        </p:spPr>
      </p:pic>
    </p:spTree>
    <p:extLst>
      <p:ext uri="{BB962C8B-B14F-4D97-AF65-F5344CB8AC3E}">
        <p14:creationId xmlns:p14="http://schemas.microsoft.com/office/powerpoint/2010/main" val="18290610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p:cNvPicPr>
            <a:picLocks noChangeAspect="1"/>
          </p:cNvPicPr>
          <p:nvPr/>
        </p:nvPicPr>
        <p:blipFill>
          <a:blip r:embed="rId3"/>
          <a:stretch>
            <a:fillRect/>
          </a:stretch>
        </p:blipFill>
        <p:spPr>
          <a:xfrm>
            <a:off x="502557" y="4661057"/>
            <a:ext cx="2509155" cy="1879444"/>
          </a:xfrm>
          <a:prstGeom prst="rect">
            <a:avLst/>
          </a:prstGeom>
        </p:spPr>
      </p:pic>
      <p:pic>
        <p:nvPicPr>
          <p:cNvPr id="4" name="Immagine 3"/>
          <p:cNvPicPr>
            <a:picLocks noChangeAspect="1"/>
          </p:cNvPicPr>
          <p:nvPr/>
        </p:nvPicPr>
        <p:blipFill>
          <a:blip r:embed="rId4"/>
          <a:stretch>
            <a:fillRect/>
          </a:stretch>
        </p:blipFill>
        <p:spPr>
          <a:xfrm>
            <a:off x="1228271" y="1687287"/>
            <a:ext cx="2218869" cy="1571699"/>
          </a:xfrm>
          <a:prstGeom prst="rect">
            <a:avLst/>
          </a:prstGeom>
        </p:spPr>
      </p:pic>
      <p:sp>
        <p:nvSpPr>
          <p:cNvPr id="5" name="Fumetto 4 4"/>
          <p:cNvSpPr/>
          <p:nvPr/>
        </p:nvSpPr>
        <p:spPr>
          <a:xfrm>
            <a:off x="4045856" y="1"/>
            <a:ext cx="2556329" cy="1687286"/>
          </a:xfrm>
          <a:prstGeom prst="cloudCallout">
            <a:avLst>
              <a:gd name="adj1" fmla="val -65715"/>
              <a:gd name="adj2" fmla="val 5174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400" b="1" dirty="0" smtClean="0">
                <a:solidFill>
                  <a:schemeClr val="tx1">
                    <a:lumMod val="95000"/>
                    <a:lumOff val="5000"/>
                  </a:schemeClr>
                </a:solidFill>
              </a:rPr>
              <a:t>In quale classe?</a:t>
            </a:r>
          </a:p>
          <a:p>
            <a:pPr algn="ctr"/>
            <a:r>
              <a:rPr lang="it-IT" sz="2400" b="1" dirty="0" smtClean="0">
                <a:solidFill>
                  <a:schemeClr val="tx1">
                    <a:lumMod val="95000"/>
                    <a:lumOff val="5000"/>
                  </a:schemeClr>
                </a:solidFill>
              </a:rPr>
              <a:t>2° - 3° - 4°</a:t>
            </a:r>
            <a:endParaRPr lang="it-IT" sz="2400" b="1" dirty="0">
              <a:solidFill>
                <a:schemeClr val="tx1">
                  <a:lumMod val="95000"/>
                  <a:lumOff val="5000"/>
                </a:schemeClr>
              </a:solidFill>
            </a:endParaRPr>
          </a:p>
        </p:txBody>
      </p:sp>
      <p:sp>
        <p:nvSpPr>
          <p:cNvPr id="6" name="Fumetto 4 5"/>
          <p:cNvSpPr/>
          <p:nvPr/>
        </p:nvSpPr>
        <p:spPr>
          <a:xfrm>
            <a:off x="4753429" y="1139220"/>
            <a:ext cx="3882571" cy="1291923"/>
          </a:xfrm>
          <a:prstGeom prst="cloudCallout">
            <a:avLst>
              <a:gd name="adj1" fmla="val -62422"/>
              <a:gd name="adj2" fmla="val 38626"/>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t-IT" sz="2000" b="1" dirty="0" smtClean="0">
                <a:solidFill>
                  <a:srgbClr val="FFFF00"/>
                </a:solidFill>
              </a:rPr>
              <a:t>Con quali obiettivi?</a:t>
            </a:r>
            <a:endParaRPr lang="it-IT" sz="2000" b="1" dirty="0">
              <a:solidFill>
                <a:srgbClr val="FFFF00"/>
              </a:solidFill>
            </a:endParaRPr>
          </a:p>
        </p:txBody>
      </p:sp>
      <p:sp>
        <p:nvSpPr>
          <p:cNvPr id="8" name="CasellaDiTesto 7"/>
          <p:cNvSpPr txBox="1"/>
          <p:nvPr/>
        </p:nvSpPr>
        <p:spPr>
          <a:xfrm>
            <a:off x="3193140" y="3960948"/>
            <a:ext cx="3409045" cy="1754327"/>
          </a:xfrm>
          <a:prstGeom prst="rect">
            <a:avLst/>
          </a:prstGeom>
          <a:noFill/>
        </p:spPr>
        <p:txBody>
          <a:bodyPr wrap="square" rtlCol="0">
            <a:spAutoFit/>
          </a:bodyPr>
          <a:lstStyle/>
          <a:p>
            <a:pPr marL="285750" indent="-285750">
              <a:buFont typeface="Arial"/>
              <a:buChar char="•"/>
            </a:pPr>
            <a:r>
              <a:rPr lang="it-IT" dirty="0">
                <a:solidFill>
                  <a:srgbClr val="0D0D0D"/>
                </a:solidFill>
              </a:rPr>
              <a:t>Uso </a:t>
            </a:r>
            <a:r>
              <a:rPr lang="it-IT" dirty="0" smtClean="0">
                <a:solidFill>
                  <a:srgbClr val="0D0D0D"/>
                </a:solidFill>
              </a:rPr>
              <a:t>GG</a:t>
            </a:r>
          </a:p>
          <a:p>
            <a:pPr marL="285750" indent="-285750">
              <a:buFont typeface="Arial"/>
              <a:buChar char="•"/>
            </a:pPr>
            <a:r>
              <a:rPr lang="it-IT" dirty="0" smtClean="0">
                <a:solidFill>
                  <a:srgbClr val="0D0D0D"/>
                </a:solidFill>
              </a:rPr>
              <a:t>Ordine grandezza</a:t>
            </a:r>
          </a:p>
          <a:p>
            <a:pPr marL="285750" indent="-285750">
              <a:buFont typeface="Arial"/>
              <a:buChar char="•"/>
            </a:pPr>
            <a:r>
              <a:rPr lang="it-IT" dirty="0" smtClean="0">
                <a:solidFill>
                  <a:srgbClr val="0D0D0D"/>
                </a:solidFill>
              </a:rPr>
              <a:t>Concetto funzione</a:t>
            </a:r>
          </a:p>
          <a:p>
            <a:pPr marL="285750" indent="-285750">
              <a:buFont typeface="Arial"/>
              <a:buChar char="•"/>
            </a:pPr>
            <a:r>
              <a:rPr lang="it-IT" dirty="0" smtClean="0">
                <a:solidFill>
                  <a:srgbClr val="0D0D0D"/>
                </a:solidFill>
              </a:rPr>
              <a:t>Percentuali</a:t>
            </a:r>
          </a:p>
          <a:p>
            <a:pPr marL="285750" indent="-285750">
              <a:buFont typeface="Arial"/>
              <a:buChar char="•"/>
            </a:pPr>
            <a:r>
              <a:rPr lang="it-IT" dirty="0" smtClean="0">
                <a:solidFill>
                  <a:srgbClr val="0D0D0D"/>
                </a:solidFill>
              </a:rPr>
              <a:t>…</a:t>
            </a:r>
            <a:endParaRPr lang="it-IT" dirty="0">
              <a:solidFill>
                <a:srgbClr val="0D0D0D"/>
              </a:solidFill>
            </a:endParaRPr>
          </a:p>
          <a:p>
            <a:pPr marL="285750" indent="-285750">
              <a:buFont typeface="Arial"/>
              <a:buChar char="•"/>
            </a:pPr>
            <a:endParaRPr lang="it-IT" dirty="0"/>
          </a:p>
        </p:txBody>
      </p:sp>
      <p:sp>
        <p:nvSpPr>
          <p:cNvPr id="9" name="CasellaDiTesto 8"/>
          <p:cNvSpPr txBox="1"/>
          <p:nvPr/>
        </p:nvSpPr>
        <p:spPr>
          <a:xfrm>
            <a:off x="5490031" y="2778762"/>
            <a:ext cx="3653969" cy="1200329"/>
          </a:xfrm>
          <a:prstGeom prst="rect">
            <a:avLst/>
          </a:prstGeom>
          <a:noFill/>
        </p:spPr>
        <p:txBody>
          <a:bodyPr wrap="square" rtlCol="0">
            <a:spAutoFit/>
          </a:bodyPr>
          <a:lstStyle/>
          <a:p>
            <a:pPr marL="285750" indent="-285750">
              <a:buFont typeface="Arial"/>
              <a:buChar char="•"/>
            </a:pPr>
            <a:r>
              <a:rPr lang="it-IT" dirty="0" smtClean="0">
                <a:solidFill>
                  <a:srgbClr val="0D0D0D"/>
                </a:solidFill>
              </a:rPr>
              <a:t>Esempio di modellizzazione</a:t>
            </a:r>
          </a:p>
          <a:p>
            <a:pPr marL="285750" indent="-285750">
              <a:buFont typeface="Arial"/>
              <a:buChar char="•"/>
            </a:pPr>
            <a:r>
              <a:rPr lang="it-IT" dirty="0" smtClean="0">
                <a:solidFill>
                  <a:srgbClr val="0D0D0D"/>
                </a:solidFill>
              </a:rPr>
              <a:t>Funzione esponenziale</a:t>
            </a:r>
          </a:p>
          <a:p>
            <a:pPr marL="285750" indent="-285750">
              <a:buFont typeface="Arial"/>
              <a:buChar char="•"/>
            </a:pPr>
            <a:r>
              <a:rPr lang="it-IT" dirty="0" smtClean="0">
                <a:solidFill>
                  <a:srgbClr val="0D0D0D"/>
                </a:solidFill>
              </a:rPr>
              <a:t>Trasposizione in formula</a:t>
            </a:r>
            <a:endParaRPr lang="it-IT" dirty="0">
              <a:solidFill>
                <a:srgbClr val="0D0D0D"/>
              </a:solidFill>
            </a:endParaRPr>
          </a:p>
          <a:p>
            <a:endParaRPr lang="it-IT" dirty="0"/>
          </a:p>
        </p:txBody>
      </p:sp>
      <p:sp>
        <p:nvSpPr>
          <p:cNvPr id="10" name="Fumetto 4 9"/>
          <p:cNvSpPr/>
          <p:nvPr/>
        </p:nvSpPr>
        <p:spPr>
          <a:xfrm>
            <a:off x="5261429" y="2613024"/>
            <a:ext cx="3882571" cy="1291923"/>
          </a:xfrm>
          <a:prstGeom prst="cloudCallout">
            <a:avLst>
              <a:gd name="adj1" fmla="val -59618"/>
              <a:gd name="adj2" fmla="val -42825"/>
            </a:avLst>
          </a:prstGeom>
          <a:solidFill>
            <a:schemeClr val="accent6">
              <a:lumMod val="60000"/>
              <a:lumOff val="4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r>
              <a:rPr lang="it-IT" sz="2000" b="1" dirty="0" smtClean="0">
                <a:solidFill>
                  <a:srgbClr val="FFFF00"/>
                </a:solidFill>
              </a:rPr>
              <a:t>Quali prerequisiti?</a:t>
            </a:r>
            <a:endParaRPr lang="it-IT" sz="2000" b="1" dirty="0">
              <a:solidFill>
                <a:srgbClr val="FFFF00"/>
              </a:solidFill>
            </a:endParaRPr>
          </a:p>
        </p:txBody>
      </p:sp>
      <p:sp>
        <p:nvSpPr>
          <p:cNvPr id="11" name="Fumetto 4 10"/>
          <p:cNvSpPr/>
          <p:nvPr/>
        </p:nvSpPr>
        <p:spPr>
          <a:xfrm>
            <a:off x="2648857" y="3712029"/>
            <a:ext cx="3701142" cy="1596572"/>
          </a:xfrm>
          <a:prstGeom prst="cloudCallout">
            <a:avLst>
              <a:gd name="adj1" fmla="val -52762"/>
              <a:gd name="adj2" fmla="val -8636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it-IT" sz="2000" b="1" dirty="0" smtClean="0">
                <a:solidFill>
                  <a:schemeClr val="tx2">
                    <a:lumMod val="50000"/>
                  </a:schemeClr>
                </a:solidFill>
              </a:rPr>
              <a:t>Quando e come usare </a:t>
            </a:r>
            <a:r>
              <a:rPr lang="it-IT" sz="2000" b="1" dirty="0" err="1" smtClean="0">
                <a:solidFill>
                  <a:schemeClr val="tx2">
                    <a:lumMod val="50000"/>
                  </a:schemeClr>
                </a:solidFill>
              </a:rPr>
              <a:t>GeoGebra</a:t>
            </a:r>
            <a:r>
              <a:rPr lang="it-IT" sz="2000" b="1" dirty="0" smtClean="0">
                <a:solidFill>
                  <a:schemeClr val="tx2">
                    <a:lumMod val="50000"/>
                  </a:schemeClr>
                </a:solidFill>
              </a:rPr>
              <a:t>?</a:t>
            </a:r>
            <a:endParaRPr lang="it-IT" sz="2000" b="1" dirty="0">
              <a:solidFill>
                <a:schemeClr val="tx2">
                  <a:lumMod val="50000"/>
                </a:schemeClr>
              </a:solidFill>
            </a:endParaRPr>
          </a:p>
        </p:txBody>
      </p:sp>
      <p:sp>
        <p:nvSpPr>
          <p:cNvPr id="14" name="CasellaDiTesto 13"/>
          <p:cNvSpPr txBox="1"/>
          <p:nvPr/>
        </p:nvSpPr>
        <p:spPr>
          <a:xfrm>
            <a:off x="3011712" y="5992273"/>
            <a:ext cx="4699002" cy="369332"/>
          </a:xfrm>
          <a:prstGeom prst="rect">
            <a:avLst/>
          </a:prstGeom>
          <a:noFill/>
        </p:spPr>
        <p:txBody>
          <a:bodyPr wrap="square" rtlCol="0">
            <a:spAutoFit/>
          </a:bodyPr>
          <a:lstStyle/>
          <a:p>
            <a:r>
              <a:rPr lang="it-IT" dirty="0" smtClean="0"/>
              <a:t>Traccia comune</a:t>
            </a:r>
            <a:endParaRPr lang="it-IT" dirty="0"/>
          </a:p>
        </p:txBody>
      </p:sp>
    </p:spTree>
    <p:extLst>
      <p:ext uri="{BB962C8B-B14F-4D97-AF65-F5344CB8AC3E}">
        <p14:creationId xmlns:p14="http://schemas.microsoft.com/office/powerpoint/2010/main" val="1910249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0" grpId="0" animBg="1"/>
      <p:bldP spid="11"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53599" y="2703286"/>
            <a:ext cx="7719598" cy="3483428"/>
          </a:xfrm>
        </p:spPr>
        <p:txBody>
          <a:bodyPr>
            <a:normAutofit fontScale="92500"/>
          </a:bodyPr>
          <a:lstStyle/>
          <a:p>
            <a:r>
              <a:rPr lang="it-IT" sz="2400" dirty="0" smtClean="0">
                <a:solidFill>
                  <a:srgbClr val="000000"/>
                </a:solidFill>
              </a:rPr>
              <a:t>la </a:t>
            </a:r>
            <a:r>
              <a:rPr lang="it-IT" sz="2400" dirty="0">
                <a:solidFill>
                  <a:srgbClr val="000000"/>
                </a:solidFill>
              </a:rPr>
              <a:t>rappresentazione di funzioni e l’indagine del loro </a:t>
            </a:r>
            <a:r>
              <a:rPr lang="it-IT" sz="2400" dirty="0" smtClean="0">
                <a:solidFill>
                  <a:srgbClr val="000000"/>
                </a:solidFill>
              </a:rPr>
              <a:t>grafico</a:t>
            </a:r>
            <a:endParaRPr lang="it-IT" sz="2400" dirty="0">
              <a:solidFill>
                <a:srgbClr val="000000"/>
              </a:solidFill>
            </a:endParaRPr>
          </a:p>
          <a:p>
            <a:r>
              <a:rPr lang="it-IT" sz="2400" dirty="0" smtClean="0">
                <a:solidFill>
                  <a:srgbClr val="000000"/>
                </a:solidFill>
              </a:rPr>
              <a:t>l’integrazione </a:t>
            </a:r>
            <a:r>
              <a:rPr lang="it-IT" sz="2400" dirty="0">
                <a:solidFill>
                  <a:srgbClr val="000000"/>
                </a:solidFill>
              </a:rPr>
              <a:t>di registri di </a:t>
            </a:r>
            <a:r>
              <a:rPr lang="it-IT" sz="2400" dirty="0" smtClean="0">
                <a:solidFill>
                  <a:srgbClr val="000000"/>
                </a:solidFill>
              </a:rPr>
              <a:t>rappresentazione </a:t>
            </a:r>
            <a:r>
              <a:rPr lang="it-IT" sz="2400" dirty="0">
                <a:solidFill>
                  <a:srgbClr val="000000"/>
                </a:solidFill>
              </a:rPr>
              <a:t>diversi consentendo di modellizzare situazioni problematiche. Nel caso specifico abbiamo utilizzato </a:t>
            </a:r>
            <a:r>
              <a:rPr lang="it-IT" sz="2400" dirty="0" smtClean="0">
                <a:solidFill>
                  <a:srgbClr val="000000"/>
                </a:solidFill>
              </a:rPr>
              <a:t>la </a:t>
            </a:r>
            <a:r>
              <a:rPr lang="it-IT" sz="2400" dirty="0">
                <a:solidFill>
                  <a:srgbClr val="000000"/>
                </a:solidFill>
              </a:rPr>
              <a:t>rappresentazione grafica integrata con rappresentazioni numeriche (tabelle di dati) e simboliche (formule</a:t>
            </a:r>
            <a:r>
              <a:rPr lang="it-IT" sz="2400" dirty="0" smtClean="0">
                <a:solidFill>
                  <a:srgbClr val="000000"/>
                </a:solidFill>
              </a:rPr>
              <a:t>)</a:t>
            </a:r>
          </a:p>
          <a:p>
            <a:r>
              <a:rPr lang="it-IT" sz="2400" dirty="0">
                <a:solidFill>
                  <a:srgbClr val="000000"/>
                </a:solidFill>
              </a:rPr>
              <a:t>u</a:t>
            </a:r>
            <a:r>
              <a:rPr lang="it-IT" sz="2400" dirty="0" smtClean="0">
                <a:solidFill>
                  <a:srgbClr val="000000"/>
                </a:solidFill>
              </a:rPr>
              <a:t>n ruolo attivo dello studente</a:t>
            </a:r>
          </a:p>
          <a:p>
            <a:pPr>
              <a:buFont typeface="Wingdings" pitchFamily="2" charset="2"/>
              <a:buChar char="§"/>
            </a:pPr>
            <a:endParaRPr lang="it-IT" sz="2400" dirty="0" smtClean="0">
              <a:solidFill>
                <a:srgbClr val="000000"/>
              </a:solidFill>
            </a:endParaRPr>
          </a:p>
          <a:p>
            <a:endParaRPr lang="it-IT" sz="2400" dirty="0">
              <a:solidFill>
                <a:srgbClr val="000000"/>
              </a:solidFill>
            </a:endParaRPr>
          </a:p>
        </p:txBody>
      </p:sp>
      <p:sp>
        <p:nvSpPr>
          <p:cNvPr id="4" name="CasellaDiTesto 3"/>
          <p:cNvSpPr txBox="1"/>
          <p:nvPr/>
        </p:nvSpPr>
        <p:spPr>
          <a:xfrm>
            <a:off x="321541" y="1838757"/>
            <a:ext cx="7556313" cy="461665"/>
          </a:xfrm>
          <a:prstGeom prst="rect">
            <a:avLst/>
          </a:prstGeom>
          <a:noFill/>
        </p:spPr>
        <p:txBody>
          <a:bodyPr wrap="square" rtlCol="0">
            <a:spAutoFit/>
          </a:bodyPr>
          <a:lstStyle/>
          <a:p>
            <a:r>
              <a:rPr lang="it-IT" sz="2400" dirty="0" smtClean="0"/>
              <a:t>Particolarmente utile in quanto permette:</a:t>
            </a:r>
            <a:endParaRPr lang="it-IT" sz="2400" dirty="0"/>
          </a:p>
        </p:txBody>
      </p:sp>
      <p:pic>
        <p:nvPicPr>
          <p:cNvPr id="5" name="Immagine 4" descr="GeoGebra.png"/>
          <p:cNvPicPr>
            <a:picLocks noChangeAspect="1"/>
          </p:cNvPicPr>
          <p:nvPr/>
        </p:nvPicPr>
        <p:blipFill>
          <a:blip r:embed="rId3"/>
          <a:stretch>
            <a:fillRect/>
          </a:stretch>
        </p:blipFill>
        <p:spPr>
          <a:xfrm>
            <a:off x="573216" y="484094"/>
            <a:ext cx="5095167" cy="764275"/>
          </a:xfrm>
          <a:prstGeom prst="rect">
            <a:avLst/>
          </a:prstGeom>
        </p:spPr>
      </p:pic>
      <p:pic>
        <p:nvPicPr>
          <p:cNvPr id="2" name="Immagine 1"/>
          <p:cNvPicPr>
            <a:picLocks noChangeAspect="1"/>
          </p:cNvPicPr>
          <p:nvPr/>
        </p:nvPicPr>
        <p:blipFill>
          <a:blip r:embed="rId4"/>
          <a:stretch>
            <a:fillRect/>
          </a:stretch>
        </p:blipFill>
        <p:spPr>
          <a:xfrm rot="5810558">
            <a:off x="7514397" y="524348"/>
            <a:ext cx="1833007" cy="1253453"/>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98474" y="1676400"/>
            <a:ext cx="8393278" cy="4144963"/>
          </a:xfrm>
        </p:spPr>
        <p:txBody>
          <a:bodyPr>
            <a:normAutofit/>
          </a:bodyPr>
          <a:lstStyle/>
          <a:p>
            <a:pPr marL="0" indent="0">
              <a:buNone/>
            </a:pPr>
            <a:endParaRPr lang="it-IT" sz="2400" dirty="0" smtClean="0">
              <a:solidFill>
                <a:schemeClr val="tx1"/>
              </a:solidFill>
            </a:endParaRPr>
          </a:p>
          <a:p>
            <a:pPr marL="0" indent="0">
              <a:buNone/>
            </a:pPr>
            <a:r>
              <a:rPr lang="it-IT" sz="2600" dirty="0" smtClean="0">
                <a:solidFill>
                  <a:schemeClr val="tx1"/>
                </a:solidFill>
              </a:rPr>
              <a:t>Quali processi vengono utilizzati?</a:t>
            </a:r>
          </a:p>
          <a:p>
            <a:r>
              <a:rPr lang="it-IT" sz="2600" dirty="0" smtClean="0">
                <a:solidFill>
                  <a:schemeClr val="tx1"/>
                </a:solidFill>
              </a:rPr>
              <a:t>Modifica dinamica degli “oggetti” su cui si sta lavorando</a:t>
            </a:r>
          </a:p>
          <a:p>
            <a:r>
              <a:rPr lang="it-IT" sz="2600" dirty="0" smtClean="0">
                <a:solidFill>
                  <a:schemeClr val="tx1"/>
                </a:solidFill>
              </a:rPr>
              <a:t>Ricerca e analisi di invarianti in contesti diversi</a:t>
            </a:r>
          </a:p>
          <a:p>
            <a:r>
              <a:rPr lang="it-IT" sz="2600" dirty="0" smtClean="0">
                <a:solidFill>
                  <a:schemeClr val="tx1"/>
                </a:solidFill>
              </a:rPr>
              <a:t>Anticipazioni e </a:t>
            </a:r>
            <a:r>
              <a:rPr lang="it-IT" sz="2600" dirty="0" smtClean="0">
                <a:solidFill>
                  <a:schemeClr val="tx1"/>
                </a:solidFill>
              </a:rPr>
              <a:t>conferme… </a:t>
            </a:r>
            <a:r>
              <a:rPr lang="it-IT" sz="2600" dirty="0" smtClean="0">
                <a:solidFill>
                  <a:schemeClr val="tx1"/>
                </a:solidFill>
              </a:rPr>
              <a:t>ma anche controesempi</a:t>
            </a:r>
          </a:p>
          <a:p>
            <a:r>
              <a:rPr lang="it-IT" sz="2600" dirty="0" smtClean="0">
                <a:solidFill>
                  <a:schemeClr val="tx1"/>
                </a:solidFill>
              </a:rPr>
              <a:t>Formulazione e verifica di congetture</a:t>
            </a:r>
            <a:endParaRPr lang="it-IT" sz="2600" dirty="0">
              <a:solidFill>
                <a:schemeClr val="tx1"/>
              </a:solidFill>
            </a:endParaRPr>
          </a:p>
        </p:txBody>
      </p:sp>
      <p:pic>
        <p:nvPicPr>
          <p:cNvPr id="5" name="Immagine 4" descr="GeoGebra.png"/>
          <p:cNvPicPr>
            <a:picLocks noChangeAspect="1"/>
          </p:cNvPicPr>
          <p:nvPr/>
        </p:nvPicPr>
        <p:blipFill>
          <a:blip r:embed="rId3"/>
          <a:stretch>
            <a:fillRect/>
          </a:stretch>
        </p:blipFill>
        <p:spPr>
          <a:xfrm>
            <a:off x="573216" y="484094"/>
            <a:ext cx="5095167" cy="764275"/>
          </a:xfrm>
          <a:prstGeom prst="rect">
            <a:avLst/>
          </a:prstGeom>
        </p:spPr>
      </p:pic>
      <p:pic>
        <p:nvPicPr>
          <p:cNvPr id="4" name="Immagine 3"/>
          <p:cNvPicPr>
            <a:picLocks noChangeAspect="1"/>
          </p:cNvPicPr>
          <p:nvPr/>
        </p:nvPicPr>
        <p:blipFill>
          <a:blip r:embed="rId4"/>
          <a:stretch>
            <a:fillRect/>
          </a:stretch>
        </p:blipFill>
        <p:spPr>
          <a:xfrm rot="5810558">
            <a:off x="7527243" y="512952"/>
            <a:ext cx="1774643" cy="1213543"/>
          </a:xfrm>
          <a:prstGeom prst="rect">
            <a:avLst/>
          </a:prstGeom>
        </p:spPr>
      </p:pic>
    </p:spTree>
    <p:extLst>
      <p:ext uri="{BB962C8B-B14F-4D97-AF65-F5344CB8AC3E}">
        <p14:creationId xmlns:p14="http://schemas.microsoft.com/office/powerpoint/2010/main" val="6948642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c</a:t>
            </a:r>
            <a:endParaRPr lang="en-US" dirty="0"/>
          </a:p>
        </p:txBody>
      </p:sp>
      <p:sp>
        <p:nvSpPr>
          <p:cNvPr id="3" name="Segnaposto contenuto 2"/>
          <p:cNvSpPr>
            <a:spLocks noGrp="1"/>
          </p:cNvSpPr>
          <p:nvPr>
            <p:ph idx="1"/>
          </p:nvPr>
        </p:nvSpPr>
        <p:spPr/>
        <p:txBody>
          <a:bodyPr>
            <a:normAutofit/>
          </a:bodyPr>
          <a:lstStyle/>
          <a:p>
            <a:pPr>
              <a:buNone/>
            </a:pPr>
            <a:r>
              <a:rPr lang="it-IT" sz="2800" dirty="0" smtClean="0">
                <a:solidFill>
                  <a:srgbClr val="0066FF"/>
                </a:solidFill>
              </a:rPr>
              <a:t>Ruolo insegnante</a:t>
            </a:r>
          </a:p>
          <a:p>
            <a:r>
              <a:rPr lang="it-IT" sz="2400" dirty="0" smtClean="0">
                <a:solidFill>
                  <a:schemeClr val="tx1"/>
                </a:solidFill>
              </a:rPr>
              <a:t>Da detentore della conoscenza a guida e coordinatore dell’attività attraverso:</a:t>
            </a:r>
          </a:p>
          <a:p>
            <a:pPr marL="725488" indent="173038"/>
            <a:r>
              <a:rPr lang="it-IT" sz="2400" dirty="0" smtClean="0">
                <a:solidFill>
                  <a:schemeClr val="tx1"/>
                </a:solidFill>
              </a:rPr>
              <a:t> domande stimolo per gli studenti</a:t>
            </a:r>
          </a:p>
          <a:p>
            <a:pPr marL="725488" indent="173038"/>
            <a:r>
              <a:rPr lang="it-IT" sz="2400" dirty="0" smtClean="0">
                <a:solidFill>
                  <a:schemeClr val="tx1"/>
                </a:solidFill>
              </a:rPr>
              <a:t> </a:t>
            </a:r>
            <a:r>
              <a:rPr lang="it-IT" sz="2400" dirty="0" smtClean="0">
                <a:solidFill>
                  <a:schemeClr val="tx1"/>
                </a:solidFill>
              </a:rPr>
              <a:t>suggerimenti… </a:t>
            </a:r>
            <a:r>
              <a:rPr lang="it-IT" sz="2400" dirty="0" smtClean="0">
                <a:solidFill>
                  <a:schemeClr val="tx1"/>
                </a:solidFill>
              </a:rPr>
              <a:t>non risposte</a:t>
            </a:r>
          </a:p>
          <a:p>
            <a:r>
              <a:rPr lang="it-IT" sz="2400" dirty="0" smtClean="0">
                <a:solidFill>
                  <a:schemeClr val="tx1"/>
                </a:solidFill>
              </a:rPr>
              <a:t>Mediatore nella discussione collettiva</a:t>
            </a:r>
          </a:p>
          <a:p>
            <a:r>
              <a:rPr lang="it-IT" sz="2400" dirty="0" smtClean="0">
                <a:solidFill>
                  <a:schemeClr val="tx1"/>
                </a:solidFill>
              </a:rPr>
              <a:t>Istituzionalizzazione delle scoperte</a:t>
            </a:r>
          </a:p>
          <a:p>
            <a:endParaRPr lang="en-US" sz="2400" dirty="0">
              <a:solidFill>
                <a:schemeClr val="tx1"/>
              </a:solidFill>
            </a:endParaRPr>
          </a:p>
        </p:txBody>
      </p:sp>
      <p:pic>
        <p:nvPicPr>
          <p:cNvPr id="4" name="Immagine 3" descr="GeoGebra.png"/>
          <p:cNvPicPr>
            <a:picLocks noChangeAspect="1"/>
          </p:cNvPicPr>
          <p:nvPr/>
        </p:nvPicPr>
        <p:blipFill>
          <a:blip r:embed="rId3"/>
          <a:stretch>
            <a:fillRect/>
          </a:stretch>
        </p:blipFill>
        <p:spPr>
          <a:xfrm>
            <a:off x="573216" y="484094"/>
            <a:ext cx="5095167" cy="764275"/>
          </a:xfrm>
          <a:prstGeom prst="rect">
            <a:avLst/>
          </a:prstGeom>
        </p:spPr>
      </p:pic>
      <p:pic>
        <p:nvPicPr>
          <p:cNvPr id="5" name="Immagine 4"/>
          <p:cNvPicPr>
            <a:picLocks noChangeAspect="1"/>
          </p:cNvPicPr>
          <p:nvPr/>
        </p:nvPicPr>
        <p:blipFill>
          <a:blip r:embed="rId4"/>
          <a:stretch>
            <a:fillRect/>
          </a:stretch>
        </p:blipFill>
        <p:spPr>
          <a:xfrm rot="5810558">
            <a:off x="7527243" y="512952"/>
            <a:ext cx="1774643" cy="1213543"/>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Vantaggio">
  <a:themeElements>
    <a:clrScheme name="Orbita">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Vantaggio">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Vantaggio">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Vantaggio.thmx</Template>
  <TotalTime>1882</TotalTime>
  <Words>1726</Words>
  <Application>Microsoft Office PowerPoint</Application>
  <PresentationFormat>Presentazione su schermo (4:3)</PresentationFormat>
  <Paragraphs>225</Paragraphs>
  <Slides>24</Slides>
  <Notes>19</Notes>
  <HiddenSlides>0</HiddenSlides>
  <MMClips>0</MMClips>
  <ScaleCrop>false</ScaleCrop>
  <HeadingPairs>
    <vt:vector size="4" baseType="variant">
      <vt:variant>
        <vt:lpstr>Tema</vt:lpstr>
      </vt:variant>
      <vt:variant>
        <vt:i4>1</vt:i4>
      </vt:variant>
      <vt:variant>
        <vt:lpstr>Titoli diapositive</vt:lpstr>
      </vt:variant>
      <vt:variant>
        <vt:i4>24</vt:i4>
      </vt:variant>
    </vt:vector>
  </HeadingPairs>
  <TitlesOfParts>
    <vt:vector size="25" baseType="lpstr">
      <vt:lpstr>Vantaggio</vt:lpstr>
      <vt:lpstr>Task design  con GeoGebra</vt:lpstr>
      <vt:lpstr>Presentazione standard di PowerPoint</vt:lpstr>
      <vt:lpstr>Formazione docenti in servizio</vt:lpstr>
      <vt:lpstr>Presentazione standard di PowerPoint</vt:lpstr>
      <vt:lpstr>Presentazione standard di PowerPoint</vt:lpstr>
      <vt:lpstr>Presentazione standard di PowerPoint</vt:lpstr>
      <vt:lpstr>Presentazione standard di PowerPoint</vt:lpstr>
      <vt:lpstr>Presentazione standard di PowerPoint</vt:lpstr>
      <vt:lpstr>c</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Carta, corpo e GeoGebra: scopriamo la parabola</dc:title>
  <dc:creator>Silvia Beltramino</dc:creator>
  <cp:lastModifiedBy>monica</cp:lastModifiedBy>
  <cp:revision>121</cp:revision>
  <dcterms:created xsi:type="dcterms:W3CDTF">2014-09-18T07:23:23Z</dcterms:created>
  <dcterms:modified xsi:type="dcterms:W3CDTF">2015-10-09T09:29:27Z</dcterms:modified>
</cp:coreProperties>
</file>