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FAB95-D70C-42BB-B67F-02DBC8789B2A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6E915-724B-45CA-BD6B-E561FD4A542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657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5AFC1-ED08-4BC7-8E18-EE47EFECE6CF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BDB4-2C1D-4423-9BA1-3775871B9B5D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658FE-6AD6-42DF-855F-2E2A6C9001E8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268F-0AE7-4B25-AE57-5A0760E169FF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2A897-EB53-448E-9F69-5F4C73EB81A4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75D9D-57E6-4A4F-86FC-D7F1EE833482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90FB7-A593-46E3-AA51-3B4315CAF855}" type="datetime1">
              <a:rPr lang="it-IT" smtClean="0"/>
              <a:t>08/10/2015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F7B4C-7A1B-46D8-BA90-AF700DA71674}" type="datetime1">
              <a:rPr lang="it-IT" smtClean="0"/>
              <a:t>08/10/2015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610C-58C0-493D-B5E8-EC58A38B7742}" type="datetime1">
              <a:rPr lang="it-IT" smtClean="0"/>
              <a:t>08/10/2015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B39C-9EE3-4C78-857A-22FD62D2C623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66F5-854A-4F5C-AA50-2320D9452791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249C86-EADA-40E3-AB79-62534E93E45D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553B33-2A6F-4787-9DC8-6C2CCCDD77D6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casuale%20tre%20dadi%20somma.xlsx" TargetMode="External"/><Relationship Id="rId2" Type="http://schemas.openxmlformats.org/officeDocument/2006/relationships/hyperlink" Target="../casuale%20tre%20dadi%20somma.xls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casuale%20tre%20dadi%20somma.xls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945343" y="44624"/>
            <a:ext cx="7321042" cy="6401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500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Il problema  di Dante  </a:t>
            </a:r>
          </a:p>
          <a:p>
            <a:pPr algn="ctr"/>
            <a:endParaRPr lang="it-IT" sz="3500" i="1" dirty="0" smtClean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5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L’approccio </a:t>
            </a:r>
            <a:r>
              <a:rPr lang="it-IT" sz="3500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frequentista</a:t>
            </a:r>
            <a:r>
              <a:rPr lang="it-IT" sz="35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alla probabilità</a:t>
            </a:r>
          </a:p>
          <a:p>
            <a:pPr algn="ctr"/>
            <a:endParaRPr lang="it-IT" sz="35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5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Con la partecipazione di</a:t>
            </a:r>
          </a:p>
          <a:p>
            <a:pPr algn="ctr"/>
            <a:endParaRPr lang="it-IT" sz="3500" i="1" dirty="0" smtClean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5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Galileo Galilei e il Granduca di Toscana</a:t>
            </a:r>
          </a:p>
          <a:p>
            <a:pPr algn="ctr"/>
            <a:endParaRPr lang="it-IT" sz="35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5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o</a:t>
            </a:r>
            <a:r>
              <a:rPr lang="it-IT" sz="35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vvero:</a:t>
            </a:r>
          </a:p>
          <a:p>
            <a:pPr algn="ctr"/>
            <a:endParaRPr lang="it-IT" sz="35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60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«tutto si tiene»</a:t>
            </a:r>
            <a:endParaRPr lang="it-IT" sz="60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F87A0-39F2-427D-A77D-87EFAA89CC1C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IL PROBLEMA DI ...DANTE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3B33-2A6F-4787-9DC8-6C2CCCDD77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327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233864" y="6376243"/>
            <a:ext cx="2514600" cy="365125"/>
          </a:xfrm>
        </p:spPr>
        <p:txBody>
          <a:bodyPr/>
          <a:lstStyle/>
          <a:p>
            <a:fld id="{7F06973A-F842-4D53-90EF-18E965E18422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4633663" y="6376243"/>
            <a:ext cx="442393" cy="365125"/>
          </a:xfrm>
        </p:spPr>
        <p:txBody>
          <a:bodyPr/>
          <a:lstStyle/>
          <a:p>
            <a:pPr algn="ctr"/>
            <a:fld id="{CC4D0A88-3EE2-49C7-80C8-21FF4BC41478}" type="slidenum">
              <a:rPr lang="it-IT" smtClean="0">
                <a:solidFill>
                  <a:schemeClr val="tx1"/>
                </a:solidFill>
              </a:rPr>
              <a:pPr algn="ctr"/>
              <a:t>10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2"/>
          </p:nvPr>
        </p:nvSpPr>
        <p:spPr>
          <a:xfrm>
            <a:off x="467544" y="6376243"/>
            <a:ext cx="2664641" cy="365125"/>
          </a:xfrm>
        </p:spPr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885373" y="184482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915816" y="36007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737619" y="220320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55576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1619672" y="2254187"/>
            <a:ext cx="1265701" cy="16561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endCxn id="32" idx="1"/>
          </p:cNvCxnSpPr>
          <p:nvPr/>
        </p:nvCxnSpPr>
        <p:spPr>
          <a:xfrm>
            <a:off x="1636070" y="3880331"/>
            <a:ext cx="1296334" cy="170657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3721569" y="5628073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6241849" y="25649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3721569" y="5085184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740352" y="12687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754207" y="30689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726497" y="399686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743085" y="570884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754207" y="481100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2932404" y="523296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33" name="Connettore 2 32"/>
          <p:cNvCxnSpPr/>
          <p:nvPr/>
        </p:nvCxnSpPr>
        <p:spPr>
          <a:xfrm flipV="1">
            <a:off x="3735637" y="1628799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721569" y="2174422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V="1">
            <a:off x="3749469" y="3402963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3721569" y="3916469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1649925" y="390534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241849" y="34290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6241849" y="43651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6241849" y="5157192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6241849" y="609329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6241849" y="16288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5292080" y="220486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5292080" y="128095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5291890" y="302739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5294813" y="398301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5289347" y="471128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5289342" y="574545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3090138" y="341040"/>
            <a:ext cx="3858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8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Quarta sestina</a:t>
            </a:r>
            <a:endParaRPr lang="it-IT" sz="48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31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  <p:bldP spid="24" grpId="0"/>
      <p:bldP spid="21" grpId="0"/>
      <p:bldP spid="25" grpId="0"/>
      <p:bldP spid="27" grpId="0"/>
      <p:bldP spid="30" grpId="0"/>
      <p:bldP spid="31" grpId="0"/>
      <p:bldP spid="3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AE37-F59C-42EE-B4DA-142E30781A1A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0A88-3EE2-49C7-80C8-21FF4BC41478}" type="slidenum">
              <a:rPr lang="it-IT" smtClean="0">
                <a:solidFill>
                  <a:schemeClr val="tx1"/>
                </a:solidFill>
              </a:rPr>
              <a:t>11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899592" y="620688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 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sellaDiTesto 7"/>
              <p:cNvSpPr txBox="1"/>
              <p:nvPr/>
            </p:nvSpPr>
            <p:spPr>
              <a:xfrm>
                <a:off x="0" y="51780"/>
                <a:ext cx="9144000" cy="6689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t-IT" sz="2700" i="1" dirty="0" smtClean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In un’urna vengono inseriti tutti gli anagrammi della «parola» 1357. Dire:</a:t>
                </a:r>
              </a:p>
              <a:p>
                <a:pPr marL="514350" indent="-514350">
                  <a:buAutoNum type="arabicPeriod"/>
                </a:pPr>
                <a:r>
                  <a:rPr lang="it-IT" sz="27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Qual è la probabilità che si estragga un anagramma rappresentante un numero minore di 7000?                                   </a:t>
                </a:r>
              </a:p>
              <a:p>
                <a:endParaRPr lang="it-IT" sz="2700" i="1" dirty="0" smtClean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algn="ctr"/>
                <a:r>
                  <a:rPr lang="it-IT" sz="35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4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18</m:t>
                        </m:r>
                      </m:num>
                      <m:den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24</m:t>
                        </m:r>
                      </m:den>
                    </m:f>
                    <m:r>
                      <a:rPr lang="it-IT" sz="4000" b="0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it-IT" sz="35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 = 75%</a:t>
                </a:r>
              </a:p>
              <a:p>
                <a:pPr algn="ctr"/>
                <a:endParaRPr lang="it-IT" sz="3500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marL="514350" indent="-514350">
                  <a:buAutoNum type="arabicPeriod" startAt="2"/>
                </a:pPr>
                <a:r>
                  <a:rPr lang="it-IT" sz="27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Qual è la probabilità che si estragga un anagramma rappresentante un numero maggiore di 5100?                                                                                    </a:t>
                </a:r>
              </a:p>
              <a:p>
                <a:endParaRPr lang="it-IT" sz="2700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algn="ctr"/>
                <a:r>
                  <a:rPr lang="it-IT" sz="35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 </a:t>
                </a:r>
                <a:r>
                  <a:rPr lang="it-IT" sz="3500" i="1" dirty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num>
                      <m:den>
                        <m: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24</m:t>
                        </m:r>
                      </m:den>
                    </m:f>
                    <m:r>
                      <a:rPr lang="it-IT" sz="40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it-IT" sz="40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it-IT" sz="4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it-IT" sz="4000" i="1" dirty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it-IT" sz="3500" i="1" dirty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= </a:t>
                </a:r>
                <a:r>
                  <a:rPr lang="it-IT" sz="3500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41,67%</a:t>
                </a:r>
                <a:endParaRPr lang="it-IT" sz="3500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algn="just"/>
                <a:endParaRPr lang="it-IT" sz="3200" i="1" dirty="0" smtClean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algn="just"/>
                <a:endParaRPr lang="it-IT" sz="3200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8" name="CasellaDiTes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1780"/>
                <a:ext cx="9144000" cy="6689588"/>
              </a:xfrm>
              <a:prstGeom prst="rect">
                <a:avLst/>
              </a:prstGeom>
              <a:blipFill rotWithShape="1">
                <a:blip r:embed="rId2"/>
                <a:stretch>
                  <a:fillRect l="-1533" t="-729" r="-740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ttangolo 8"/>
          <p:cNvSpPr/>
          <p:nvPr/>
        </p:nvSpPr>
        <p:spPr>
          <a:xfrm>
            <a:off x="2483768" y="4797152"/>
            <a:ext cx="4248472" cy="936104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2483768" y="2204864"/>
            <a:ext cx="4248472" cy="936104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2134850" y="5734997"/>
            <a:ext cx="4932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500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E</a:t>
            </a:r>
            <a:r>
              <a:rPr lang="it-IT" sz="35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… tutto si tiene</a:t>
            </a:r>
            <a:endParaRPr lang="it-IT" sz="35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99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74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E8841B-A161-4BD0-9982-B74AF8BBA2CB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94952-855D-41F8-BD0C-A4B052D052BB}" type="slidenum">
              <a:rPr lang="it-IT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4" name="Immagine 3" descr="dante.jpg"/>
          <p:cNvPicPr>
            <a:picLocks noChangeAspect="1"/>
          </p:cNvPicPr>
          <p:nvPr/>
        </p:nvPicPr>
        <p:blipFill>
          <a:blip r:embed="rId2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276" y="116632"/>
            <a:ext cx="3766940" cy="363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2916238" y="5157264"/>
            <a:ext cx="5903912" cy="1224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400" dirty="0" smtClean="0">
                <a:effectLst/>
                <a:latin typeface="+mj-lt"/>
              </a:rPr>
              <a:t/>
            </a:r>
            <a:br>
              <a:rPr lang="it-IT" sz="2400" dirty="0" smtClean="0">
                <a:effectLst/>
                <a:latin typeface="+mj-lt"/>
              </a:rPr>
            </a:br>
            <a:endParaRPr lang="it-IT" sz="24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1115616" y="3429000"/>
            <a:ext cx="7704534" cy="23402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/>
            </a:r>
            <a:b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</a:br>
            <a:r>
              <a:rPr lang="it-IT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>                       </a:t>
            </a:r>
          </a:p>
          <a:p>
            <a:pPr algn="r">
              <a:defRPr/>
            </a:pPr>
            <a:r>
              <a:rPr lang="it-IT" sz="2800" dirty="0" smtClean="0">
                <a:solidFill>
                  <a:schemeClr val="tx1"/>
                </a:solidFill>
                <a:effectLst/>
                <a:latin typeface="+mj-lt"/>
              </a:rPr>
              <a:t>             </a:t>
            </a:r>
          </a:p>
          <a:p>
            <a:pPr algn="r">
              <a:defRPr/>
            </a:pPr>
            <a:endParaRPr lang="it-IT" sz="2800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r>
              <a:rPr lang="it-IT" sz="2800" dirty="0" smtClean="0">
                <a:solidFill>
                  <a:schemeClr val="tx1"/>
                </a:solidFill>
                <a:effectLst/>
                <a:latin typeface="+mj-lt"/>
              </a:rPr>
              <a:t>     </a:t>
            </a: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2800" i="1" dirty="0" smtClean="0">
              <a:solidFill>
                <a:schemeClr val="tx1"/>
              </a:solidFill>
              <a:effectLst/>
              <a:latin typeface="+mj-lt"/>
            </a:endParaRPr>
          </a:p>
          <a:p>
            <a:pPr algn="r">
              <a:defRPr/>
            </a:pPr>
            <a:endParaRPr lang="it-IT" sz="3600" i="1" dirty="0" smtClean="0">
              <a:effectLst>
                <a:glow rad="101600">
                  <a:srgbClr val="CCFFFF">
                    <a:alpha val="60000"/>
                  </a:srgbClr>
                </a:glow>
              </a:effectLst>
            </a:endParaRPr>
          </a:p>
          <a:p>
            <a:pPr algn="r">
              <a:defRPr/>
            </a:pPr>
            <a:endParaRPr lang="it-IT" sz="3600" i="1" dirty="0">
              <a:effectLst>
                <a:glow rad="101600">
                  <a:srgbClr val="CCFFFF">
                    <a:alpha val="60000"/>
                  </a:srgbClr>
                </a:glow>
              </a:effectLst>
            </a:endParaRPr>
          </a:p>
          <a:p>
            <a:pPr algn="r">
              <a:defRPr/>
            </a:pPr>
            <a:endParaRPr lang="it-IT" sz="3600" i="1" dirty="0" smtClean="0">
              <a:effectLst>
                <a:glow rad="101600">
                  <a:srgbClr val="CCFFFF">
                    <a:alpha val="60000"/>
                  </a:srgbClr>
                </a:glow>
              </a:effectLst>
            </a:endParaRPr>
          </a:p>
          <a:p>
            <a:pPr algn="r">
              <a:defRPr/>
            </a:pPr>
            <a:endParaRPr lang="it-IT" sz="3600" i="1" dirty="0">
              <a:effectLst>
                <a:glow rad="101600">
                  <a:srgbClr val="CCFFFF">
                    <a:alpha val="60000"/>
                  </a:srgbClr>
                </a:glow>
              </a:effectLst>
            </a:endParaRPr>
          </a:p>
          <a:p>
            <a:pPr algn="r">
              <a:defRPr/>
            </a:pPr>
            <a:endParaRPr lang="it-IT" sz="3600" i="1" dirty="0" smtClean="0">
              <a:effectLst>
                <a:glow rad="101600">
                  <a:srgbClr val="CCFFFF">
                    <a:alpha val="60000"/>
                  </a:srgbClr>
                </a:glow>
              </a:effectLst>
            </a:endParaRPr>
          </a:p>
          <a:p>
            <a:pPr algn="r">
              <a:defRPr/>
            </a:pPr>
            <a:r>
              <a:rPr lang="it-IT" sz="3600" i="1" dirty="0" smtClean="0">
                <a:effectLst>
                  <a:glow rad="101600">
                    <a:srgbClr val="CCFFFF">
                      <a:alpha val="60000"/>
                    </a:srgbClr>
                  </a:glow>
                </a:effectLst>
              </a:rPr>
              <a:t/>
            </a:r>
            <a:br>
              <a:rPr lang="it-IT" sz="3600" i="1" dirty="0" smtClean="0">
                <a:effectLst>
                  <a:glow rad="101600">
                    <a:srgbClr val="CCFFFF">
                      <a:alpha val="60000"/>
                    </a:srgbClr>
                  </a:glow>
                </a:effectLst>
              </a:rPr>
            </a:br>
            <a:endParaRPr lang="it-IT" sz="3600" i="1" dirty="0">
              <a:effectLst>
                <a:glow rad="101600">
                  <a:srgbClr val="CCFFFF">
                    <a:alpha val="60000"/>
                  </a:srgbClr>
                </a:glow>
              </a:effectLst>
              <a:cs typeface="Arial" pitchFamily="34" charset="0"/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899592" y="3754775"/>
            <a:ext cx="813690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9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Quando si parte il gioco della zara</a:t>
            </a:r>
          </a:p>
          <a:p>
            <a:r>
              <a:rPr lang="it-IT" sz="39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Colui che perde si </a:t>
            </a:r>
            <a:r>
              <a:rPr lang="it-IT" sz="3900" i="1" dirty="0" err="1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riman</a:t>
            </a:r>
            <a:r>
              <a:rPr lang="it-IT" sz="39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 dolente</a:t>
            </a:r>
          </a:p>
          <a:p>
            <a:r>
              <a:rPr lang="it-IT" sz="3900" i="1" dirty="0" err="1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Repetendo</a:t>
            </a:r>
            <a:r>
              <a:rPr lang="it-IT" sz="39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 le volte, e tristo impara</a:t>
            </a:r>
            <a:endParaRPr lang="it-IT" sz="3900" i="1" dirty="0">
              <a:solidFill>
                <a:srgbClr val="FF0000"/>
              </a:solidFill>
              <a:effectLst/>
              <a:latin typeface="Palatino Linotype" panose="02040502050505030304" pitchFamily="18" charset="0"/>
            </a:endParaRPr>
          </a:p>
          <a:p>
            <a:pPr algn="r">
              <a:buNone/>
              <a:defRPr/>
            </a:pPr>
            <a:r>
              <a:rPr lang="it-IT" sz="3200" i="1" dirty="0" smtClean="0">
                <a:solidFill>
                  <a:srgbClr val="002060"/>
                </a:solidFill>
                <a:effectLst/>
                <a:latin typeface="Palatino Linotype" pitchFamily="18" charset="0"/>
              </a:rPr>
              <a:t>(Purgatorio, canto VI</a:t>
            </a:r>
            <a:r>
              <a:rPr lang="it-IT" sz="3200" i="1" dirty="0">
                <a:solidFill>
                  <a:srgbClr val="002060"/>
                </a:solidFill>
                <a:effectLst/>
                <a:latin typeface="Palatino Linotype" pitchFamily="18" charset="0"/>
              </a:rPr>
              <a:t>°, </a:t>
            </a:r>
            <a:r>
              <a:rPr lang="it-IT" sz="3200" i="1" dirty="0" err="1">
                <a:solidFill>
                  <a:srgbClr val="002060"/>
                </a:solidFill>
                <a:effectLst/>
                <a:latin typeface="Palatino Linotype" pitchFamily="18" charset="0"/>
              </a:rPr>
              <a:t>vv</a:t>
            </a:r>
            <a:r>
              <a:rPr lang="it-IT" sz="3200" i="1" dirty="0">
                <a:solidFill>
                  <a:srgbClr val="002060"/>
                </a:solidFill>
                <a:effectLst/>
                <a:latin typeface="Palatino Linotype" pitchFamily="18" charset="0"/>
              </a:rPr>
              <a:t>. </a:t>
            </a:r>
            <a:r>
              <a:rPr lang="it-IT" sz="3200" i="1" dirty="0" smtClean="0">
                <a:solidFill>
                  <a:srgbClr val="002060"/>
                </a:solidFill>
                <a:effectLst/>
                <a:latin typeface="Palatino Linotype" pitchFamily="18" charset="0"/>
              </a:rPr>
              <a:t>1-3</a:t>
            </a:r>
            <a:r>
              <a:rPr lang="it-IT" sz="3200" i="1" dirty="0">
                <a:solidFill>
                  <a:srgbClr val="002060"/>
                </a:solidFill>
                <a:effectLst/>
                <a:latin typeface="Palatino Linotype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377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B7037-BDD1-41AC-81F4-9036790AEBAA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11DB7-0423-4BC1-A122-17A58DDE9099}" type="slidenum">
              <a:rPr lang="it-IT" smtClean="0">
                <a:solidFill>
                  <a:schemeClr val="tx1"/>
                </a:solidFill>
              </a:rPr>
              <a:t>3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0572" y="44624"/>
            <a:ext cx="9036496" cy="818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700" b="1" i="1" dirty="0" smtClean="0">
                <a:solidFill>
                  <a:srgbClr val="FF0000"/>
                </a:solidFill>
                <a:latin typeface="Palatino Linotype" pitchFamily="18" charset="0"/>
              </a:rPr>
              <a:t>LA ZARA </a:t>
            </a:r>
            <a:r>
              <a:rPr lang="it-IT" sz="3700" i="1" dirty="0" smtClean="0">
                <a:solidFill>
                  <a:srgbClr val="002060"/>
                </a:solidFill>
                <a:latin typeface="Palatino Linotype" pitchFamily="18" charset="0"/>
              </a:rPr>
              <a:t>(arabo: «</a:t>
            </a:r>
            <a:r>
              <a:rPr lang="it-IT" sz="3700" i="1" dirty="0" err="1" smtClean="0">
                <a:solidFill>
                  <a:srgbClr val="002060"/>
                </a:solidFill>
                <a:latin typeface="Palatino Linotype" pitchFamily="18" charset="0"/>
              </a:rPr>
              <a:t>hazar</a:t>
            </a:r>
            <a:r>
              <a:rPr lang="it-IT" sz="3700" i="1" dirty="0" smtClean="0">
                <a:solidFill>
                  <a:srgbClr val="002060"/>
                </a:solidFill>
                <a:latin typeface="Palatino Linotype" pitchFamily="18" charset="0"/>
              </a:rPr>
              <a:t>» - </a:t>
            </a:r>
            <a:r>
              <a:rPr lang="it-IT" sz="3700" i="1" dirty="0" err="1">
                <a:solidFill>
                  <a:srgbClr val="002060"/>
                </a:solidFill>
                <a:latin typeface="Palatino Linotype" pitchFamily="18" charset="0"/>
              </a:rPr>
              <a:t>i</a:t>
            </a:r>
            <a:r>
              <a:rPr lang="it-IT" sz="3700" i="1" dirty="0" err="1" smtClean="0">
                <a:solidFill>
                  <a:srgbClr val="002060"/>
                </a:solidFill>
                <a:latin typeface="Palatino Linotype" pitchFamily="18" charset="0"/>
              </a:rPr>
              <a:t>t</a:t>
            </a:r>
            <a:r>
              <a:rPr lang="it-IT" sz="3700" i="1" dirty="0" smtClean="0">
                <a:solidFill>
                  <a:srgbClr val="002060"/>
                </a:solidFill>
                <a:latin typeface="Palatino Linotype" pitchFamily="18" charset="0"/>
              </a:rPr>
              <a:t>.: «azzardo»)</a:t>
            </a:r>
            <a:r>
              <a:rPr lang="it-IT" sz="3700" i="1" dirty="0" smtClean="0">
                <a:solidFill>
                  <a:srgbClr val="FF0000"/>
                </a:solidFill>
                <a:latin typeface="Palatino Linotype" pitchFamily="18" charset="0"/>
              </a:rPr>
              <a:t> </a:t>
            </a:r>
          </a:p>
          <a:p>
            <a:pPr algn="ctr"/>
            <a:r>
              <a:rPr lang="it-IT" sz="3700" b="1" i="1" dirty="0" smtClean="0">
                <a:solidFill>
                  <a:srgbClr val="FF0000"/>
                </a:solidFill>
                <a:latin typeface="Palatino Linotype" pitchFamily="18" charset="0"/>
              </a:rPr>
              <a:t>o GIOCO DEI TRE DADI</a:t>
            </a:r>
            <a:endParaRPr lang="it-IT" sz="2800" i="1" dirty="0" smtClean="0">
              <a:solidFill>
                <a:srgbClr val="FF0000"/>
              </a:solidFill>
              <a:latin typeface="Palatino Linotype" pitchFamily="18" charset="0"/>
            </a:endParaRPr>
          </a:p>
          <a:p>
            <a:pPr algn="ctr"/>
            <a:endParaRPr lang="it-IT" sz="3200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algn="ctr"/>
            <a:endParaRPr lang="it-IT" sz="3200" i="1" dirty="0">
              <a:solidFill>
                <a:srgbClr val="002060"/>
              </a:solidFill>
              <a:latin typeface="Palatino Linotype" pitchFamily="18" charset="0"/>
            </a:endParaRPr>
          </a:p>
          <a:p>
            <a:pPr algn="ctr"/>
            <a:endParaRPr lang="it-IT" sz="3200" i="1" dirty="0" smtClean="0">
              <a:solidFill>
                <a:srgbClr val="002060"/>
              </a:solidFill>
              <a:latin typeface="Palatino Linotype" pitchFamily="18" charset="0"/>
              <a:hlinkClick r:id="" action="ppaction://hlinkfile"/>
            </a:endParaRPr>
          </a:p>
          <a:p>
            <a:pPr algn="ctr"/>
            <a:endParaRPr lang="it-IT" sz="3200" i="1" dirty="0" smtClean="0">
              <a:solidFill>
                <a:srgbClr val="002060"/>
              </a:solidFill>
              <a:latin typeface="Palatino Linotype" pitchFamily="18" charset="0"/>
              <a:hlinkClick r:id="" action="ppaction://hlinkfile"/>
            </a:endParaRPr>
          </a:p>
          <a:p>
            <a:pPr algn="just"/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Il problema sta nell’indovinare </a:t>
            </a:r>
            <a:r>
              <a:rPr lang="it-IT" sz="2800" i="1" dirty="0">
                <a:solidFill>
                  <a:srgbClr val="002060"/>
                </a:solidFill>
                <a:latin typeface="Palatino Linotype" pitchFamily="18" charset="0"/>
              </a:rPr>
              <a:t>il numero che si </a:t>
            </a:r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ottiene sommando </a:t>
            </a:r>
            <a:r>
              <a:rPr lang="it-IT" sz="2800" i="1" dirty="0">
                <a:solidFill>
                  <a:srgbClr val="002060"/>
                </a:solidFill>
                <a:latin typeface="Palatino Linotype" pitchFamily="18" charset="0"/>
              </a:rPr>
              <a:t>i punti delle facce </a:t>
            </a:r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comparse. </a:t>
            </a:r>
          </a:p>
          <a:p>
            <a:pPr algn="just"/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Domande prime:</a:t>
            </a:r>
          </a:p>
          <a:p>
            <a:pPr algn="just"/>
            <a:r>
              <a:rPr lang="it-IT" sz="2800" i="1" dirty="0" smtClean="0">
                <a:solidFill>
                  <a:srgbClr val="FF0000"/>
                </a:solidFill>
                <a:latin typeface="Palatino Linotype" pitchFamily="18" charset="0"/>
              </a:rPr>
              <a:t>Il problema è strettamente categorizzabile? Può ampliarsi?</a:t>
            </a:r>
            <a:endParaRPr lang="it-IT" sz="2800" i="1" dirty="0">
              <a:solidFill>
                <a:srgbClr val="FF0000"/>
              </a:solidFill>
              <a:latin typeface="Palatino Linotype" pitchFamily="18" charset="0"/>
            </a:endParaRPr>
          </a:p>
          <a:p>
            <a:pPr algn="just"/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Domande seconde</a:t>
            </a:r>
          </a:p>
          <a:p>
            <a:pPr algn="just"/>
            <a:r>
              <a:rPr lang="it-IT" sz="2800" i="1" dirty="0" smtClean="0">
                <a:solidFill>
                  <a:srgbClr val="FF0000"/>
                </a:solidFill>
                <a:latin typeface="Palatino Linotype" pitchFamily="18" charset="0"/>
              </a:rPr>
              <a:t>Qual</a:t>
            </a:r>
            <a:r>
              <a:rPr lang="it-IT" sz="2800" i="1" dirty="0" smtClean="0">
                <a:solidFill>
                  <a:srgbClr val="002060"/>
                </a:solidFill>
                <a:latin typeface="Palatino Linotype" pitchFamily="18" charset="0"/>
              </a:rPr>
              <a:t> </a:t>
            </a:r>
            <a:r>
              <a:rPr lang="it-IT" sz="2800" i="1" dirty="0">
                <a:solidFill>
                  <a:srgbClr val="FF0000"/>
                </a:solidFill>
                <a:latin typeface="Palatino Linotype" pitchFamily="18" charset="0"/>
              </a:rPr>
              <a:t>è il numero più probabile? </a:t>
            </a:r>
            <a:r>
              <a:rPr lang="it-IT" sz="2800" i="1" dirty="0" smtClean="0">
                <a:solidFill>
                  <a:srgbClr val="FF0000"/>
                </a:solidFill>
                <a:latin typeface="Palatino Linotype" pitchFamily="18" charset="0"/>
              </a:rPr>
              <a:t>È unico?</a:t>
            </a:r>
            <a:endParaRPr lang="it-IT" sz="2800" i="1" dirty="0">
              <a:solidFill>
                <a:srgbClr val="FF0000"/>
              </a:solidFill>
              <a:latin typeface="Palatino Linotype" pitchFamily="18" charset="0"/>
            </a:endParaRPr>
          </a:p>
          <a:p>
            <a:pPr algn="just"/>
            <a:r>
              <a:rPr lang="it-IT" sz="2800" i="1" dirty="0">
                <a:solidFill>
                  <a:srgbClr val="FF0000"/>
                </a:solidFill>
                <a:latin typeface="Palatino Linotype" pitchFamily="18" charset="0"/>
              </a:rPr>
              <a:t>Ci può essere «qualche confusione combinatoria»?</a:t>
            </a:r>
          </a:p>
          <a:p>
            <a:pPr algn="ctr"/>
            <a:endParaRPr lang="it-IT" sz="3200" i="1" dirty="0">
              <a:solidFill>
                <a:srgbClr val="002060"/>
              </a:solidFill>
              <a:latin typeface="Palatino Linotype" pitchFamily="18" charset="0"/>
            </a:endParaRPr>
          </a:p>
          <a:p>
            <a:pPr algn="ctr"/>
            <a:endParaRPr lang="it-IT" sz="3200" i="1" dirty="0">
              <a:solidFill>
                <a:srgbClr val="002060"/>
              </a:solidFill>
              <a:latin typeface="Palatino Linotype" pitchFamily="18" charset="0"/>
              <a:hlinkClick r:id="rId2" action="ppaction://hlinkfile"/>
            </a:endParaRPr>
          </a:p>
          <a:p>
            <a:pPr algn="ctr"/>
            <a:endParaRPr lang="it-IT" sz="3200" i="1" dirty="0" smtClean="0">
              <a:solidFill>
                <a:srgbClr val="002060"/>
              </a:solidFill>
              <a:latin typeface="Palatino Linotype" pitchFamily="18" charset="0"/>
              <a:hlinkClick r:id="rId2" action="ppaction://hlinkfile"/>
            </a:endParaRPr>
          </a:p>
          <a:p>
            <a:pPr algn="ctr"/>
            <a:endParaRPr lang="it-IT" sz="3200" i="1" dirty="0" smtClean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3" name="Avanti o successivo 2">
            <a:hlinkClick r:id="rId3" action="ppaction://hlinkfile" highlightClick="1"/>
          </p:cNvPr>
          <p:cNvSpPr/>
          <p:nvPr/>
        </p:nvSpPr>
        <p:spPr>
          <a:xfrm>
            <a:off x="4122803" y="2266380"/>
            <a:ext cx="394344" cy="35951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200" y="1772816"/>
            <a:ext cx="574348" cy="597844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2181">
            <a:off x="2206443" y="2404890"/>
            <a:ext cx="639622" cy="66578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59916">
            <a:off x="2683914" y="1590137"/>
            <a:ext cx="608289" cy="6331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172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30769"/>
            <a:ext cx="8316416" cy="1296144"/>
          </a:xfrm>
        </p:spPr>
        <p:txBody>
          <a:bodyPr rtlCol="0">
            <a:noAutofit/>
          </a:bodyPr>
          <a:lstStyle/>
          <a:p>
            <a:pPr marL="0" indent="0" algn="ctr">
              <a:buNone/>
              <a:defRPr/>
            </a:pPr>
            <a:r>
              <a:rPr lang="it-IT" sz="2400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Alla domanda </a:t>
            </a:r>
            <a: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così riformulata (pare dal Granduca stesso):  </a:t>
            </a:r>
            <a:b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</a:br>
            <a:r>
              <a:rPr lang="it-IT" sz="24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«perché 9 è meno probabile di 10 e 11?»</a:t>
            </a:r>
            <a: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 </a:t>
            </a:r>
            <a:b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</a:br>
            <a: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rispose </a:t>
            </a:r>
            <a:r>
              <a:rPr lang="it-IT" sz="2400" i="1" dirty="0" smtClean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GALILEO GALILEI (1564-1642) </a:t>
            </a:r>
            <a:r>
              <a:rPr lang="it-IT" sz="2400" i="1" dirty="0" smtClean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con questa tabella</a:t>
            </a:r>
            <a:endParaRPr lang="it-IT" sz="2400" i="1" dirty="0">
              <a:solidFill>
                <a:srgbClr val="002060"/>
              </a:solidFill>
              <a:effectLst/>
              <a:latin typeface="Palatino Linotype" panose="0204050205050503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E6F89-0C93-425D-A78D-7FD7AE5B5ACA}" type="slidenum">
              <a:rPr lang="it-IT" smtClean="0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Segnaposto data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C1D5D5-7730-4289-A0A2-9B8DA8D1A363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11" name="Segnaposto contenuto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6017299"/>
              </p:ext>
            </p:extLst>
          </p:nvPr>
        </p:nvGraphicFramePr>
        <p:xfrm>
          <a:off x="1525422" y="1412776"/>
          <a:ext cx="6070914" cy="414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819"/>
                <a:gridCol w="1011819"/>
                <a:gridCol w="1011819"/>
                <a:gridCol w="1011819"/>
                <a:gridCol w="1011819"/>
                <a:gridCol w="1011819"/>
              </a:tblGrid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11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(m)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10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(m)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9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(m)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6 4 1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6 3 1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6 2 1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6 3 2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6 2 2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5 3 1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5 5 1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5 4 1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5 2 2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5 4 2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5 3 2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4 4 1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5 3 3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4 4 2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4 3 2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6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4 4 3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4 3 3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3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3 3 3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002060"/>
                          </a:solidFill>
                          <a:latin typeface="Palatino Linotype" panose="02040502050505030304" pitchFamily="18" charset="0"/>
                        </a:rPr>
                        <a:t>1</a:t>
                      </a:r>
                      <a:endParaRPr lang="it-IT" sz="2800" b="1" i="1" dirty="0">
                        <a:solidFill>
                          <a:srgbClr val="00206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27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800" b="1" i="1" dirty="0">
                        <a:solidFill>
                          <a:schemeClr val="tx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27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800" b="1" i="1" dirty="0">
                        <a:solidFill>
                          <a:schemeClr val="tx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i="1" dirty="0" smtClean="0">
                          <a:solidFill>
                            <a:srgbClr val="FF0000"/>
                          </a:solidFill>
                          <a:latin typeface="Palatino Linotype" panose="02040502050505030304" pitchFamily="18" charset="0"/>
                        </a:rPr>
                        <a:t>25</a:t>
                      </a:r>
                      <a:endParaRPr lang="it-IT" sz="2800" b="1" i="1" dirty="0">
                        <a:solidFill>
                          <a:srgbClr val="FF0000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marL="91443" marR="9144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8194" name="Picture 2" descr="C:\Users\Roberto\Pictures\2012-06-10 001\IMG_1029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6" y="144396"/>
            <a:ext cx="741484" cy="76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sellaDiTesto 9"/>
              <p:cNvSpPr txBox="1"/>
              <p:nvPr/>
            </p:nvSpPr>
            <p:spPr>
              <a:xfrm>
                <a:off x="6389377" y="5594637"/>
                <a:ext cx="260680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P(11) </a:t>
                </a:r>
                <a:r>
                  <a:rPr lang="it-IT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𝟐𝟕</m:t>
                        </m:r>
                      </m:num>
                      <m:den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𝟐𝟏𝟔</m:t>
                        </m:r>
                      </m:den>
                    </m:f>
                  </m:oMath>
                </a14:m>
                <a:r>
                  <a:rPr lang="it-IT" sz="28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it-IT" sz="2400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= 12,5%</a:t>
                </a:r>
                <a:endParaRPr lang="it-IT" sz="2400" b="1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0" name="CasellaDiTes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9377" y="5594637"/>
                <a:ext cx="2606804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869" r="-2804" b="-427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sellaDiTesto 12"/>
              <p:cNvSpPr txBox="1"/>
              <p:nvPr/>
            </p:nvSpPr>
            <p:spPr>
              <a:xfrm>
                <a:off x="-7620" y="5588289"/>
                <a:ext cx="2645276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P(9) </a:t>
                </a:r>
                <a:r>
                  <a:rPr lang="it-IT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𝟐𝟓</m:t>
                        </m:r>
                      </m:num>
                      <m:den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𝟐𝟏𝟔</m:t>
                        </m:r>
                      </m:den>
                    </m:f>
                  </m:oMath>
                </a14:m>
                <a:r>
                  <a:rPr lang="it-IT" sz="28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it-IT" sz="2400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= 11,57%</a:t>
                </a:r>
                <a:endParaRPr lang="it-IT" sz="2400" b="1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3" name="CasellaDiTes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20" y="5588289"/>
                <a:ext cx="2645276" cy="721031"/>
              </a:xfrm>
              <a:prstGeom prst="rect">
                <a:avLst/>
              </a:prstGeom>
              <a:blipFill rotWithShape="1">
                <a:blip r:embed="rId5"/>
                <a:stretch>
                  <a:fillRect l="-2074" r="-2535" b="-423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asellaDiTesto 13"/>
              <p:cNvSpPr txBox="1"/>
              <p:nvPr/>
            </p:nvSpPr>
            <p:spPr>
              <a:xfrm>
                <a:off x="3234291" y="5594637"/>
                <a:ext cx="260680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P(10) </a:t>
                </a:r>
                <a:r>
                  <a:rPr lang="it-IT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𝟐𝟕</m:t>
                        </m:r>
                      </m:num>
                      <m:den>
                        <m:r>
                          <a:rPr lang="it-IT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𝟐𝟏𝟔</m:t>
                        </m:r>
                      </m:den>
                    </m:f>
                  </m:oMath>
                </a14:m>
                <a:r>
                  <a:rPr lang="it-IT" sz="28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it-IT" sz="2400" b="1" i="1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= 12,5%</a:t>
                </a:r>
                <a:endParaRPr lang="it-IT" sz="2400" b="1" i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4" name="CasellaDiTest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4291" y="5594637"/>
                <a:ext cx="2606804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2108" r="-2810" b="-427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07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511DE-574B-467D-9EA0-9882B04646E3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40A2-FA03-40F3-9BB2-265E845F3742}" type="slidenum">
              <a:rPr lang="it-IT" smtClean="0">
                <a:solidFill>
                  <a:schemeClr val="tx1"/>
                </a:solidFill>
              </a:rPr>
              <a:t>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07504" y="980728"/>
            <a:ext cx="89289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32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«Alcuni ricercatori hanno </a:t>
            </a:r>
            <a:r>
              <a:rPr lang="it-IT" sz="32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osservato come il cervello legge pseudo-vocaboli e vere parole, in cui le lettere sono le stesse ma la loro </a:t>
            </a:r>
            <a:r>
              <a:rPr lang="it-IT" sz="3200" i="1" u="sng" dirty="0">
                <a:solidFill>
                  <a:srgbClr val="FF0000"/>
                </a:solidFill>
                <a:latin typeface="Palatino Linotype" panose="02040502050505030304" pitchFamily="18" charset="0"/>
              </a:rPr>
              <a:t>disposizione</a:t>
            </a:r>
            <a:r>
              <a:rPr lang="it-IT" sz="3200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  </a:t>
            </a:r>
            <a:r>
              <a:rPr lang="it-IT" sz="32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è senza senso in un caso, dotata di senso nell’altro. Dopo il riconoscimento nelle regioni delle associazioni visive, la pseudo-parola stimolava scarsa attività cerebrale. Al contrario, le parole vere trasformavano il cervello in un alveare di attività</a:t>
            </a:r>
            <a:r>
              <a:rPr lang="it-IT" sz="3200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.»</a:t>
            </a:r>
            <a:r>
              <a:rPr lang="it-IT" sz="32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it-IT" sz="32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it-IT" sz="32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               (</a:t>
            </a:r>
            <a:r>
              <a:rPr lang="it-IT" sz="3200" i="1" dirty="0" err="1" smtClean="0">
                <a:solidFill>
                  <a:srgbClr val="002060"/>
                </a:solidFill>
                <a:latin typeface="Palatino Linotype" panose="02040502050505030304" pitchFamily="18" charset="0"/>
              </a:rPr>
              <a:t>Wolfe</a:t>
            </a:r>
            <a:r>
              <a:rPr lang="it-IT" sz="3200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, 2012)</a:t>
            </a:r>
            <a:endParaRPr lang="it-IT" sz="3200" dirty="0"/>
          </a:p>
        </p:txBody>
      </p:sp>
      <p:cxnSp>
        <p:nvCxnSpPr>
          <p:cNvPr id="8" name="Connettore 2 7"/>
          <p:cNvCxnSpPr>
            <a:endCxn id="9" idx="0"/>
          </p:cNvCxnSpPr>
          <p:nvPr/>
        </p:nvCxnSpPr>
        <p:spPr>
          <a:xfrm flipH="1">
            <a:off x="4719152" y="2437476"/>
            <a:ext cx="550876" cy="265061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1827687" y="5088086"/>
            <a:ext cx="57829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2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o, con termine tecnico più preciso:</a:t>
            </a:r>
          </a:p>
          <a:p>
            <a:pPr algn="ctr"/>
            <a:r>
              <a:rPr lang="it-IT" sz="32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«permutazione» (anagramma)</a:t>
            </a:r>
            <a:endParaRPr lang="it-IT" sz="32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149459" y="139279"/>
            <a:ext cx="28488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4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Ampliamo?</a:t>
            </a:r>
            <a:endParaRPr lang="it-IT" sz="44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2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E65F7-0EC2-4187-B48B-E52B3D2EE27E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40A2-FA03-40F3-9BB2-265E845F3742}" type="slidenum">
              <a:rPr lang="it-IT" smtClean="0">
                <a:solidFill>
                  <a:schemeClr val="tx1"/>
                </a:solidFill>
              </a:rPr>
              <a:t>6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85989" y="764704"/>
            <a:ext cx="860460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6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Quanti e quali sono tutti gli anagrammi</a:t>
            </a:r>
          </a:p>
          <a:p>
            <a:pPr algn="ctr"/>
            <a:endParaRPr lang="it-IT" sz="3600" i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6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di questa «parola» : 1357?</a:t>
            </a:r>
          </a:p>
          <a:p>
            <a:pPr algn="ctr"/>
            <a:endParaRPr lang="it-IT" sz="3600" i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6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Trovare una procedura per costruirli tutti</a:t>
            </a:r>
          </a:p>
          <a:p>
            <a:pPr algn="ctr"/>
            <a:endParaRPr lang="it-IT" sz="36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6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Conoscerli abilita?</a:t>
            </a:r>
          </a:p>
          <a:p>
            <a:pPr algn="ctr"/>
            <a:endParaRPr lang="it-IT" sz="36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36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(valore posizionale delle cifre – transcodifica)</a:t>
            </a:r>
            <a:endParaRPr lang="it-IT" sz="36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63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233864" y="6376243"/>
            <a:ext cx="2514600" cy="365125"/>
          </a:xfrm>
        </p:spPr>
        <p:txBody>
          <a:bodyPr/>
          <a:lstStyle/>
          <a:p>
            <a:fld id="{1262901D-5D5B-4025-9C94-D9CB1BDEC1E8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4633663" y="6376243"/>
            <a:ext cx="442393" cy="365125"/>
          </a:xfrm>
        </p:spPr>
        <p:txBody>
          <a:bodyPr/>
          <a:lstStyle/>
          <a:p>
            <a:pPr algn="ctr"/>
            <a:fld id="{CC4D0A88-3EE2-49C7-80C8-21FF4BC41478}" type="slidenum">
              <a:rPr lang="it-IT" smtClean="0">
                <a:solidFill>
                  <a:schemeClr val="tx1"/>
                </a:solidFill>
              </a:rPr>
              <a:pPr algn="ctr"/>
              <a:t>7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2"/>
          </p:nvPr>
        </p:nvSpPr>
        <p:spPr>
          <a:xfrm>
            <a:off x="467544" y="6376243"/>
            <a:ext cx="2664641" cy="365125"/>
          </a:xfrm>
        </p:spPr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885373" y="184482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915816" y="36007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737619" y="220320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55576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1619672" y="2254187"/>
            <a:ext cx="1265701" cy="16561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endCxn id="32" idx="1"/>
          </p:cNvCxnSpPr>
          <p:nvPr/>
        </p:nvCxnSpPr>
        <p:spPr>
          <a:xfrm>
            <a:off x="1619482" y="3891491"/>
            <a:ext cx="1296334" cy="170657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3721569" y="5628073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6241849" y="25649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3721569" y="5085184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740352" y="12687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754207" y="30689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726497" y="399686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743085" y="570884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754207" y="481100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2915816" y="524412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33" name="Connettore 2 32"/>
          <p:cNvCxnSpPr/>
          <p:nvPr/>
        </p:nvCxnSpPr>
        <p:spPr>
          <a:xfrm flipV="1">
            <a:off x="3735637" y="1628799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721569" y="2174422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V="1">
            <a:off x="3749469" y="3389315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3721569" y="3916469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1649925" y="390534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241849" y="34290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6241849" y="43651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6241849" y="5157192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6241849" y="609329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6241849" y="16288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5292080" y="220486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5292080" y="128095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5291890" y="302739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5294813" y="398301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5289347" y="471128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5289342" y="574545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073993" y="365755"/>
            <a:ext cx="3586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8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Prima sestina</a:t>
            </a:r>
            <a:endParaRPr lang="it-IT" sz="48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81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  <p:bldP spid="24" grpId="0"/>
      <p:bldP spid="21" grpId="0"/>
      <p:bldP spid="25" grpId="0"/>
      <p:bldP spid="27" grpId="0"/>
      <p:bldP spid="30" grpId="0"/>
      <p:bldP spid="31" grpId="0"/>
      <p:bldP spid="32" grpId="0"/>
      <p:bldP spid="43" grpId="0"/>
      <p:bldP spid="44" grpId="0"/>
      <p:bldP spid="45" grpId="0"/>
      <p:bldP spid="46" grpId="0"/>
      <p:bldP spid="47" grpId="0"/>
      <p:bldP spid="4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233864" y="6376243"/>
            <a:ext cx="2514600" cy="365125"/>
          </a:xfrm>
        </p:spPr>
        <p:txBody>
          <a:bodyPr/>
          <a:lstStyle/>
          <a:p>
            <a:fld id="{B8955A65-8765-49FB-9C1D-7BB5D68A5E2D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4633663" y="6376243"/>
            <a:ext cx="442393" cy="365125"/>
          </a:xfrm>
        </p:spPr>
        <p:txBody>
          <a:bodyPr/>
          <a:lstStyle/>
          <a:p>
            <a:pPr algn="ctr"/>
            <a:fld id="{CC4D0A88-3EE2-49C7-80C8-21FF4BC41478}" type="slidenum">
              <a:rPr lang="it-IT" smtClean="0">
                <a:solidFill>
                  <a:schemeClr val="tx1"/>
                </a:solidFill>
              </a:rPr>
              <a:pPr algn="ctr"/>
              <a:t>8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2"/>
          </p:nvPr>
        </p:nvSpPr>
        <p:spPr>
          <a:xfrm>
            <a:off x="467544" y="6376243"/>
            <a:ext cx="2664641" cy="365125"/>
          </a:xfrm>
        </p:spPr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885373" y="184482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915816" y="36007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737619" y="220320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55576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1619672" y="2254187"/>
            <a:ext cx="1265701" cy="16561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endCxn id="32" idx="1"/>
          </p:cNvCxnSpPr>
          <p:nvPr/>
        </p:nvCxnSpPr>
        <p:spPr>
          <a:xfrm>
            <a:off x="1619482" y="3891491"/>
            <a:ext cx="1296334" cy="170657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3721569" y="5628073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6241849" y="25649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3721569" y="5085184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740352" y="12687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754207" y="30689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726497" y="399686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743085" y="570884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754207" y="481100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2915816" y="524412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33" name="Connettore 2 32"/>
          <p:cNvCxnSpPr/>
          <p:nvPr/>
        </p:nvCxnSpPr>
        <p:spPr>
          <a:xfrm flipV="1">
            <a:off x="3735637" y="1628799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721569" y="2174422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V="1">
            <a:off x="3749469" y="3389315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3721569" y="3916469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1649925" y="390534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241849" y="34290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6241849" y="43651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6241849" y="5157192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6241849" y="609329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6241849" y="16288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5292080" y="220486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5292080" y="128095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5291890" y="302739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5294813" y="398301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5289347" y="471128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5289342" y="574545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3018728" y="365755"/>
            <a:ext cx="4073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8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Seconda sestina</a:t>
            </a:r>
            <a:endParaRPr lang="it-IT" sz="48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84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  <p:bldP spid="24" grpId="0"/>
      <p:bldP spid="21" grpId="0"/>
      <p:bldP spid="25" grpId="0"/>
      <p:bldP spid="27" grpId="0"/>
      <p:bldP spid="30" grpId="0"/>
      <p:bldP spid="31" grpId="0"/>
      <p:bldP spid="3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233864" y="6376243"/>
            <a:ext cx="2514600" cy="365125"/>
          </a:xfrm>
        </p:spPr>
        <p:txBody>
          <a:bodyPr/>
          <a:lstStyle/>
          <a:p>
            <a:fld id="{5D85C84B-A41F-4BBE-BF62-E76AE993A0CC}" type="datetime1">
              <a:rPr lang="it-IT" smtClean="0">
                <a:solidFill>
                  <a:schemeClr val="tx1"/>
                </a:solidFill>
              </a:rPr>
              <a:t>08/10/2015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4633663" y="6376243"/>
            <a:ext cx="442393" cy="365125"/>
          </a:xfrm>
        </p:spPr>
        <p:txBody>
          <a:bodyPr/>
          <a:lstStyle/>
          <a:p>
            <a:pPr algn="ctr"/>
            <a:fld id="{CC4D0A88-3EE2-49C7-80C8-21FF4BC41478}" type="slidenum">
              <a:rPr lang="it-IT" smtClean="0">
                <a:solidFill>
                  <a:schemeClr val="tx1"/>
                </a:solidFill>
              </a:rPr>
              <a:pPr algn="ctr"/>
              <a:t>9</a:t>
            </a:fld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2"/>
          </p:nvPr>
        </p:nvSpPr>
        <p:spPr>
          <a:xfrm>
            <a:off x="467544" y="6376243"/>
            <a:ext cx="2664641" cy="365125"/>
          </a:xfrm>
        </p:spPr>
        <p:txBody>
          <a:bodyPr/>
          <a:lstStyle/>
          <a:p>
            <a:r>
              <a:rPr lang="it-IT" smtClean="0">
                <a:solidFill>
                  <a:schemeClr val="tx1"/>
                </a:solidFill>
              </a:rPr>
              <a:t>IL PROBLEMA DI ...DANTE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885373" y="184482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915816" y="36007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737619" y="220320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55576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1619672" y="2254187"/>
            <a:ext cx="1265701" cy="16561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endCxn id="32" idx="1"/>
          </p:cNvCxnSpPr>
          <p:nvPr/>
        </p:nvCxnSpPr>
        <p:spPr>
          <a:xfrm>
            <a:off x="1619482" y="3891491"/>
            <a:ext cx="1296334" cy="170657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3721569" y="5628073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6241849" y="25649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3721569" y="5085184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740352" y="12687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754207" y="306896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726497" y="399686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743085" y="570884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754207" y="481100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2915816" y="524412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33" name="Connettore 2 32"/>
          <p:cNvCxnSpPr/>
          <p:nvPr/>
        </p:nvCxnSpPr>
        <p:spPr>
          <a:xfrm flipV="1">
            <a:off x="3735637" y="1628799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721569" y="2174422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V="1">
            <a:off x="3749469" y="3389315"/>
            <a:ext cx="1210471" cy="54562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3721569" y="3916469"/>
            <a:ext cx="1210471" cy="4624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1649925" y="390534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241849" y="34290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6241849" y="4365104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6241849" y="5157192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6241849" y="6093296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6241849" y="1628800"/>
            <a:ext cx="128247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5292080" y="220486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5292080" y="128095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5291890" y="3027395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5294813" y="398301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5289347" y="471128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5289342" y="574545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it-IT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3326197" y="341040"/>
            <a:ext cx="33866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800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Terza sestina</a:t>
            </a:r>
            <a:endParaRPr lang="it-IT" sz="4800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87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  <p:bldP spid="24" grpId="0"/>
      <p:bldP spid="21" grpId="0"/>
      <p:bldP spid="25" grpId="0"/>
      <p:bldP spid="27" grpId="0"/>
      <p:bldP spid="30" grpId="0"/>
      <p:bldP spid="31" grpId="0"/>
      <p:bldP spid="3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Elica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Elic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ic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76</TotalTime>
  <Words>604</Words>
  <Application>Microsoft Office PowerPoint</Application>
  <PresentationFormat>Presentazione su schermo (4:3)</PresentationFormat>
  <Paragraphs>293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Elica</vt:lpstr>
      <vt:lpstr>Presentazione standard di PowerPoint</vt:lpstr>
      <vt:lpstr>Presentazione standard di PowerPoint</vt:lpstr>
      <vt:lpstr>Presentazione standard di PowerPoint</vt:lpstr>
      <vt:lpstr>Alla domanda così riformulata (pare dal Granduca stesso):   «perché 9 è meno probabile di 10 e 11?»  rispose GALILEO GALILEI (1564-1642) con questa tabella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Roberto</dc:creator>
  <cp:lastModifiedBy>Roberto</cp:lastModifiedBy>
  <cp:revision>14</cp:revision>
  <dcterms:created xsi:type="dcterms:W3CDTF">2015-09-24T12:11:06Z</dcterms:created>
  <dcterms:modified xsi:type="dcterms:W3CDTF">2015-10-08T11:01:50Z</dcterms:modified>
</cp:coreProperties>
</file>